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sldIdLst>
    <p:sldId id="256" r:id="rId2"/>
    <p:sldId id="257" r:id="rId3"/>
    <p:sldId id="258" r:id="rId4"/>
    <p:sldId id="259" r:id="rId5"/>
    <p:sldId id="260" r:id="rId6"/>
    <p:sldId id="261" r:id="rId7"/>
    <p:sldId id="263" r:id="rId8"/>
    <p:sldId id="264" r:id="rId9"/>
    <p:sldId id="265" r:id="rId10"/>
    <p:sldId id="266" r:id="rId11"/>
    <p:sldId id="262" r:id="rId12"/>
    <p:sldId id="268" r:id="rId13"/>
    <p:sldId id="267" r:id="rId14"/>
    <p:sldId id="269" r:id="rId15"/>
    <p:sldId id="270" r:id="rId16"/>
    <p:sldId id="271" r:id="rId17"/>
    <p:sldId id="273" r:id="rId18"/>
    <p:sldId id="274"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B63413-B0D4-4C6E-A102-3BF5D9E209C5}" v="17" dt="2023-08-06T14:23:53.9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58" y="-8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ostol Marian" userId="8623cd25701ad9eb" providerId="LiveId" clId="{A0B63413-B0D4-4C6E-A102-3BF5D9E209C5}"/>
    <pc:docChg chg="undo custSel addSld delSld modSld sldOrd">
      <pc:chgData name="Apostol Marian" userId="8623cd25701ad9eb" providerId="LiveId" clId="{A0B63413-B0D4-4C6E-A102-3BF5D9E209C5}" dt="2023-08-06T15:18:06.644" v="10246" actId="20577"/>
      <pc:docMkLst>
        <pc:docMk/>
      </pc:docMkLst>
      <pc:sldChg chg="modSp mod">
        <pc:chgData name="Apostol Marian" userId="8623cd25701ad9eb" providerId="LiveId" clId="{A0B63413-B0D4-4C6E-A102-3BF5D9E209C5}" dt="2023-08-06T11:27:29.663" v="3597" actId="14100"/>
        <pc:sldMkLst>
          <pc:docMk/>
          <pc:sldMk cId="998160094" sldId="256"/>
        </pc:sldMkLst>
        <pc:spChg chg="mod">
          <ac:chgData name="Apostol Marian" userId="8623cd25701ad9eb" providerId="LiveId" clId="{A0B63413-B0D4-4C6E-A102-3BF5D9E209C5}" dt="2023-08-06T11:27:29.663" v="3597" actId="14100"/>
          <ac:spMkLst>
            <pc:docMk/>
            <pc:sldMk cId="998160094" sldId="256"/>
            <ac:spMk id="2" creationId="{BA115198-A27E-AD4C-6AA4-451D6D0A89F6}"/>
          </ac:spMkLst>
        </pc:spChg>
        <pc:spChg chg="mod">
          <ac:chgData name="Apostol Marian" userId="8623cd25701ad9eb" providerId="LiveId" clId="{A0B63413-B0D4-4C6E-A102-3BF5D9E209C5}" dt="2023-08-06T11:27:15.191" v="3595" actId="14100"/>
          <ac:spMkLst>
            <pc:docMk/>
            <pc:sldMk cId="998160094" sldId="256"/>
            <ac:spMk id="3" creationId="{5A39C8C4-F77A-4895-DE9C-97D696D9DB29}"/>
          </ac:spMkLst>
        </pc:spChg>
      </pc:sldChg>
      <pc:sldChg chg="modSp mod">
        <pc:chgData name="Apostol Marian" userId="8623cd25701ad9eb" providerId="LiveId" clId="{A0B63413-B0D4-4C6E-A102-3BF5D9E209C5}" dt="2023-08-05T18:42:59" v="299" actId="207"/>
        <pc:sldMkLst>
          <pc:docMk/>
          <pc:sldMk cId="3440736026" sldId="257"/>
        </pc:sldMkLst>
        <pc:spChg chg="mod">
          <ac:chgData name="Apostol Marian" userId="8623cd25701ad9eb" providerId="LiveId" clId="{A0B63413-B0D4-4C6E-A102-3BF5D9E209C5}" dt="2023-08-05T18:42:49.425" v="298" actId="2711"/>
          <ac:spMkLst>
            <pc:docMk/>
            <pc:sldMk cId="3440736026" sldId="257"/>
            <ac:spMk id="2" creationId="{B0805FD5-C571-FEC5-1194-0B11645E15C5}"/>
          </ac:spMkLst>
        </pc:spChg>
        <pc:spChg chg="mod">
          <ac:chgData name="Apostol Marian" userId="8623cd25701ad9eb" providerId="LiveId" clId="{A0B63413-B0D4-4C6E-A102-3BF5D9E209C5}" dt="2023-08-05T18:42:59" v="299" actId="207"/>
          <ac:spMkLst>
            <pc:docMk/>
            <pc:sldMk cId="3440736026" sldId="257"/>
            <ac:spMk id="3" creationId="{B6597FDF-A744-8AB6-3324-AB381D77EFB2}"/>
          </ac:spMkLst>
        </pc:spChg>
      </pc:sldChg>
      <pc:sldChg chg="modSp new mod">
        <pc:chgData name="Apostol Marian" userId="8623cd25701ad9eb" providerId="LiveId" clId="{A0B63413-B0D4-4C6E-A102-3BF5D9E209C5}" dt="2023-08-05T18:44:16.130" v="305" actId="27636"/>
        <pc:sldMkLst>
          <pc:docMk/>
          <pc:sldMk cId="1842847800" sldId="258"/>
        </pc:sldMkLst>
        <pc:spChg chg="mod">
          <ac:chgData name="Apostol Marian" userId="8623cd25701ad9eb" providerId="LiveId" clId="{A0B63413-B0D4-4C6E-A102-3BF5D9E209C5}" dt="2023-08-05T18:43:43.362" v="303" actId="255"/>
          <ac:spMkLst>
            <pc:docMk/>
            <pc:sldMk cId="1842847800" sldId="258"/>
            <ac:spMk id="2" creationId="{1EE26FF4-6A7D-115E-58EE-FA1EC75C264F}"/>
          </ac:spMkLst>
        </pc:spChg>
        <pc:spChg chg="mod">
          <ac:chgData name="Apostol Marian" userId="8623cd25701ad9eb" providerId="LiveId" clId="{A0B63413-B0D4-4C6E-A102-3BF5D9E209C5}" dt="2023-08-05T18:44:16.130" v="305" actId="27636"/>
          <ac:spMkLst>
            <pc:docMk/>
            <pc:sldMk cId="1842847800" sldId="258"/>
            <ac:spMk id="3" creationId="{34C808F6-AFA9-FF79-A809-D52CB85BF755}"/>
          </ac:spMkLst>
        </pc:spChg>
      </pc:sldChg>
      <pc:sldChg chg="new del">
        <pc:chgData name="Apostol Marian" userId="8623cd25701ad9eb" providerId="LiveId" clId="{A0B63413-B0D4-4C6E-A102-3BF5D9E209C5}" dt="2023-08-05T18:08:31.227" v="159" actId="2696"/>
        <pc:sldMkLst>
          <pc:docMk/>
          <pc:sldMk cId="1525994950" sldId="259"/>
        </pc:sldMkLst>
      </pc:sldChg>
      <pc:sldChg chg="modSp new mod">
        <pc:chgData name="Apostol Marian" userId="8623cd25701ad9eb" providerId="LiveId" clId="{A0B63413-B0D4-4C6E-A102-3BF5D9E209C5}" dt="2023-08-06T11:28:23.780" v="3598" actId="6549"/>
        <pc:sldMkLst>
          <pc:docMk/>
          <pc:sldMk cId="2198173554" sldId="259"/>
        </pc:sldMkLst>
        <pc:spChg chg="mod">
          <ac:chgData name="Apostol Marian" userId="8623cd25701ad9eb" providerId="LiveId" clId="{A0B63413-B0D4-4C6E-A102-3BF5D9E209C5}" dt="2023-08-05T19:00:59.504" v="800" actId="14100"/>
          <ac:spMkLst>
            <pc:docMk/>
            <pc:sldMk cId="2198173554" sldId="259"/>
            <ac:spMk id="2" creationId="{F2C945D5-9A72-1CA5-3DDE-4FC558E37E48}"/>
          </ac:spMkLst>
        </pc:spChg>
        <pc:spChg chg="mod">
          <ac:chgData name="Apostol Marian" userId="8623cd25701ad9eb" providerId="LiveId" clId="{A0B63413-B0D4-4C6E-A102-3BF5D9E209C5}" dt="2023-08-06T11:28:23.780" v="3598" actId="6549"/>
          <ac:spMkLst>
            <pc:docMk/>
            <pc:sldMk cId="2198173554" sldId="259"/>
            <ac:spMk id="3" creationId="{D6728B8A-5C23-3156-DE9F-400482BBF8F3}"/>
          </ac:spMkLst>
        </pc:spChg>
      </pc:sldChg>
      <pc:sldChg chg="modSp new mod ord">
        <pc:chgData name="Apostol Marian" userId="8623cd25701ad9eb" providerId="LiveId" clId="{A0B63413-B0D4-4C6E-A102-3BF5D9E209C5}" dt="2023-08-05T19:30:19.135" v="1163"/>
        <pc:sldMkLst>
          <pc:docMk/>
          <pc:sldMk cId="2417614835" sldId="260"/>
        </pc:sldMkLst>
        <pc:spChg chg="mod">
          <ac:chgData name="Apostol Marian" userId="8623cd25701ad9eb" providerId="LiveId" clId="{A0B63413-B0D4-4C6E-A102-3BF5D9E209C5}" dt="2023-08-05T19:22:30.294" v="1121" actId="14100"/>
          <ac:spMkLst>
            <pc:docMk/>
            <pc:sldMk cId="2417614835" sldId="260"/>
            <ac:spMk id="2" creationId="{03B07838-5804-0B64-FA7F-9E7EA5539DFB}"/>
          </ac:spMkLst>
        </pc:spChg>
        <pc:spChg chg="mod">
          <ac:chgData name="Apostol Marian" userId="8623cd25701ad9eb" providerId="LiveId" clId="{A0B63413-B0D4-4C6E-A102-3BF5D9E209C5}" dt="2023-08-05T19:28:06.735" v="1132" actId="20577"/>
          <ac:spMkLst>
            <pc:docMk/>
            <pc:sldMk cId="2417614835" sldId="260"/>
            <ac:spMk id="3" creationId="{C829DB4B-E3F0-7ED3-0DB1-95FEBEF0A050}"/>
          </ac:spMkLst>
        </pc:spChg>
      </pc:sldChg>
      <pc:sldChg chg="addSp delSp modSp new mod ord">
        <pc:chgData name="Apostol Marian" userId="8623cd25701ad9eb" providerId="LiveId" clId="{A0B63413-B0D4-4C6E-A102-3BF5D9E209C5}" dt="2023-08-05T19:38:22.623" v="1348" actId="20577"/>
        <pc:sldMkLst>
          <pc:docMk/>
          <pc:sldMk cId="622306373" sldId="261"/>
        </pc:sldMkLst>
        <pc:spChg chg="mod">
          <ac:chgData name="Apostol Marian" userId="8623cd25701ad9eb" providerId="LiveId" clId="{A0B63413-B0D4-4C6E-A102-3BF5D9E209C5}" dt="2023-08-05T19:38:22.623" v="1348" actId="20577"/>
          <ac:spMkLst>
            <pc:docMk/>
            <pc:sldMk cId="622306373" sldId="261"/>
            <ac:spMk id="2" creationId="{B266D626-8E10-7F08-FDE9-C8F9AC13EB42}"/>
          </ac:spMkLst>
        </pc:spChg>
        <pc:spChg chg="del">
          <ac:chgData name="Apostol Marian" userId="8623cd25701ad9eb" providerId="LiveId" clId="{A0B63413-B0D4-4C6E-A102-3BF5D9E209C5}" dt="2023-08-05T19:28:27.291" v="1134"/>
          <ac:spMkLst>
            <pc:docMk/>
            <pc:sldMk cId="622306373" sldId="261"/>
            <ac:spMk id="3" creationId="{9C2D50F4-81D8-6BC9-FAF1-A639995ED718}"/>
          </ac:spMkLst>
        </pc:spChg>
        <pc:picChg chg="add mod">
          <ac:chgData name="Apostol Marian" userId="8623cd25701ad9eb" providerId="LiveId" clId="{A0B63413-B0D4-4C6E-A102-3BF5D9E209C5}" dt="2023-08-05T19:32:16.069" v="1208" actId="14100"/>
          <ac:picMkLst>
            <pc:docMk/>
            <pc:sldMk cId="622306373" sldId="261"/>
            <ac:picMk id="4" creationId="{396E8775-89AE-8E33-A5E7-460F0E36F080}"/>
          </ac:picMkLst>
        </pc:picChg>
      </pc:sldChg>
      <pc:sldChg chg="addSp delSp modSp new mod ord setBg">
        <pc:chgData name="Apostol Marian" userId="8623cd25701ad9eb" providerId="LiveId" clId="{A0B63413-B0D4-4C6E-A102-3BF5D9E209C5}" dt="2023-08-06T12:36:15.053" v="5759" actId="207"/>
        <pc:sldMkLst>
          <pc:docMk/>
          <pc:sldMk cId="1691311195" sldId="262"/>
        </pc:sldMkLst>
        <pc:spChg chg="mod ord">
          <ac:chgData name="Apostol Marian" userId="8623cd25701ad9eb" providerId="LiveId" clId="{A0B63413-B0D4-4C6E-A102-3BF5D9E209C5}" dt="2023-08-06T12:36:15.053" v="5759" actId="207"/>
          <ac:spMkLst>
            <pc:docMk/>
            <pc:sldMk cId="1691311195" sldId="262"/>
            <ac:spMk id="2" creationId="{46802D0D-0AA6-F102-6881-7032EEAD79BA}"/>
          </ac:spMkLst>
        </pc:spChg>
        <pc:spChg chg="del mod">
          <ac:chgData name="Apostol Marian" userId="8623cd25701ad9eb" providerId="LiveId" clId="{A0B63413-B0D4-4C6E-A102-3BF5D9E209C5}" dt="2023-08-05T21:05:29.765" v="2490"/>
          <ac:spMkLst>
            <pc:docMk/>
            <pc:sldMk cId="1691311195" sldId="262"/>
            <ac:spMk id="3" creationId="{183359E9-62F6-ED18-7E62-A0DD800C0D90}"/>
          </ac:spMkLst>
        </pc:spChg>
        <pc:spChg chg="add del">
          <ac:chgData name="Apostol Marian" userId="8623cd25701ad9eb" providerId="LiveId" clId="{A0B63413-B0D4-4C6E-A102-3BF5D9E209C5}" dt="2023-08-05T21:06:47.988" v="2499" actId="26606"/>
          <ac:spMkLst>
            <pc:docMk/>
            <pc:sldMk cId="1691311195" sldId="262"/>
            <ac:spMk id="24" creationId="{618E8390-B115-F411-AE45-C9D898F6B4BD}"/>
          </ac:spMkLst>
        </pc:spChg>
        <pc:spChg chg="add del">
          <ac:chgData name="Apostol Marian" userId="8623cd25701ad9eb" providerId="LiveId" clId="{A0B63413-B0D4-4C6E-A102-3BF5D9E209C5}" dt="2023-08-05T21:06:47.988" v="2499" actId="26606"/>
          <ac:spMkLst>
            <pc:docMk/>
            <pc:sldMk cId="1691311195" sldId="262"/>
            <ac:spMk id="27" creationId="{EB6743CF-E74B-4A3C-A785-599069DB89DF}"/>
          </ac:spMkLst>
        </pc:spChg>
        <pc:spChg chg="add mod">
          <ac:chgData name="Apostol Marian" userId="8623cd25701ad9eb" providerId="LiveId" clId="{A0B63413-B0D4-4C6E-A102-3BF5D9E209C5}" dt="2023-08-06T12:35:53.612" v="5755" actId="27636"/>
          <ac:spMkLst>
            <pc:docMk/>
            <pc:sldMk cId="1691311195" sldId="262"/>
            <ac:spMk id="43" creationId="{2393B715-F19F-C544-1524-FF2ACDE9ED4B}"/>
          </ac:spMkLst>
        </pc:spChg>
        <pc:grpChg chg="add del">
          <ac:chgData name="Apostol Marian" userId="8623cd25701ad9eb" providerId="LiveId" clId="{A0B63413-B0D4-4C6E-A102-3BF5D9E209C5}" dt="2023-08-05T21:06:54.088" v="2502" actId="26606"/>
          <ac:grpSpMkLst>
            <pc:docMk/>
            <pc:sldMk cId="1691311195" sldId="262"/>
            <ac:grpSpMk id="10" creationId="{B4DE830A-B531-4A3B-96F6-0ECE88B08555}"/>
          </ac:grpSpMkLst>
        </pc:grpChg>
        <pc:grpChg chg="add del">
          <ac:chgData name="Apostol Marian" userId="8623cd25701ad9eb" providerId="LiveId" clId="{A0B63413-B0D4-4C6E-A102-3BF5D9E209C5}" dt="2023-08-05T21:06:54.084" v="2501" actId="26606"/>
          <ac:grpSpMkLst>
            <pc:docMk/>
            <pc:sldMk cId="1691311195" sldId="262"/>
            <ac:grpSpMk id="25" creationId="{88C9B83F-64CD-41C1-925F-A08801FFD0BD}"/>
          </ac:grpSpMkLst>
        </pc:grpChg>
        <pc:grpChg chg="add del">
          <ac:chgData name="Apostol Marian" userId="8623cd25701ad9eb" providerId="LiveId" clId="{A0B63413-B0D4-4C6E-A102-3BF5D9E209C5}" dt="2023-08-05T21:07:52.822" v="2534" actId="26606"/>
          <ac:grpSpMkLst>
            <pc:docMk/>
            <pc:sldMk cId="1691311195" sldId="262"/>
            <ac:grpSpMk id="38" creationId="{B4DE830A-B531-4A3B-96F6-0ECE88B08555}"/>
          </ac:grpSpMkLst>
        </pc:grpChg>
        <pc:picChg chg="add del mod">
          <ac:chgData name="Apostol Marian" userId="8623cd25701ad9eb" providerId="LiveId" clId="{A0B63413-B0D4-4C6E-A102-3BF5D9E209C5}" dt="2023-08-05T21:29:00.742" v="2540" actId="478"/>
          <ac:picMkLst>
            <pc:docMk/>
            <pc:sldMk cId="1691311195" sldId="262"/>
            <ac:picMk id="5" creationId="{278042C9-3268-9A31-D107-3A27EF54395B}"/>
          </ac:picMkLst>
        </pc:picChg>
      </pc:sldChg>
      <pc:sldChg chg="modSp new mod">
        <pc:chgData name="Apostol Marian" userId="8623cd25701ad9eb" providerId="LiveId" clId="{A0B63413-B0D4-4C6E-A102-3BF5D9E209C5}" dt="2023-08-06T11:38:45.084" v="3966" actId="6549"/>
        <pc:sldMkLst>
          <pc:docMk/>
          <pc:sldMk cId="925455206" sldId="263"/>
        </pc:sldMkLst>
        <pc:spChg chg="mod">
          <ac:chgData name="Apostol Marian" userId="8623cd25701ad9eb" providerId="LiveId" clId="{A0B63413-B0D4-4C6E-A102-3BF5D9E209C5}" dt="2023-08-06T11:30:16.324" v="3599" actId="20577"/>
          <ac:spMkLst>
            <pc:docMk/>
            <pc:sldMk cId="925455206" sldId="263"/>
            <ac:spMk id="2" creationId="{3D103B22-0B67-03C4-5D41-8066FADEAC48}"/>
          </ac:spMkLst>
        </pc:spChg>
        <pc:spChg chg="mod">
          <ac:chgData name="Apostol Marian" userId="8623cd25701ad9eb" providerId="LiveId" clId="{A0B63413-B0D4-4C6E-A102-3BF5D9E209C5}" dt="2023-08-06T11:38:45.084" v="3966" actId="6549"/>
          <ac:spMkLst>
            <pc:docMk/>
            <pc:sldMk cId="925455206" sldId="263"/>
            <ac:spMk id="3" creationId="{E8573AC3-BE79-8D25-5FBE-EBE1EA029424}"/>
          </ac:spMkLst>
        </pc:spChg>
      </pc:sldChg>
      <pc:sldChg chg="modSp new mod">
        <pc:chgData name="Apostol Marian" userId="8623cd25701ad9eb" providerId="LiveId" clId="{A0B63413-B0D4-4C6E-A102-3BF5D9E209C5}" dt="2023-08-06T11:42:19.416" v="4089" actId="20577"/>
        <pc:sldMkLst>
          <pc:docMk/>
          <pc:sldMk cId="3080578228" sldId="264"/>
        </pc:sldMkLst>
        <pc:spChg chg="mod">
          <ac:chgData name="Apostol Marian" userId="8623cd25701ad9eb" providerId="LiveId" clId="{A0B63413-B0D4-4C6E-A102-3BF5D9E209C5}" dt="2023-08-05T20:44:55.353" v="2104" actId="207"/>
          <ac:spMkLst>
            <pc:docMk/>
            <pc:sldMk cId="3080578228" sldId="264"/>
            <ac:spMk id="2" creationId="{E9CD2217-95F5-6984-695E-7D4FD1B02EC8}"/>
          </ac:spMkLst>
        </pc:spChg>
        <pc:spChg chg="mod">
          <ac:chgData name="Apostol Marian" userId="8623cd25701ad9eb" providerId="LiveId" clId="{A0B63413-B0D4-4C6E-A102-3BF5D9E209C5}" dt="2023-08-06T11:42:19.416" v="4089" actId="20577"/>
          <ac:spMkLst>
            <pc:docMk/>
            <pc:sldMk cId="3080578228" sldId="264"/>
            <ac:spMk id="3" creationId="{1A95B8FB-ED03-26E5-CB2E-0EB099B87848}"/>
          </ac:spMkLst>
        </pc:spChg>
      </pc:sldChg>
      <pc:sldChg chg="modSp new mod">
        <pc:chgData name="Apostol Marian" userId="8623cd25701ad9eb" providerId="LiveId" clId="{A0B63413-B0D4-4C6E-A102-3BF5D9E209C5}" dt="2023-08-06T11:57:02.553" v="5130" actId="20577"/>
        <pc:sldMkLst>
          <pc:docMk/>
          <pc:sldMk cId="3062839827" sldId="265"/>
        </pc:sldMkLst>
        <pc:spChg chg="mod">
          <ac:chgData name="Apostol Marian" userId="8623cd25701ad9eb" providerId="LiveId" clId="{A0B63413-B0D4-4C6E-A102-3BF5D9E209C5}" dt="2023-08-05T20:44:28.040" v="2098" actId="255"/>
          <ac:spMkLst>
            <pc:docMk/>
            <pc:sldMk cId="3062839827" sldId="265"/>
            <ac:spMk id="2" creationId="{287E334E-72D4-6FAA-CE75-38DE64F4FD0E}"/>
          </ac:spMkLst>
        </pc:spChg>
        <pc:spChg chg="mod">
          <ac:chgData name="Apostol Marian" userId="8623cd25701ad9eb" providerId="LiveId" clId="{A0B63413-B0D4-4C6E-A102-3BF5D9E209C5}" dt="2023-08-06T11:57:02.553" v="5130" actId="20577"/>
          <ac:spMkLst>
            <pc:docMk/>
            <pc:sldMk cId="3062839827" sldId="265"/>
            <ac:spMk id="3" creationId="{E9EEC920-FA8C-A566-733E-33B68DB35ED4}"/>
          </ac:spMkLst>
        </pc:spChg>
      </pc:sldChg>
      <pc:sldChg chg="modSp new mod">
        <pc:chgData name="Apostol Marian" userId="8623cd25701ad9eb" providerId="LiveId" clId="{A0B63413-B0D4-4C6E-A102-3BF5D9E209C5}" dt="2023-08-06T11:57:54.125" v="5149" actId="6549"/>
        <pc:sldMkLst>
          <pc:docMk/>
          <pc:sldMk cId="3185824758" sldId="266"/>
        </pc:sldMkLst>
        <pc:spChg chg="mod">
          <ac:chgData name="Apostol Marian" userId="8623cd25701ad9eb" providerId="LiveId" clId="{A0B63413-B0D4-4C6E-A102-3BF5D9E209C5}" dt="2023-08-05T20:57:36.591" v="2489" actId="207"/>
          <ac:spMkLst>
            <pc:docMk/>
            <pc:sldMk cId="3185824758" sldId="266"/>
            <ac:spMk id="2" creationId="{53B09F92-9DA7-0D74-E7D4-76579B7D0878}"/>
          </ac:spMkLst>
        </pc:spChg>
        <pc:spChg chg="mod">
          <ac:chgData name="Apostol Marian" userId="8623cd25701ad9eb" providerId="LiveId" clId="{A0B63413-B0D4-4C6E-A102-3BF5D9E209C5}" dt="2023-08-06T11:57:54.125" v="5149" actId="6549"/>
          <ac:spMkLst>
            <pc:docMk/>
            <pc:sldMk cId="3185824758" sldId="266"/>
            <ac:spMk id="3" creationId="{C481F9EC-4C91-B082-FF3D-BB45BF5E8627}"/>
          </ac:spMkLst>
        </pc:spChg>
      </pc:sldChg>
      <pc:sldChg chg="modSp new mod">
        <pc:chgData name="Apostol Marian" userId="8623cd25701ad9eb" providerId="LiveId" clId="{A0B63413-B0D4-4C6E-A102-3BF5D9E209C5}" dt="2023-08-06T12:47:48.118" v="5817" actId="20577"/>
        <pc:sldMkLst>
          <pc:docMk/>
          <pc:sldMk cId="307808895" sldId="267"/>
        </pc:sldMkLst>
        <pc:spChg chg="mod">
          <ac:chgData name="Apostol Marian" userId="8623cd25701ad9eb" providerId="LiveId" clId="{A0B63413-B0D4-4C6E-A102-3BF5D9E209C5}" dt="2023-08-06T12:47:36.875" v="5815" actId="207"/>
          <ac:spMkLst>
            <pc:docMk/>
            <pc:sldMk cId="307808895" sldId="267"/>
            <ac:spMk id="2" creationId="{9111CC33-6865-F921-C121-9911F9D8BCF6}"/>
          </ac:spMkLst>
        </pc:spChg>
        <pc:spChg chg="mod">
          <ac:chgData name="Apostol Marian" userId="8623cd25701ad9eb" providerId="LiveId" clId="{A0B63413-B0D4-4C6E-A102-3BF5D9E209C5}" dt="2023-08-06T12:47:48.118" v="5817" actId="20577"/>
          <ac:spMkLst>
            <pc:docMk/>
            <pc:sldMk cId="307808895" sldId="267"/>
            <ac:spMk id="3" creationId="{3CBE6B06-9CEE-11E2-544D-538999631CA9}"/>
          </ac:spMkLst>
        </pc:spChg>
      </pc:sldChg>
      <pc:sldChg chg="addSp modSp new mod">
        <pc:chgData name="Apostol Marian" userId="8623cd25701ad9eb" providerId="LiveId" clId="{A0B63413-B0D4-4C6E-A102-3BF5D9E209C5}" dt="2023-08-06T12:44:59.927" v="5803" actId="20577"/>
        <pc:sldMkLst>
          <pc:docMk/>
          <pc:sldMk cId="1868917571" sldId="268"/>
        </pc:sldMkLst>
        <pc:spChg chg="mod">
          <ac:chgData name="Apostol Marian" userId="8623cd25701ad9eb" providerId="LiveId" clId="{A0B63413-B0D4-4C6E-A102-3BF5D9E209C5}" dt="2023-08-06T12:38:14.106" v="5773" actId="14100"/>
          <ac:spMkLst>
            <pc:docMk/>
            <pc:sldMk cId="1868917571" sldId="268"/>
            <ac:spMk id="2" creationId="{1EB8053D-6B3F-3FBE-BAD4-FB29DA0BC7A9}"/>
          </ac:spMkLst>
        </pc:spChg>
        <pc:spChg chg="mod">
          <ac:chgData name="Apostol Marian" userId="8623cd25701ad9eb" providerId="LiveId" clId="{A0B63413-B0D4-4C6E-A102-3BF5D9E209C5}" dt="2023-08-06T12:44:59.927" v="5803" actId="20577"/>
          <ac:spMkLst>
            <pc:docMk/>
            <pc:sldMk cId="1868917571" sldId="268"/>
            <ac:spMk id="3" creationId="{A20EC6BC-34AE-DC5F-AB56-E30601563D1B}"/>
          </ac:spMkLst>
        </pc:spChg>
        <pc:picChg chg="add mod">
          <ac:chgData name="Apostol Marian" userId="8623cd25701ad9eb" providerId="LiveId" clId="{A0B63413-B0D4-4C6E-A102-3BF5D9E209C5}" dt="2023-08-06T12:44:51.108" v="5801" actId="1076"/>
          <ac:picMkLst>
            <pc:docMk/>
            <pc:sldMk cId="1868917571" sldId="268"/>
            <ac:picMk id="4" creationId="{F7106090-7E8B-1C45-6173-B3A0D8747904}"/>
          </ac:picMkLst>
        </pc:picChg>
      </pc:sldChg>
      <pc:sldChg chg="modSp new mod">
        <pc:chgData name="Apostol Marian" userId="8623cd25701ad9eb" providerId="LiveId" clId="{A0B63413-B0D4-4C6E-A102-3BF5D9E209C5}" dt="2023-08-06T12:50:42.107" v="5840" actId="207"/>
        <pc:sldMkLst>
          <pc:docMk/>
          <pc:sldMk cId="3209455382" sldId="269"/>
        </pc:sldMkLst>
        <pc:spChg chg="mod">
          <ac:chgData name="Apostol Marian" userId="8623cd25701ad9eb" providerId="LiveId" clId="{A0B63413-B0D4-4C6E-A102-3BF5D9E209C5}" dt="2023-08-06T12:50:42.107" v="5840" actId="207"/>
          <ac:spMkLst>
            <pc:docMk/>
            <pc:sldMk cId="3209455382" sldId="269"/>
            <ac:spMk id="2" creationId="{AAB4226E-743C-8B71-27B6-77525514C728}"/>
          </ac:spMkLst>
        </pc:spChg>
        <pc:spChg chg="mod">
          <ac:chgData name="Apostol Marian" userId="8623cd25701ad9eb" providerId="LiveId" clId="{A0B63413-B0D4-4C6E-A102-3BF5D9E209C5}" dt="2023-08-06T12:50:34.062" v="5838" actId="207"/>
          <ac:spMkLst>
            <pc:docMk/>
            <pc:sldMk cId="3209455382" sldId="269"/>
            <ac:spMk id="3" creationId="{DD284D1A-59DA-84E4-6421-12205EB4265D}"/>
          </ac:spMkLst>
        </pc:spChg>
      </pc:sldChg>
      <pc:sldChg chg="addSp delSp modSp new mod">
        <pc:chgData name="Apostol Marian" userId="8623cd25701ad9eb" providerId="LiveId" clId="{A0B63413-B0D4-4C6E-A102-3BF5D9E209C5}" dt="2023-08-06T14:39:56.299" v="9105" actId="27636"/>
        <pc:sldMkLst>
          <pc:docMk/>
          <pc:sldMk cId="3223246778" sldId="270"/>
        </pc:sldMkLst>
        <pc:spChg chg="mod">
          <ac:chgData name="Apostol Marian" userId="8623cd25701ad9eb" providerId="LiveId" clId="{A0B63413-B0D4-4C6E-A102-3BF5D9E209C5}" dt="2023-08-06T12:51:06.146" v="5841" actId="207"/>
          <ac:spMkLst>
            <pc:docMk/>
            <pc:sldMk cId="3223246778" sldId="270"/>
            <ac:spMk id="2" creationId="{C4D9A3F9-3806-A696-357B-BADF0F083A48}"/>
          </ac:spMkLst>
        </pc:spChg>
        <pc:spChg chg="mod">
          <ac:chgData name="Apostol Marian" userId="8623cd25701ad9eb" providerId="LiveId" clId="{A0B63413-B0D4-4C6E-A102-3BF5D9E209C5}" dt="2023-08-06T14:39:56.299" v="9105" actId="27636"/>
          <ac:spMkLst>
            <pc:docMk/>
            <pc:sldMk cId="3223246778" sldId="270"/>
            <ac:spMk id="3" creationId="{0994852B-3D70-ACA7-D5E2-228568542427}"/>
          </ac:spMkLst>
        </pc:spChg>
        <pc:spChg chg="add del">
          <ac:chgData name="Apostol Marian" userId="8623cd25701ad9eb" providerId="LiveId" clId="{A0B63413-B0D4-4C6E-A102-3BF5D9E209C5}" dt="2023-08-05T22:44:22.846" v="3107"/>
          <ac:spMkLst>
            <pc:docMk/>
            <pc:sldMk cId="3223246778" sldId="270"/>
            <ac:spMk id="4" creationId="{34EBE68D-586F-03C3-62CB-C829C1A999D2}"/>
          </ac:spMkLst>
        </pc:spChg>
        <pc:spChg chg="add del">
          <ac:chgData name="Apostol Marian" userId="8623cd25701ad9eb" providerId="LiveId" clId="{A0B63413-B0D4-4C6E-A102-3BF5D9E209C5}" dt="2023-08-05T22:44:30.227" v="3109"/>
          <ac:spMkLst>
            <pc:docMk/>
            <pc:sldMk cId="3223246778" sldId="270"/>
            <ac:spMk id="5" creationId="{75C35915-2C71-7E56-3D1C-F924C6C885CE}"/>
          </ac:spMkLst>
        </pc:spChg>
        <pc:spChg chg="add del">
          <ac:chgData name="Apostol Marian" userId="8623cd25701ad9eb" providerId="LiveId" clId="{A0B63413-B0D4-4C6E-A102-3BF5D9E209C5}" dt="2023-08-05T22:44:51.618" v="3111"/>
          <ac:spMkLst>
            <pc:docMk/>
            <pc:sldMk cId="3223246778" sldId="270"/>
            <ac:spMk id="6" creationId="{75D5802F-92DC-FEB9-962D-8C0BC9C9D115}"/>
          </ac:spMkLst>
        </pc:spChg>
        <pc:spChg chg="add del">
          <ac:chgData name="Apostol Marian" userId="8623cd25701ad9eb" providerId="LiveId" clId="{A0B63413-B0D4-4C6E-A102-3BF5D9E209C5}" dt="2023-08-05T22:45:07.227" v="3114"/>
          <ac:spMkLst>
            <pc:docMk/>
            <pc:sldMk cId="3223246778" sldId="270"/>
            <ac:spMk id="7" creationId="{AFE82B9B-67E9-B567-2611-8DDF7B327D74}"/>
          </ac:spMkLst>
        </pc:spChg>
        <pc:spChg chg="add del">
          <ac:chgData name="Apostol Marian" userId="8623cd25701ad9eb" providerId="LiveId" clId="{A0B63413-B0D4-4C6E-A102-3BF5D9E209C5}" dt="2023-08-05T22:46:53.275" v="3129"/>
          <ac:spMkLst>
            <pc:docMk/>
            <pc:sldMk cId="3223246778" sldId="270"/>
            <ac:spMk id="8" creationId="{9820D3CE-1671-47F5-9F1B-1CEB8882883B}"/>
          </ac:spMkLst>
        </pc:spChg>
      </pc:sldChg>
      <pc:sldChg chg="modSp new mod">
        <pc:chgData name="Apostol Marian" userId="8623cd25701ad9eb" providerId="LiveId" clId="{A0B63413-B0D4-4C6E-A102-3BF5D9E209C5}" dt="2023-08-06T14:48:16.032" v="9591" actId="207"/>
        <pc:sldMkLst>
          <pc:docMk/>
          <pc:sldMk cId="3611183139" sldId="271"/>
        </pc:sldMkLst>
        <pc:spChg chg="mod">
          <ac:chgData name="Apostol Marian" userId="8623cd25701ad9eb" providerId="LiveId" clId="{A0B63413-B0D4-4C6E-A102-3BF5D9E209C5}" dt="2023-08-06T12:52:24.131" v="5847" actId="20577"/>
          <ac:spMkLst>
            <pc:docMk/>
            <pc:sldMk cId="3611183139" sldId="271"/>
            <ac:spMk id="2" creationId="{038E7670-F792-9248-1F51-208CF3A180EF}"/>
          </ac:spMkLst>
        </pc:spChg>
        <pc:spChg chg="mod">
          <ac:chgData name="Apostol Marian" userId="8623cd25701ad9eb" providerId="LiveId" clId="{A0B63413-B0D4-4C6E-A102-3BF5D9E209C5}" dt="2023-08-06T14:48:16.032" v="9591" actId="207"/>
          <ac:spMkLst>
            <pc:docMk/>
            <pc:sldMk cId="3611183139" sldId="271"/>
            <ac:spMk id="3" creationId="{6035AB4F-7F6E-5E90-F9D6-C28074F648DB}"/>
          </ac:spMkLst>
        </pc:spChg>
      </pc:sldChg>
      <pc:sldChg chg="modSp new del mod">
        <pc:chgData name="Apostol Marian" userId="8623cd25701ad9eb" providerId="LiveId" clId="{A0B63413-B0D4-4C6E-A102-3BF5D9E209C5}" dt="2023-08-06T12:53:16.603" v="5851" actId="2696"/>
        <pc:sldMkLst>
          <pc:docMk/>
          <pc:sldMk cId="2731703963" sldId="272"/>
        </pc:sldMkLst>
        <pc:spChg chg="mod">
          <ac:chgData name="Apostol Marian" userId="8623cd25701ad9eb" providerId="LiveId" clId="{A0B63413-B0D4-4C6E-A102-3BF5D9E209C5}" dt="2023-08-05T22:54:51.752" v="3211" actId="27636"/>
          <ac:spMkLst>
            <pc:docMk/>
            <pc:sldMk cId="2731703963" sldId="272"/>
            <ac:spMk id="2" creationId="{D2425D23-11D6-D05D-5787-808EAF7BC2DA}"/>
          </ac:spMkLst>
        </pc:spChg>
        <pc:spChg chg="mod">
          <ac:chgData name="Apostol Marian" userId="8623cd25701ad9eb" providerId="LiveId" clId="{A0B63413-B0D4-4C6E-A102-3BF5D9E209C5}" dt="2023-08-06T12:52:53.778" v="5850" actId="27636"/>
          <ac:spMkLst>
            <pc:docMk/>
            <pc:sldMk cId="2731703963" sldId="272"/>
            <ac:spMk id="3" creationId="{6EC07D00-6DEC-CA14-15D1-B171D2A9088F}"/>
          </ac:spMkLst>
        </pc:spChg>
      </pc:sldChg>
      <pc:sldChg chg="modSp new mod">
        <pc:chgData name="Apostol Marian" userId="8623cd25701ad9eb" providerId="LiveId" clId="{A0B63413-B0D4-4C6E-A102-3BF5D9E209C5}" dt="2023-08-06T13:43:58.076" v="7912" actId="14100"/>
        <pc:sldMkLst>
          <pc:docMk/>
          <pc:sldMk cId="2586652239" sldId="273"/>
        </pc:sldMkLst>
        <pc:spChg chg="mod">
          <ac:chgData name="Apostol Marian" userId="8623cd25701ad9eb" providerId="LiveId" clId="{A0B63413-B0D4-4C6E-A102-3BF5D9E209C5}" dt="2023-08-06T13:11:37.430" v="6838" actId="27636"/>
          <ac:spMkLst>
            <pc:docMk/>
            <pc:sldMk cId="2586652239" sldId="273"/>
            <ac:spMk id="2" creationId="{ABD5F18F-5BAB-5B61-EEA3-D5BD4D5BC11C}"/>
          </ac:spMkLst>
        </pc:spChg>
        <pc:spChg chg="mod">
          <ac:chgData name="Apostol Marian" userId="8623cd25701ad9eb" providerId="LiveId" clId="{A0B63413-B0D4-4C6E-A102-3BF5D9E209C5}" dt="2023-08-06T13:43:58.076" v="7912" actId="14100"/>
          <ac:spMkLst>
            <pc:docMk/>
            <pc:sldMk cId="2586652239" sldId="273"/>
            <ac:spMk id="3" creationId="{83276759-28FA-DEFD-7527-EBF2805BDEAD}"/>
          </ac:spMkLst>
        </pc:spChg>
      </pc:sldChg>
      <pc:sldChg chg="modSp new mod">
        <pc:chgData name="Apostol Marian" userId="8623cd25701ad9eb" providerId="LiveId" clId="{A0B63413-B0D4-4C6E-A102-3BF5D9E209C5}" dt="2023-08-06T14:58:40.641" v="9659" actId="20577"/>
        <pc:sldMkLst>
          <pc:docMk/>
          <pc:sldMk cId="2121000871" sldId="274"/>
        </pc:sldMkLst>
        <pc:spChg chg="mod">
          <ac:chgData name="Apostol Marian" userId="8623cd25701ad9eb" providerId="LiveId" clId="{A0B63413-B0D4-4C6E-A102-3BF5D9E209C5}" dt="2023-08-06T13:44:39.668" v="7917" actId="255"/>
          <ac:spMkLst>
            <pc:docMk/>
            <pc:sldMk cId="2121000871" sldId="274"/>
            <ac:spMk id="2" creationId="{D094B7AB-7118-AF6F-C2F6-E638CCEFD5CD}"/>
          </ac:spMkLst>
        </pc:spChg>
        <pc:spChg chg="mod">
          <ac:chgData name="Apostol Marian" userId="8623cd25701ad9eb" providerId="LiveId" clId="{A0B63413-B0D4-4C6E-A102-3BF5D9E209C5}" dt="2023-08-06T14:58:40.641" v="9659" actId="20577"/>
          <ac:spMkLst>
            <pc:docMk/>
            <pc:sldMk cId="2121000871" sldId="274"/>
            <ac:spMk id="3" creationId="{7976A869-A193-CEED-02C9-FAB8BBA02B0D}"/>
          </ac:spMkLst>
        </pc:spChg>
      </pc:sldChg>
      <pc:sldChg chg="modSp new del mod">
        <pc:chgData name="Apostol Marian" userId="8623cd25701ad9eb" providerId="LiveId" clId="{A0B63413-B0D4-4C6E-A102-3BF5D9E209C5}" dt="2023-08-06T12:58:06.323" v="5875" actId="2696"/>
        <pc:sldMkLst>
          <pc:docMk/>
          <pc:sldMk cId="3884630844" sldId="274"/>
        </pc:sldMkLst>
        <pc:spChg chg="mod">
          <ac:chgData name="Apostol Marian" userId="8623cd25701ad9eb" providerId="LiveId" clId="{A0B63413-B0D4-4C6E-A102-3BF5D9E209C5}" dt="2023-08-05T22:57:47.549" v="3241" actId="27636"/>
          <ac:spMkLst>
            <pc:docMk/>
            <pc:sldMk cId="3884630844" sldId="274"/>
            <ac:spMk id="2" creationId="{B3758BE3-6D88-7417-A0FD-A2104BBCA08E}"/>
          </ac:spMkLst>
        </pc:spChg>
        <pc:spChg chg="mod">
          <ac:chgData name="Apostol Marian" userId="8623cd25701ad9eb" providerId="LiveId" clId="{A0B63413-B0D4-4C6E-A102-3BF5D9E209C5}" dt="2023-08-06T12:57:09.606" v="5869" actId="6549"/>
          <ac:spMkLst>
            <pc:docMk/>
            <pc:sldMk cId="3884630844" sldId="274"/>
            <ac:spMk id="3" creationId="{64675C49-B798-4F9C-C908-C6F4E6B58E71}"/>
          </ac:spMkLst>
        </pc:spChg>
      </pc:sldChg>
      <pc:sldChg chg="modSp new mod">
        <pc:chgData name="Apostol Marian" userId="8623cd25701ad9eb" providerId="LiveId" clId="{A0B63413-B0D4-4C6E-A102-3BF5D9E209C5}" dt="2023-08-06T14:06:53.666" v="8457" actId="20577"/>
        <pc:sldMkLst>
          <pc:docMk/>
          <pc:sldMk cId="341091294" sldId="275"/>
        </pc:sldMkLst>
        <pc:spChg chg="mod">
          <ac:chgData name="Apostol Marian" userId="8623cd25701ad9eb" providerId="LiveId" clId="{A0B63413-B0D4-4C6E-A102-3BF5D9E209C5}" dt="2023-08-06T13:58:06.895" v="8149" actId="20577"/>
          <ac:spMkLst>
            <pc:docMk/>
            <pc:sldMk cId="341091294" sldId="275"/>
            <ac:spMk id="2" creationId="{18AE853D-BFD7-9716-58FF-A0F7CFECBA45}"/>
          </ac:spMkLst>
        </pc:spChg>
        <pc:spChg chg="mod">
          <ac:chgData name="Apostol Marian" userId="8623cd25701ad9eb" providerId="LiveId" clId="{A0B63413-B0D4-4C6E-A102-3BF5D9E209C5}" dt="2023-08-06T14:06:53.666" v="8457" actId="20577"/>
          <ac:spMkLst>
            <pc:docMk/>
            <pc:sldMk cId="341091294" sldId="275"/>
            <ac:spMk id="3" creationId="{5FCEE40A-48E0-CFCC-A790-29602AA9B918}"/>
          </ac:spMkLst>
        </pc:spChg>
      </pc:sldChg>
      <pc:sldChg chg="modSp new mod">
        <pc:chgData name="Apostol Marian" userId="8623cd25701ad9eb" providerId="LiveId" clId="{A0B63413-B0D4-4C6E-A102-3BF5D9E209C5}" dt="2023-08-06T14:37:10.229" v="9100" actId="207"/>
        <pc:sldMkLst>
          <pc:docMk/>
          <pc:sldMk cId="977361751" sldId="276"/>
        </pc:sldMkLst>
        <pc:spChg chg="mod">
          <ac:chgData name="Apostol Marian" userId="8623cd25701ad9eb" providerId="LiveId" clId="{A0B63413-B0D4-4C6E-A102-3BF5D9E209C5}" dt="2023-08-06T14:28:46.915" v="8672" actId="207"/>
          <ac:spMkLst>
            <pc:docMk/>
            <pc:sldMk cId="977361751" sldId="276"/>
            <ac:spMk id="2" creationId="{053E10C3-39F8-5098-3930-EE2A10F26E68}"/>
          </ac:spMkLst>
        </pc:spChg>
        <pc:spChg chg="mod">
          <ac:chgData name="Apostol Marian" userId="8623cd25701ad9eb" providerId="LiveId" clId="{A0B63413-B0D4-4C6E-A102-3BF5D9E209C5}" dt="2023-08-06T14:37:10.229" v="9100" actId="207"/>
          <ac:spMkLst>
            <pc:docMk/>
            <pc:sldMk cId="977361751" sldId="276"/>
            <ac:spMk id="3" creationId="{1029A555-E471-BA4E-25FC-AA859BC0F535}"/>
          </ac:spMkLst>
        </pc:spChg>
      </pc:sldChg>
      <pc:sldChg chg="modSp new mod">
        <pc:chgData name="Apostol Marian" userId="8623cd25701ad9eb" providerId="LiveId" clId="{A0B63413-B0D4-4C6E-A102-3BF5D9E209C5}" dt="2023-08-06T15:18:06.644" v="10246" actId="20577"/>
        <pc:sldMkLst>
          <pc:docMk/>
          <pc:sldMk cId="3819528768" sldId="277"/>
        </pc:sldMkLst>
        <pc:spChg chg="mod">
          <ac:chgData name="Apostol Marian" userId="8623cd25701ad9eb" providerId="LiveId" clId="{A0B63413-B0D4-4C6E-A102-3BF5D9E209C5}" dt="2023-08-06T15:15:55.623" v="10137" actId="207"/>
          <ac:spMkLst>
            <pc:docMk/>
            <pc:sldMk cId="3819528768" sldId="277"/>
            <ac:spMk id="2" creationId="{70AD3C0E-F418-C031-4D95-2FBA286C9B6D}"/>
          </ac:spMkLst>
        </pc:spChg>
        <pc:spChg chg="mod">
          <ac:chgData name="Apostol Marian" userId="8623cd25701ad9eb" providerId="LiveId" clId="{A0B63413-B0D4-4C6E-A102-3BF5D9E209C5}" dt="2023-08-06T15:18:06.644" v="10246" actId="20577"/>
          <ac:spMkLst>
            <pc:docMk/>
            <pc:sldMk cId="3819528768" sldId="277"/>
            <ac:spMk id="3" creationId="{460EAB74-6920-86EA-3D30-B0277A0331B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o-RO"/>
              <a:t>Faceți clic pentru a edita stilul de titlu coordonator</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C4408324-A84C-4A45-93B6-78D079CCE772}" type="datetime1">
              <a:rPr lang="en-US" smtClean="0"/>
              <a:t>8/6/2023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02792001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C4408324-A84C-4A45-93B6-78D079CCE772}" type="datetime1">
              <a:rPr lang="en-US" smtClean="0"/>
              <a:t>8/6/2023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40762501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C4408324-A84C-4A45-93B6-78D079CCE772}" type="datetime1">
              <a:rPr lang="en-US" smtClean="0"/>
              <a:t>8/6/2023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8549209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C4408324-A84C-4A45-93B6-78D079CCE772}" type="datetime1">
              <a:rPr lang="en-US" smtClean="0"/>
              <a:t>8/6/2023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66523885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C4408324-A84C-4A45-93B6-78D079CCE772}" type="datetime1">
              <a:rPr lang="en-US" smtClean="0"/>
              <a:t>8/6/2023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5102505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devărat sau fals">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C4408324-A84C-4A45-93B6-78D079CCE772}" type="datetime1">
              <a:rPr lang="en-US" smtClean="0"/>
              <a:t>8/6/2023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3834526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C4408324-A84C-4A45-93B6-78D079CCE772}" type="datetime1">
              <a:rPr lang="en-US" smtClean="0"/>
              <a:t>8/6/2023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69278393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C4408324-A84C-4A45-93B6-78D079CCE772}" type="datetime1">
              <a:rPr lang="en-US" smtClean="0"/>
              <a:t>8/6/2023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94197042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o-RO"/>
              <a:t>Faceți clic pentru a edita stilul de titlu coordonator</a:t>
            </a:r>
            <a:endParaRPr lang="en-US" dirty="0"/>
          </a:p>
        </p:txBody>
      </p:sp>
      <p:sp>
        <p:nvSpPr>
          <p:cNvPr id="3" name="Content Placeholder 2"/>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C4408324-A84C-4A45-93B6-78D079CCE772}" type="datetime1">
              <a:rPr lang="en-US" smtClean="0"/>
              <a:t>8/6/2023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15424735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C4408324-A84C-4A45-93B6-78D079CCE772}" type="datetime1">
              <a:rPr lang="en-US" smtClean="0"/>
              <a:t>8/6/2023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08128459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C4408324-A84C-4A45-93B6-78D079CCE772}" type="datetime1">
              <a:rPr lang="en-US" smtClean="0"/>
              <a:t>8/6/2023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18324409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C4408324-A84C-4A45-93B6-78D079CCE772}" type="datetime1">
              <a:rPr lang="en-US" smtClean="0"/>
              <a:t>8/6/2023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3666276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C4408324-A84C-4A45-93B6-78D079CCE772}" type="datetime1">
              <a:rPr lang="en-US" smtClean="0"/>
              <a:t>8/6/2023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5285306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408324-A84C-4A45-93B6-78D079CCE772}" type="datetime1">
              <a:rPr lang="en-US" smtClean="0"/>
              <a:t>8/6/2023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50798471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o-RO"/>
              <a:t>Faceți clic pentru a edita stilul de titlu coordonator</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C4408324-A84C-4A45-93B6-78D079CCE772}" type="datetime1">
              <a:rPr lang="en-US" smtClean="0"/>
              <a:t>8/6/2023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47664775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C4408324-A84C-4A45-93B6-78D079CCE772}" type="datetime1">
              <a:rPr lang="en-US" smtClean="0"/>
              <a:t>8/6/2023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77138814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4408324-A84C-4A45-93B6-78D079CCE772}" type="datetime1">
              <a:rPr lang="en-US" smtClean="0"/>
              <a:t>8/6/2023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06735563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antena3.ro/tag/hidrocentrale-372457.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ziare.com/cautare/apartament" TargetMode="External"/><Relationship Id="rId2" Type="http://schemas.openxmlformats.org/officeDocument/2006/relationships/hyperlink" Target="https://ziare.com/cautare/intretinere" TargetMode="External"/><Relationship Id="rId1" Type="http://schemas.openxmlformats.org/officeDocument/2006/relationships/slideLayout" Target="../slideLayouts/slideLayout2.xml"/><Relationship Id="rId5" Type="http://schemas.openxmlformats.org/officeDocument/2006/relationships/hyperlink" Target="https://ziare.com/cautare/cluj" TargetMode="External"/><Relationship Id="rId4" Type="http://schemas.openxmlformats.org/officeDocument/2006/relationships/hyperlink" Target="https://ziare.com/cautare/rade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athaus.ro/campaign/energie-verd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3" descr="O imagine care conține focuri de artificii&#10;&#10;Descriere generată automat">
            <a:extLst>
              <a:ext uri="{FF2B5EF4-FFF2-40B4-BE49-F238E27FC236}">
                <a16:creationId xmlns:a16="http://schemas.microsoft.com/office/drawing/2014/main" id="{C025437D-A77D-5137-2A6C-F83337E3B7BE}"/>
              </a:ext>
            </a:extLst>
          </p:cNvPr>
          <p:cNvPicPr>
            <a:picLocks noChangeAspect="1"/>
          </p:cNvPicPr>
          <p:nvPr/>
        </p:nvPicPr>
        <p:blipFill rotWithShape="1">
          <a:blip r:embed="rId2"/>
          <a:srcRect l="13406" r="5732"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u 1">
            <a:extLst>
              <a:ext uri="{FF2B5EF4-FFF2-40B4-BE49-F238E27FC236}">
                <a16:creationId xmlns:a16="http://schemas.microsoft.com/office/drawing/2014/main" id="{BA115198-A27E-AD4C-6AA4-451D6D0A89F6}"/>
              </a:ext>
            </a:extLst>
          </p:cNvPr>
          <p:cNvSpPr>
            <a:spLocks noGrp="1"/>
          </p:cNvSpPr>
          <p:nvPr>
            <p:ph type="title"/>
          </p:nvPr>
        </p:nvSpPr>
        <p:spPr>
          <a:xfrm>
            <a:off x="354754" y="342900"/>
            <a:ext cx="4613485" cy="1299288"/>
          </a:xfrm>
        </p:spPr>
        <p:txBody>
          <a:bodyPr>
            <a:normAutofit fontScale="90000"/>
          </a:bodyPr>
          <a:lstStyle/>
          <a:p>
            <a:pPr algn="ctr"/>
            <a:r>
              <a:rPr lang="ro-RO" sz="1800" dirty="0"/>
              <a:t>Proiect: Acordul verde european – Să facem transformarea </a:t>
            </a:r>
            <a:r>
              <a:rPr lang="ro-RO" sz="1800" dirty="0" err="1"/>
              <a:t>socio</a:t>
            </a:r>
            <a:r>
              <a:rPr lang="ro-RO" sz="1800" dirty="0"/>
              <a:t>-ecologică un proiect de viitor pentru toți </a:t>
            </a:r>
            <a:br>
              <a:rPr lang="ro-RO" sz="1800" dirty="0"/>
            </a:br>
            <a:r>
              <a:rPr lang="ro-RO" sz="1800" dirty="0"/>
              <a:t>P O D G O R I Ț A </a:t>
            </a:r>
            <a:br>
              <a:rPr lang="ro-RO" sz="1800" dirty="0"/>
            </a:br>
            <a:r>
              <a:rPr lang="ro-RO" sz="1800" dirty="0"/>
              <a:t>23-26.08.2023  </a:t>
            </a:r>
            <a:br>
              <a:rPr lang="ro-RO" sz="1800" dirty="0"/>
            </a:br>
            <a:br>
              <a:rPr lang="ro-RO" sz="2800" dirty="0"/>
            </a:br>
            <a:br>
              <a:rPr lang="ro-RO" sz="2800" dirty="0"/>
            </a:br>
            <a:r>
              <a:rPr lang="ro-RO" sz="4400" b="1" dirty="0">
                <a:latin typeface="Times New Roman" panose="02020603050405020304" pitchFamily="18" charset="0"/>
                <a:cs typeface="Times New Roman" panose="02020603050405020304" pitchFamily="18" charset="0"/>
              </a:rPr>
              <a:t>Tranziția verde și </a:t>
            </a:r>
            <a:r>
              <a:rPr lang="ro-RO" sz="4400" b="1" kern="1800" dirty="0">
                <a:effectLst/>
                <a:latin typeface="Times New Roman" panose="02020603050405020304" pitchFamily="18" charset="0"/>
                <a:ea typeface="Times New Roman" panose="02020603050405020304" pitchFamily="18" charset="0"/>
                <a:cs typeface="Times New Roman" panose="02020603050405020304" pitchFamily="18" charset="0"/>
              </a:rPr>
              <a:t>impactul asupra economiei, mediului și societății</a:t>
            </a:r>
            <a:br>
              <a:rPr lang="ro-RO" sz="4400" b="1" kern="100" dirty="0">
                <a:effectLst/>
                <a:latin typeface="Times New Roman" panose="02020603050405020304" pitchFamily="18" charset="0"/>
                <a:ea typeface="Calibri" panose="020F0502020204030204" pitchFamily="34" charset="0"/>
                <a:cs typeface="Times New Roman" panose="02020603050405020304" pitchFamily="18" charset="0"/>
              </a:rPr>
            </a:br>
            <a:endParaRPr lang="ro-RO" sz="4400" b="1" dirty="0">
              <a:latin typeface="Times New Roman" panose="02020603050405020304" pitchFamily="18" charset="0"/>
              <a:cs typeface="Times New Roman" panose="02020603050405020304" pitchFamily="18" charset="0"/>
            </a:endParaRPr>
          </a:p>
        </p:txBody>
      </p:sp>
      <p:sp>
        <p:nvSpPr>
          <p:cNvPr id="3" name="Subtitlu 2">
            <a:extLst>
              <a:ext uri="{FF2B5EF4-FFF2-40B4-BE49-F238E27FC236}">
                <a16:creationId xmlns:a16="http://schemas.microsoft.com/office/drawing/2014/main" id="{5A39C8C4-F77A-4895-DE9C-97D696D9DB29}"/>
              </a:ext>
            </a:extLst>
          </p:cNvPr>
          <p:cNvSpPr>
            <a:spLocks noGrp="1"/>
          </p:cNvSpPr>
          <p:nvPr>
            <p:ph idx="1"/>
          </p:nvPr>
        </p:nvSpPr>
        <p:spPr>
          <a:xfrm>
            <a:off x="354754" y="5710335"/>
            <a:ext cx="4270586" cy="666080"/>
          </a:xfrm>
          <a:ln>
            <a:solidFill>
              <a:schemeClr val="accent2">
                <a:lumMod val="60000"/>
                <a:lumOff val="40000"/>
              </a:schemeClr>
            </a:solidFill>
          </a:ln>
        </p:spPr>
        <p:txBody>
          <a:bodyPr>
            <a:normAutofit/>
          </a:bodyPr>
          <a:lstStyle/>
          <a:p>
            <a:pPr marL="0" indent="0" algn="ctr">
              <a:buNone/>
            </a:pPr>
            <a:r>
              <a:rPr lang="ro-RO" sz="1400" dirty="0">
                <a:solidFill>
                  <a:schemeClr val="accent2"/>
                </a:solidFill>
                <a:latin typeface="Times New Roman" panose="02020603050405020304" pitchFamily="18" charset="0"/>
                <a:cs typeface="Times New Roman" panose="02020603050405020304" pitchFamily="18" charset="0"/>
              </a:rPr>
              <a:t>Prezintă: Marian APOSTOL</a:t>
            </a:r>
          </a:p>
          <a:p>
            <a:pPr marL="0" indent="0" algn="ctr">
              <a:buNone/>
            </a:pPr>
            <a:r>
              <a:rPr lang="ro-RO" sz="1400" dirty="0">
                <a:solidFill>
                  <a:schemeClr val="accent2"/>
                </a:solidFill>
                <a:latin typeface="Times New Roman" panose="02020603050405020304" pitchFamily="18" charset="0"/>
                <a:cs typeface="Times New Roman" panose="02020603050405020304" pitchFamily="18" charset="0"/>
              </a:rPr>
              <a:t>CNS „Cartel ALFA” Caraș Severin</a:t>
            </a:r>
          </a:p>
        </p:txBody>
      </p:sp>
      <p:cxnSp>
        <p:nvCxnSpPr>
          <p:cNvPr id="28" name="Straight Connector 27">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2"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98160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3B09F92-9DA7-0D74-E7D4-76579B7D0878}"/>
              </a:ext>
            </a:extLst>
          </p:cNvPr>
          <p:cNvSpPr>
            <a:spLocks noGrp="1"/>
          </p:cNvSpPr>
          <p:nvPr>
            <p:ph type="title"/>
          </p:nvPr>
        </p:nvSpPr>
        <p:spPr>
          <a:xfrm>
            <a:off x="677334" y="335280"/>
            <a:ext cx="8596668" cy="481357"/>
          </a:xfrm>
        </p:spPr>
        <p:txBody>
          <a:bodyPr>
            <a:normAutofit fontScale="90000"/>
          </a:bodyPr>
          <a:lstStyle/>
          <a:p>
            <a:r>
              <a:rPr lang="ro-RO" sz="2200" b="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Provocări și bariere</a:t>
            </a:r>
            <a:br>
              <a:rPr lang="ro-RO"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ro-RO" dirty="0"/>
          </a:p>
        </p:txBody>
      </p:sp>
      <p:sp>
        <p:nvSpPr>
          <p:cNvPr id="3" name="Substituent conținut 2">
            <a:extLst>
              <a:ext uri="{FF2B5EF4-FFF2-40B4-BE49-F238E27FC236}">
                <a16:creationId xmlns:a16="http://schemas.microsoft.com/office/drawing/2014/main" id="{C481F9EC-4C91-B082-FF3D-BB45BF5E8627}"/>
              </a:ext>
            </a:extLst>
          </p:cNvPr>
          <p:cNvSpPr>
            <a:spLocks noGrp="1"/>
          </p:cNvSpPr>
          <p:nvPr>
            <p:ph idx="1"/>
          </p:nvPr>
        </p:nvSpPr>
        <p:spPr>
          <a:xfrm>
            <a:off x="677334" y="1595535"/>
            <a:ext cx="8596668" cy="4445828"/>
          </a:xfrm>
        </p:spPr>
        <p:txBody>
          <a:bodyPr>
            <a:normAutofit/>
          </a:bodyPr>
          <a:lstStyle/>
          <a:p>
            <a:pPr>
              <a:lnSpc>
                <a:spcPct val="107000"/>
              </a:lnSpc>
              <a:spcAft>
                <a:spcPts val="750"/>
              </a:spcAft>
            </a:pP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Investițiile necesare pentru trecerea la energie verde pot fi foarte mari și pot necesita resurse financiare semnificative, iar finanțarea poate fi dificilă de obținut. </a:t>
            </a:r>
          </a:p>
          <a:p>
            <a:pPr>
              <a:lnSpc>
                <a:spcPct val="107000"/>
              </a:lnSpc>
              <a:spcAft>
                <a:spcPts val="750"/>
              </a:spcAft>
            </a:pP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O altă provocare importantă este infrastructura și tehnologia necesare pentru a face trecerea la energie verde posibilă. Acestea includ sisteme de stocare a energiei, rețele inteligente de energie electrică și tehnologii de producție și distribuție a energiei regenerabile.</a:t>
            </a:r>
          </a:p>
          <a:p>
            <a:pPr>
              <a:lnSpc>
                <a:spcPct val="107000"/>
              </a:lnSpc>
              <a:spcAft>
                <a:spcPts val="750"/>
              </a:spcAft>
            </a:pP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Dezvoltarea energiei verzi reprezintă o tendință globală în domeniul energiei, iar trecerea la aceasta poate contribui la crearea unui viitor mai durabil și mai curat pentru toți.</a:t>
            </a:r>
            <a:endParaRPr lang="ro-RO" sz="1400" kern="0"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7000"/>
              </a:lnSpc>
              <a:spcAft>
                <a:spcPts val="750"/>
              </a:spcAft>
              <a:buNone/>
            </a:pPr>
            <a:endParaRPr lang="ro-RO"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7000"/>
              </a:lnSpc>
              <a:spcAft>
                <a:spcPts val="750"/>
              </a:spcAft>
              <a:buNone/>
            </a:pPr>
            <a:r>
              <a:rPr lang="ro-RO" sz="1600" b="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Concluzie: După cum s-a văzut, trecerea la energie verde poate aduce numeroase beneficii pentru economie, mediu și societate. Până atunci însă este necesară o abordare integrată și echilibrată care să asigure o perioadă de tranziție în care toate țările membre UE să-și poată proteja economia și populația.   </a:t>
            </a:r>
          </a:p>
          <a:p>
            <a:pPr>
              <a:lnSpc>
                <a:spcPct val="107000"/>
              </a:lnSpc>
              <a:spcAft>
                <a:spcPts val="750"/>
              </a:spcAft>
            </a:pPr>
            <a:endParaRPr lang="ro-R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3185824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6802D0D-0AA6-F102-6881-7032EEAD79BA}"/>
              </a:ext>
            </a:extLst>
          </p:cNvPr>
          <p:cNvSpPr>
            <a:spLocks noGrp="1"/>
          </p:cNvSpPr>
          <p:nvPr>
            <p:ph type="title"/>
          </p:nvPr>
        </p:nvSpPr>
        <p:spPr>
          <a:xfrm>
            <a:off x="676745" y="518160"/>
            <a:ext cx="8367393" cy="678180"/>
          </a:xfrm>
        </p:spPr>
        <p:txBody>
          <a:bodyPr vert="horz" lIns="91440" tIns="45720" rIns="91440" bIns="45720" rtlCol="0" anchor="ctr">
            <a:normAutofit fontScale="90000"/>
          </a:bodyPr>
          <a:lstStyle/>
          <a:p>
            <a:pPr>
              <a:lnSpc>
                <a:spcPct val="90000"/>
              </a:lnSpc>
            </a:pPr>
            <a:br>
              <a:rPr lang="ro-RO" sz="1700" b="1" kern="1200" dirty="0">
                <a:solidFill>
                  <a:schemeClr val="accent2"/>
                </a:solidFill>
                <a:effectLst/>
                <a:latin typeface="+mj-lt"/>
                <a:ea typeface="+mj-ea"/>
                <a:cs typeface="+mj-cs"/>
              </a:rPr>
            </a:br>
            <a:br>
              <a:rPr lang="ro-RO" sz="1700" b="1" kern="1200" dirty="0">
                <a:solidFill>
                  <a:schemeClr val="accent2"/>
                </a:solidFill>
                <a:effectLst/>
                <a:latin typeface="+mj-lt"/>
                <a:ea typeface="+mj-ea"/>
                <a:cs typeface="+mj-cs"/>
              </a:rPr>
            </a:br>
            <a:br>
              <a:rPr lang="ro-RO" sz="1700" b="1" kern="1200" dirty="0">
                <a:solidFill>
                  <a:schemeClr val="accent2"/>
                </a:solidFill>
                <a:effectLst/>
                <a:latin typeface="+mj-lt"/>
                <a:ea typeface="+mj-ea"/>
                <a:cs typeface="+mj-cs"/>
              </a:rPr>
            </a:br>
            <a:r>
              <a:rPr lang="en-US" sz="2200" b="1" kern="1200" dirty="0">
                <a:solidFill>
                  <a:schemeClr val="accent2"/>
                </a:solidFill>
                <a:effectLst/>
                <a:latin typeface="Times New Roman" panose="02020603050405020304" pitchFamily="18" charset="0"/>
                <a:cs typeface="Times New Roman" panose="02020603050405020304" pitchFamily="18" charset="0"/>
              </a:rPr>
              <a:t>Cum se </a:t>
            </a:r>
            <a:r>
              <a:rPr lang="en-US" sz="2200" b="1" kern="1200" dirty="0" err="1">
                <a:solidFill>
                  <a:schemeClr val="accent2"/>
                </a:solidFill>
                <a:effectLst/>
                <a:latin typeface="Times New Roman" panose="02020603050405020304" pitchFamily="18" charset="0"/>
                <a:cs typeface="Times New Roman" panose="02020603050405020304" pitchFamily="18" charset="0"/>
              </a:rPr>
              <a:t>vede</a:t>
            </a:r>
            <a:r>
              <a:rPr lang="en-US" sz="2200" b="1" kern="1200" dirty="0">
                <a:solidFill>
                  <a:schemeClr val="accent2"/>
                </a:solidFill>
                <a:effectLst/>
                <a:latin typeface="Times New Roman" panose="02020603050405020304" pitchFamily="18" charset="0"/>
                <a:cs typeface="Times New Roman" panose="02020603050405020304" pitchFamily="18" charset="0"/>
              </a:rPr>
              <a:t>, din </a:t>
            </a:r>
            <a:r>
              <a:rPr lang="en-US" sz="2200" b="1" kern="1200" dirty="0" err="1">
                <a:solidFill>
                  <a:schemeClr val="accent2"/>
                </a:solidFill>
                <a:effectLst/>
                <a:latin typeface="Times New Roman" panose="02020603050405020304" pitchFamily="18" charset="0"/>
                <a:cs typeface="Times New Roman" panose="02020603050405020304" pitchFamily="18" charset="0"/>
              </a:rPr>
              <a:t>România</a:t>
            </a:r>
            <a:r>
              <a:rPr lang="en-US" sz="2200" b="1" kern="1200" dirty="0">
                <a:solidFill>
                  <a:schemeClr val="accent2"/>
                </a:solidFill>
                <a:effectLst/>
                <a:latin typeface="Times New Roman" panose="02020603050405020304" pitchFamily="18" charset="0"/>
                <a:cs typeface="Times New Roman" panose="02020603050405020304" pitchFamily="18" charset="0"/>
              </a:rPr>
              <a:t>, </a:t>
            </a:r>
            <a:r>
              <a:rPr lang="en-US" sz="2200" b="1" kern="1200" dirty="0" err="1">
                <a:solidFill>
                  <a:schemeClr val="accent2"/>
                </a:solidFill>
                <a:effectLst/>
                <a:latin typeface="Times New Roman" panose="02020603050405020304" pitchFamily="18" charset="0"/>
                <a:cs typeface="Times New Roman" panose="02020603050405020304" pitchFamily="18" charset="0"/>
              </a:rPr>
              <a:t>tranziția</a:t>
            </a:r>
            <a:r>
              <a:rPr lang="en-US" sz="2200" b="1" kern="1200" dirty="0">
                <a:solidFill>
                  <a:schemeClr val="accent2"/>
                </a:solidFill>
                <a:effectLst/>
                <a:latin typeface="Times New Roman" panose="02020603050405020304" pitchFamily="18" charset="0"/>
                <a:cs typeface="Times New Roman" panose="02020603050405020304" pitchFamily="18" charset="0"/>
              </a:rPr>
              <a:t> </a:t>
            </a:r>
            <a:r>
              <a:rPr lang="en-US" sz="2200" b="1" kern="1200" dirty="0" err="1">
                <a:solidFill>
                  <a:schemeClr val="accent2"/>
                </a:solidFill>
                <a:effectLst/>
                <a:latin typeface="Times New Roman" panose="02020603050405020304" pitchFamily="18" charset="0"/>
                <a:cs typeface="Times New Roman" panose="02020603050405020304" pitchFamily="18" charset="0"/>
              </a:rPr>
              <a:t>către</a:t>
            </a:r>
            <a:r>
              <a:rPr lang="en-US" sz="2200" b="1" kern="1200" dirty="0">
                <a:solidFill>
                  <a:schemeClr val="accent2"/>
                </a:solidFill>
                <a:effectLst/>
                <a:latin typeface="Times New Roman" panose="02020603050405020304" pitchFamily="18" charset="0"/>
                <a:cs typeface="Times New Roman" panose="02020603050405020304" pitchFamily="18" charset="0"/>
              </a:rPr>
              <a:t> </a:t>
            </a:r>
            <a:r>
              <a:rPr lang="en-US" sz="2200" b="1" kern="1200" dirty="0" err="1">
                <a:solidFill>
                  <a:schemeClr val="accent2"/>
                </a:solidFill>
                <a:effectLst/>
                <a:latin typeface="Times New Roman" panose="02020603050405020304" pitchFamily="18" charset="0"/>
                <a:cs typeface="Times New Roman" panose="02020603050405020304" pitchFamily="18" charset="0"/>
              </a:rPr>
              <a:t>economia</a:t>
            </a:r>
            <a:r>
              <a:rPr lang="en-US" sz="2200" b="1" kern="1200" dirty="0">
                <a:solidFill>
                  <a:schemeClr val="accent2"/>
                </a:solidFill>
                <a:effectLst/>
                <a:latin typeface="Times New Roman" panose="02020603050405020304" pitchFamily="18" charset="0"/>
                <a:cs typeface="Times New Roman" panose="02020603050405020304" pitchFamily="18" charset="0"/>
              </a:rPr>
              <a:t> </a:t>
            </a:r>
            <a:r>
              <a:rPr lang="en-US" sz="2200" b="1" kern="1200" dirty="0" err="1">
                <a:solidFill>
                  <a:schemeClr val="accent2"/>
                </a:solidFill>
                <a:effectLst/>
                <a:latin typeface="Times New Roman" panose="02020603050405020304" pitchFamily="18" charset="0"/>
                <a:cs typeface="Times New Roman" panose="02020603050405020304" pitchFamily="18" charset="0"/>
              </a:rPr>
              <a:t>verde</a:t>
            </a:r>
            <a:br>
              <a:rPr lang="ro-RO" sz="1700" b="1" kern="1200" dirty="0">
                <a:solidFill>
                  <a:schemeClr val="accent2"/>
                </a:solidFill>
                <a:effectLst/>
                <a:latin typeface="+mj-lt"/>
                <a:ea typeface="+mj-ea"/>
                <a:cs typeface="+mj-cs"/>
              </a:rPr>
            </a:br>
            <a:br>
              <a:rPr lang="ro-RO" sz="1700" b="1" kern="1200" dirty="0">
                <a:solidFill>
                  <a:schemeClr val="accent2"/>
                </a:solidFill>
                <a:effectLst/>
                <a:latin typeface="+mj-lt"/>
                <a:ea typeface="+mj-ea"/>
                <a:cs typeface="+mj-cs"/>
              </a:rPr>
            </a:br>
            <a:br>
              <a:rPr lang="ro-RO" sz="1700" b="1" kern="1200" dirty="0">
                <a:solidFill>
                  <a:schemeClr val="accent2"/>
                </a:solidFill>
                <a:effectLst/>
                <a:latin typeface="+mj-lt"/>
                <a:ea typeface="+mj-ea"/>
                <a:cs typeface="+mj-cs"/>
              </a:rPr>
            </a:br>
            <a:r>
              <a:rPr lang="en-US" sz="1700" b="1" kern="1200" dirty="0">
                <a:solidFill>
                  <a:schemeClr val="accent2"/>
                </a:solidFill>
                <a:effectLst/>
                <a:latin typeface="+mj-lt"/>
                <a:ea typeface="+mj-ea"/>
                <a:cs typeface="+mj-cs"/>
              </a:rPr>
              <a:t> </a:t>
            </a:r>
            <a:br>
              <a:rPr lang="en-US" sz="1700" kern="1200" dirty="0">
                <a:solidFill>
                  <a:schemeClr val="accent2"/>
                </a:solidFill>
                <a:effectLst/>
                <a:latin typeface="+mj-lt"/>
                <a:ea typeface="+mj-ea"/>
                <a:cs typeface="+mj-cs"/>
              </a:rPr>
            </a:br>
            <a:endParaRPr lang="en-US" sz="1700" kern="1200" dirty="0">
              <a:solidFill>
                <a:schemeClr val="accent2"/>
              </a:solidFill>
              <a:latin typeface="+mj-lt"/>
              <a:ea typeface="+mj-ea"/>
              <a:cs typeface="+mj-cs"/>
            </a:endParaRPr>
          </a:p>
        </p:txBody>
      </p:sp>
      <p:sp>
        <p:nvSpPr>
          <p:cNvPr id="43" name="Content Placeholder 42">
            <a:extLst>
              <a:ext uri="{FF2B5EF4-FFF2-40B4-BE49-F238E27FC236}">
                <a16:creationId xmlns:a16="http://schemas.microsoft.com/office/drawing/2014/main" id="{2393B715-F19F-C544-1524-FF2ACDE9ED4B}"/>
              </a:ext>
            </a:extLst>
          </p:cNvPr>
          <p:cNvSpPr>
            <a:spLocks noGrp="1"/>
          </p:cNvSpPr>
          <p:nvPr>
            <p:ph idx="1"/>
          </p:nvPr>
        </p:nvSpPr>
        <p:spPr>
          <a:xfrm>
            <a:off x="685166" y="1196340"/>
            <a:ext cx="8367393" cy="5251113"/>
          </a:xfrm>
        </p:spPr>
        <p:txBody>
          <a:bodyPr>
            <a:normAutofit/>
          </a:bodyPr>
          <a:lstStyle/>
          <a:p>
            <a:r>
              <a:rPr lang="ro-RO" sz="1700" dirty="0">
                <a:solidFill>
                  <a:schemeClr val="accent2"/>
                </a:solidFill>
                <a:latin typeface="Times New Roman" panose="02020603050405020304" pitchFamily="18" charset="0"/>
                <a:cs typeface="Times New Roman" panose="02020603050405020304" pitchFamily="18" charset="0"/>
              </a:rPr>
              <a:t>Pentru o mai bună înțelegere a situației facem cunoscut faptul că </a:t>
            </a:r>
            <a:r>
              <a:rPr lang="ro-RO" sz="1700" b="1" i="0" dirty="0" err="1">
                <a:solidFill>
                  <a:schemeClr val="accent2"/>
                </a:solidFill>
                <a:effectLst/>
                <a:latin typeface="Times New Roman" panose="02020603050405020304" pitchFamily="18" charset="0"/>
                <a:cs typeface="Times New Roman" panose="02020603050405020304" pitchFamily="18" charset="0"/>
              </a:rPr>
              <a:t>că</a:t>
            </a:r>
            <a:r>
              <a:rPr lang="ro-RO" sz="1700" b="1" i="0" dirty="0">
                <a:solidFill>
                  <a:schemeClr val="accent2"/>
                </a:solidFill>
                <a:effectLst/>
                <a:latin typeface="Times New Roman" panose="02020603050405020304" pitchFamily="18" charset="0"/>
                <a:cs typeface="Times New Roman" panose="02020603050405020304" pitchFamily="18" charset="0"/>
              </a:rPr>
              <a:t> salariul minim brut din România</a:t>
            </a:r>
            <a:r>
              <a:rPr lang="ro-RO" sz="1700" b="0" i="0" dirty="0">
                <a:solidFill>
                  <a:schemeClr val="accent2"/>
                </a:solidFill>
                <a:effectLst/>
                <a:latin typeface="Times New Roman" panose="02020603050405020304" pitchFamily="18" charset="0"/>
                <a:cs typeface="Times New Roman" panose="02020603050405020304" pitchFamily="18" charset="0"/>
              </a:rPr>
              <a:t> s-a majorat la 3.000 de lei (aproximativ 612 euro), începând cu 1 ianuarie 2023. </a:t>
            </a:r>
          </a:p>
          <a:p>
            <a:pPr marL="0" lvl="0" indent="0">
              <a:lnSpc>
                <a:spcPct val="107000"/>
              </a:lnSpc>
              <a:spcAft>
                <a:spcPts val="300"/>
              </a:spcAft>
              <a:buSzPts val="1000"/>
              <a:buNone/>
              <a:tabLst>
                <a:tab pos="457200" algn="l"/>
              </a:tabLst>
            </a:pPr>
            <a:endParaRPr lang="ro-RO" sz="1700" b="0" i="0" dirty="0">
              <a:solidFill>
                <a:schemeClr val="accent2"/>
              </a:solidFill>
              <a:effectLst/>
              <a:latin typeface="Times New Roman" panose="02020603050405020304" pitchFamily="18" charset="0"/>
              <a:cs typeface="Times New Roman" panose="02020603050405020304" pitchFamily="18" charset="0"/>
            </a:endParaRPr>
          </a:p>
          <a:p>
            <a:pPr marL="0" lvl="0" indent="0">
              <a:lnSpc>
                <a:spcPct val="107000"/>
              </a:lnSpc>
              <a:spcAft>
                <a:spcPts val="300"/>
              </a:spcAft>
              <a:buSzPts val="1000"/>
              <a:buNone/>
              <a:tabLst>
                <a:tab pos="457200" algn="l"/>
              </a:tabLst>
            </a:pPr>
            <a:r>
              <a:rPr lang="ro-RO" sz="1700" b="1" i="0" dirty="0">
                <a:solidFill>
                  <a:schemeClr val="accent2"/>
                </a:solidFill>
                <a:effectLst/>
                <a:latin typeface="Times New Roman" panose="02020603050405020304" pitchFamily="18" charset="0"/>
                <a:cs typeface="Times New Roman" panose="02020603050405020304" pitchFamily="18" charset="0"/>
              </a:rPr>
              <a:t>Salariul minim net - </a:t>
            </a:r>
            <a:r>
              <a:rPr lang="ro-RO" sz="1700" b="0" i="0" dirty="0">
                <a:solidFill>
                  <a:schemeClr val="accent2"/>
                </a:solidFill>
                <a:effectLst/>
                <a:latin typeface="Times New Roman" panose="02020603050405020304" pitchFamily="18" charset="0"/>
                <a:cs typeface="Times New Roman" panose="02020603050405020304" pitchFamily="18" charset="0"/>
              </a:rPr>
              <a:t>luat „în mână” – este doar de 1.863 lei (respectiv 375 euro) deoarece România ,,se bucură de unul dintre cele mai dure sisteme de impozitare a veniturilor salariale din România.</a:t>
            </a:r>
            <a:r>
              <a:rPr lang="ro-RO" sz="1700" dirty="0">
                <a:solidFill>
                  <a:schemeClr val="accent2"/>
                </a:solidFill>
                <a:latin typeface="Times New Roman" panose="02020603050405020304" pitchFamily="18" charset="0"/>
                <a:cs typeface="Times New Roman" panose="02020603050405020304" pitchFamily="18" charset="0"/>
              </a:rPr>
              <a:t> </a:t>
            </a:r>
          </a:p>
          <a:p>
            <a:pPr marL="0" lvl="0" indent="0">
              <a:lnSpc>
                <a:spcPct val="107000"/>
              </a:lnSpc>
              <a:spcAft>
                <a:spcPts val="300"/>
              </a:spcAft>
              <a:buSzPts val="1000"/>
              <a:buNone/>
              <a:tabLst>
                <a:tab pos="457200" algn="l"/>
              </a:tabLst>
            </a:pPr>
            <a:r>
              <a:rPr lang="ro-RO" sz="1700" b="0" i="0" dirty="0">
                <a:solidFill>
                  <a:schemeClr val="accent2"/>
                </a:solidFill>
                <a:effectLst/>
                <a:latin typeface="Times New Roman" panose="02020603050405020304" pitchFamily="18" charset="0"/>
                <a:cs typeface="Times New Roman" panose="02020603050405020304" pitchFamily="18" charset="0"/>
              </a:rPr>
              <a:t>De această majorare a beneficiat 2.181.134 de salariați.</a:t>
            </a:r>
          </a:p>
          <a:p>
            <a:pPr marL="0" lvl="0" indent="0">
              <a:lnSpc>
                <a:spcPct val="107000"/>
              </a:lnSpc>
              <a:spcAft>
                <a:spcPts val="300"/>
              </a:spcAft>
              <a:buSzPts val="1000"/>
              <a:buNone/>
              <a:tabLst>
                <a:tab pos="457200" algn="l"/>
              </a:tabLst>
            </a:pPr>
            <a:endParaRPr lang="ro-RO" sz="1700" b="0" i="0" dirty="0">
              <a:solidFill>
                <a:schemeClr val="accent2"/>
              </a:solidFill>
              <a:effectLst/>
              <a:latin typeface="Times New Roman" panose="02020603050405020304" pitchFamily="18" charset="0"/>
              <a:cs typeface="Times New Roman" panose="02020603050405020304" pitchFamily="18" charset="0"/>
            </a:endParaRPr>
          </a:p>
          <a:p>
            <a:pPr marL="0" lvl="0" indent="0">
              <a:lnSpc>
                <a:spcPct val="107000"/>
              </a:lnSpc>
              <a:spcAft>
                <a:spcPts val="300"/>
              </a:spcAft>
              <a:buSzPts val="1000"/>
              <a:buNone/>
              <a:tabLst>
                <a:tab pos="457200" algn="l"/>
              </a:tabLst>
            </a:pPr>
            <a:r>
              <a:rPr lang="ro-RO" sz="1700" b="1" i="0" dirty="0">
                <a:solidFill>
                  <a:schemeClr val="accent2"/>
                </a:solidFill>
                <a:effectLst/>
                <a:latin typeface="Times New Roman" panose="02020603050405020304" pitchFamily="18" charset="0"/>
                <a:cs typeface="Times New Roman" panose="02020603050405020304" pitchFamily="18" charset="0"/>
              </a:rPr>
              <a:t>Ce trebuie reținut:  </a:t>
            </a:r>
            <a:r>
              <a:rPr lang="ro-RO" sz="1700" b="0" i="0" dirty="0">
                <a:solidFill>
                  <a:schemeClr val="accent2"/>
                </a:solidFill>
                <a:effectLst/>
                <a:latin typeface="Times New Roman" panose="02020603050405020304" pitchFamily="18" charset="0"/>
                <a:cs typeface="Times New Roman" panose="02020603050405020304" pitchFamily="18" charset="0"/>
              </a:rPr>
              <a:t>2.181.134 de salariați, cu un salariu de 375 euro, trebuie să suporte costuri de energie electrică și gaz care, conform datelor </a:t>
            </a:r>
            <a:r>
              <a:rPr lang="ro-RO" sz="1700" b="0" i="0" dirty="0" err="1">
                <a:solidFill>
                  <a:schemeClr val="accent2"/>
                </a:solidFill>
                <a:effectLst/>
                <a:latin typeface="Times New Roman" panose="02020603050405020304" pitchFamily="18" charset="0"/>
                <a:cs typeface="Times New Roman" panose="02020603050405020304" pitchFamily="18" charset="0"/>
              </a:rPr>
              <a:t>Eurostat</a:t>
            </a:r>
            <a:r>
              <a:rPr lang="ro-RO" sz="1700" b="0" i="0" dirty="0">
                <a:solidFill>
                  <a:schemeClr val="accent2"/>
                </a:solidFill>
                <a:effectLst/>
                <a:latin typeface="Times New Roman" panose="02020603050405020304" pitchFamily="18" charset="0"/>
                <a:cs typeface="Times New Roman" panose="02020603050405020304" pitchFamily="18" charset="0"/>
              </a:rPr>
              <a:t>, au avut cele mai mari creșteri din UE, ajungând cu mult peste media europeană. </a:t>
            </a:r>
            <a:endParaRPr lang="ro-RO" sz="17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7000"/>
              </a:lnSpc>
              <a:spcAft>
                <a:spcPts val="300"/>
              </a:spcAft>
              <a:buSzPts val="1000"/>
              <a:buNone/>
              <a:tabLst>
                <a:tab pos="457200" algn="l"/>
              </a:tabLst>
            </a:pPr>
            <a:r>
              <a:rPr lang="ro-RO" sz="1700" b="1" kern="0" spc="15"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Se întâmplă acest lucru  într-o țară ca România unde peste 90% din energia electrică și gaze sunt produse la nivel național. </a:t>
            </a:r>
          </a:p>
          <a:p>
            <a:pPr marL="342900" lvl="0" indent="-342900">
              <a:lnSpc>
                <a:spcPct val="107000"/>
              </a:lnSpc>
              <a:spcAft>
                <a:spcPts val="300"/>
              </a:spcAft>
              <a:buSzPts val="1000"/>
              <a:buFont typeface="Symbol" panose="05050102010706020507" pitchFamily="18" charset="2"/>
              <a:buChar char=""/>
              <a:tabLst>
                <a:tab pos="457200" algn="l"/>
              </a:tabLst>
            </a:pPr>
            <a:endParaRPr lang="ro-RO" sz="1800" kern="100" dirty="0">
              <a:solidFill>
                <a:srgbClr val="202124"/>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91311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EB8053D-6B3F-3FBE-BAD4-FB29DA0BC7A9}"/>
              </a:ext>
            </a:extLst>
          </p:cNvPr>
          <p:cNvSpPr>
            <a:spLocks noGrp="1"/>
          </p:cNvSpPr>
          <p:nvPr>
            <p:ph type="title"/>
          </p:nvPr>
        </p:nvSpPr>
        <p:spPr>
          <a:xfrm>
            <a:off x="677334" y="270588"/>
            <a:ext cx="4160521" cy="709126"/>
          </a:xfrm>
        </p:spPr>
        <p:txBody>
          <a:bodyPr numCol="2">
            <a:noAutofit/>
          </a:bodyPr>
          <a:lstStyle/>
          <a:p>
            <a:r>
              <a:rPr lang="ro-RO" sz="2000" b="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Drumul energiei: de la producător la priza din casă</a:t>
            </a:r>
            <a:br>
              <a:rPr lang="ro-RO" sz="2000" kern="100" dirty="0">
                <a:effectLst/>
                <a:latin typeface="Times New Roman" panose="02020603050405020304" pitchFamily="18" charset="0"/>
                <a:ea typeface="Calibri" panose="020F0502020204030204" pitchFamily="34" charset="0"/>
                <a:cs typeface="Times New Roman" panose="02020603050405020304" pitchFamily="18" charset="0"/>
              </a:rPr>
            </a:br>
            <a:endParaRPr lang="ro-RO" sz="2000" dirty="0">
              <a:latin typeface="Times New Roman" panose="02020603050405020304" pitchFamily="18" charset="0"/>
              <a:cs typeface="Times New Roman" panose="02020603050405020304" pitchFamily="18" charset="0"/>
            </a:endParaRPr>
          </a:p>
        </p:txBody>
      </p:sp>
      <p:sp>
        <p:nvSpPr>
          <p:cNvPr id="3" name="Substituent conținut 2">
            <a:extLst>
              <a:ext uri="{FF2B5EF4-FFF2-40B4-BE49-F238E27FC236}">
                <a16:creationId xmlns:a16="http://schemas.microsoft.com/office/drawing/2014/main" id="{A20EC6BC-34AE-DC5F-AB56-E30601563D1B}"/>
              </a:ext>
            </a:extLst>
          </p:cNvPr>
          <p:cNvSpPr>
            <a:spLocks noGrp="1"/>
          </p:cNvSpPr>
          <p:nvPr>
            <p:ph idx="1"/>
          </p:nvPr>
        </p:nvSpPr>
        <p:spPr>
          <a:xfrm>
            <a:off x="677333" y="979714"/>
            <a:ext cx="5667483" cy="5607698"/>
          </a:xfrm>
        </p:spPr>
        <p:txBody>
          <a:bodyPr>
            <a:normAutofit fontScale="25000" lnSpcReduction="20000"/>
          </a:bodyPr>
          <a:lstStyle/>
          <a:p>
            <a:pPr marL="0" indent="0">
              <a:lnSpc>
                <a:spcPct val="120000"/>
              </a:lnSpc>
              <a:spcAft>
                <a:spcPts val="800"/>
              </a:spcAft>
              <a:buNone/>
            </a:pPr>
            <a:endParaRPr lang="ro-RO" sz="29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24000">
              <a:lnSpc>
                <a:spcPct val="120000"/>
              </a:lnSpc>
              <a:spcBef>
                <a:spcPts val="0"/>
              </a:spcBef>
              <a:spcAft>
                <a:spcPts val="2025"/>
              </a:spcAft>
            </a:pPr>
            <a:r>
              <a:rPr lang="ro-RO" sz="56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70% din consumul zilnic național de energie este produs de doar patru companii - </a:t>
            </a:r>
            <a:r>
              <a:rPr lang="ro-RO" sz="5600" kern="0" dirty="0" err="1">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Nuclearelectrica</a:t>
            </a:r>
            <a:r>
              <a:rPr lang="ro-RO" sz="56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SA, Hidroelectrica SA, OMV Petrom SA și Complexul Energetic Oltenia SA. Energia regenerabilă (eoliană, solară, biomasă etc) atinge în cele mai bune zile în jur de 30-32% din consumul zilnic energetic al țării.</a:t>
            </a:r>
            <a:endParaRPr lang="ro-RO" sz="5600"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24000">
              <a:lnSpc>
                <a:spcPct val="120000"/>
              </a:lnSpc>
              <a:spcBef>
                <a:spcPts val="0"/>
              </a:spcBef>
              <a:spcAft>
                <a:spcPts val="2025"/>
              </a:spcAft>
            </a:pPr>
            <a:r>
              <a:rPr lang="ro-RO" sz="56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După ce este produsă energia zilnică de către Hidroelectrica, spre exemplu, sau de alt producător aceasta intră în sistemul național.</a:t>
            </a:r>
            <a:endParaRPr lang="ro-RO" sz="5600"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24000">
              <a:lnSpc>
                <a:spcPct val="120000"/>
              </a:lnSpc>
              <a:spcBef>
                <a:spcPts val="0"/>
              </a:spcBef>
              <a:spcAft>
                <a:spcPts val="2025"/>
              </a:spcAft>
            </a:pPr>
            <a:r>
              <a:rPr lang="ro-RO" sz="56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Rețeaua națională (de înaltă tensiune) este asigurată de compania de stat Transelectrica.</a:t>
            </a:r>
            <a:r>
              <a:rPr lang="ro-RO" sz="5600" b="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56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Situația este identică și în domeniul gazelor. </a:t>
            </a:r>
            <a:endParaRPr lang="ro-RO" sz="5600"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24000">
              <a:lnSpc>
                <a:spcPct val="120000"/>
              </a:lnSpc>
              <a:spcBef>
                <a:spcPts val="0"/>
              </a:spcBef>
              <a:spcAft>
                <a:spcPts val="800"/>
              </a:spcAft>
            </a:pPr>
            <a:r>
              <a:rPr lang="ro-RO" sz="56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Sistemul electric de înaltă tensiune este administrat de Transelectrica, societate de stat care are un tarif de 35 de lei/MWh intrat în rețea.</a:t>
            </a:r>
            <a:endParaRPr lang="ro-RO" sz="5600"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24000">
              <a:lnSpc>
                <a:spcPct val="120000"/>
              </a:lnSpc>
              <a:spcBef>
                <a:spcPts val="0"/>
              </a:spcBef>
              <a:spcAft>
                <a:spcPts val="2025"/>
              </a:spcAft>
            </a:pPr>
            <a:r>
              <a:rPr lang="ro-RO" sz="56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După ce acestea sunt extrase, ele sunt introduse în rețeaua administrată de Transgaz.</a:t>
            </a:r>
            <a:endParaRPr lang="ro-RO" sz="5600"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24000">
              <a:lnSpc>
                <a:spcPct val="120000"/>
              </a:lnSpc>
              <a:spcBef>
                <a:spcPts val="0"/>
              </a:spcBef>
              <a:spcAft>
                <a:spcPts val="2025"/>
              </a:spcAft>
            </a:pPr>
            <a:r>
              <a:rPr lang="ro-RO" sz="56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De aici, energia produsă de centralele hidroelectrice poate fi transportată doar de anumite companii, cărora statul român le-a concesionat dreptul exclusiv de a distribui energie electrică sau gaze</a:t>
            </a:r>
            <a:r>
              <a:rPr lang="ro-RO" sz="5600" b="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o-RO" sz="56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Altfel spus, să preia energia din rețelele de înaltă tensiune și să o transporte în sistemul de joasă tensiune, cele care alimentează zonele rezidențiale.</a:t>
            </a:r>
            <a:endParaRPr lang="ro-RO" sz="5600"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ro-RO" dirty="0"/>
          </a:p>
        </p:txBody>
      </p:sp>
      <p:pic>
        <p:nvPicPr>
          <p:cNvPr id="4" name="Imagine 3">
            <a:extLst>
              <a:ext uri="{FF2B5EF4-FFF2-40B4-BE49-F238E27FC236}">
                <a16:creationId xmlns:a16="http://schemas.microsoft.com/office/drawing/2014/main" id="{F7106090-7E8B-1C45-6173-B3A0D8747904}"/>
              </a:ext>
            </a:extLst>
          </p:cNvPr>
          <p:cNvPicPr>
            <a:picLocks noChangeAspect="1"/>
          </p:cNvPicPr>
          <p:nvPr/>
        </p:nvPicPr>
        <p:blipFill>
          <a:blip r:embed="rId2"/>
          <a:stretch>
            <a:fillRect/>
          </a:stretch>
        </p:blipFill>
        <p:spPr>
          <a:xfrm>
            <a:off x="6344816" y="425733"/>
            <a:ext cx="5667482" cy="6781800"/>
          </a:xfrm>
          <a:prstGeom prst="rect">
            <a:avLst/>
          </a:prstGeom>
        </p:spPr>
      </p:pic>
    </p:spTree>
    <p:extLst>
      <p:ext uri="{BB962C8B-B14F-4D97-AF65-F5344CB8AC3E}">
        <p14:creationId xmlns:p14="http://schemas.microsoft.com/office/powerpoint/2010/main" val="1868917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111CC33-6865-F921-C121-9911F9D8BCF6}"/>
              </a:ext>
            </a:extLst>
          </p:cNvPr>
          <p:cNvSpPr>
            <a:spLocks noGrp="1"/>
          </p:cNvSpPr>
          <p:nvPr>
            <p:ph type="title"/>
          </p:nvPr>
        </p:nvSpPr>
        <p:spPr>
          <a:xfrm>
            <a:off x="677334" y="609600"/>
            <a:ext cx="8596668" cy="504092"/>
          </a:xfrm>
        </p:spPr>
        <p:txBody>
          <a:bodyPr>
            <a:normAutofit fontScale="90000"/>
          </a:bodyPr>
          <a:lstStyle/>
          <a:p>
            <a:r>
              <a:rPr lang="ro-RO" sz="2200" b="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Prețurile mai mari după liberalizare</a:t>
            </a:r>
            <a:br>
              <a:rPr lang="ro-RO" sz="3600" kern="100" dirty="0">
                <a:effectLst/>
                <a:latin typeface="Calibri" panose="020F0502020204030204" pitchFamily="34" charset="0"/>
                <a:ea typeface="Calibri" panose="020F0502020204030204" pitchFamily="34" charset="0"/>
                <a:cs typeface="Times New Roman" panose="02020603050405020304" pitchFamily="18" charset="0"/>
              </a:rPr>
            </a:br>
            <a:endParaRPr lang="ro-RO" dirty="0"/>
          </a:p>
        </p:txBody>
      </p:sp>
      <p:sp>
        <p:nvSpPr>
          <p:cNvPr id="3" name="Substituent conținut 2">
            <a:extLst>
              <a:ext uri="{FF2B5EF4-FFF2-40B4-BE49-F238E27FC236}">
                <a16:creationId xmlns:a16="http://schemas.microsoft.com/office/drawing/2014/main" id="{3CBE6B06-9CEE-11E2-544D-538999631CA9}"/>
              </a:ext>
            </a:extLst>
          </p:cNvPr>
          <p:cNvSpPr>
            <a:spLocks noGrp="1"/>
          </p:cNvSpPr>
          <p:nvPr>
            <p:ph idx="1"/>
          </p:nvPr>
        </p:nvSpPr>
        <p:spPr>
          <a:xfrm>
            <a:off x="677334" y="1455421"/>
            <a:ext cx="9123158" cy="4585942"/>
          </a:xfrm>
        </p:spPr>
        <p:txBody>
          <a:bodyPr>
            <a:normAutofit/>
          </a:bodyPr>
          <a:lstStyle/>
          <a:p>
            <a:pPr>
              <a:lnSpc>
                <a:spcPct val="107000"/>
              </a:lnSpc>
              <a:spcAft>
                <a:spcPts val="2025"/>
              </a:spcAft>
            </a:pP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Virgil Popescu, ministrul Economiei, și Florin </a:t>
            </a:r>
            <a:r>
              <a:rPr lang="ro-RO" sz="1400" kern="0" dirty="0" err="1">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Cîțu</a:t>
            </a: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premierul României, au dat vina pe certificatele CO2 pe care normele Uniunii Europene le impun statelor care încă folosesc termocentrale pe bază de cărbuni. Certificatele CO2 sunt de fapt - în spatele unei scheme complicate - un fel de taxă pe energie aplicată statelor care nu investesc în energia verde.</a:t>
            </a:r>
          </a:p>
          <a:p>
            <a:pPr>
              <a:lnSpc>
                <a:spcPct val="107000"/>
              </a:lnSpc>
              <a:spcAft>
                <a:spcPts val="2025"/>
              </a:spcAft>
            </a:pP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Dumitru </a:t>
            </a:r>
            <a:r>
              <a:rPr lang="ro-RO" sz="1400" kern="0" dirty="0" err="1">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Chisăliță</a:t>
            </a: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președintele Asociației Energia Inteligentă, spunea că majorarea tarifelor nu trebuia să fie mai mare de 10,7% </a:t>
            </a:r>
            <a:r>
              <a:rPr lang="ro-RO" sz="14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(formată din creșterea costurilor cu achiziția certificatelor de CO2 - 4,5%, diferența între cerere și ofertă, care a determinat achiziția energiei din import - 6,2%)</a:t>
            </a: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o-RO" sz="1400"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2025"/>
              </a:spcAft>
            </a:pP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Practic, diferența dintre o majorare cu 10,7%, calculată de Energie Inteligentă, și cea de 65% practicată în piață este una artificială, în care furnizorii încearcă să scoată un profit cât mai mare de pe urma consumatorilor.</a:t>
            </a:r>
            <a:endParaRPr lang="ro-RO" sz="1400"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2025"/>
              </a:spcAft>
            </a:pPr>
            <a:endParaRPr lang="ro-RO" sz="1800" kern="0" dirty="0">
              <a:solidFill>
                <a:srgbClr val="1F2124"/>
              </a:solidFill>
              <a:effectLst/>
              <a:latin typeface="Georgia" panose="02040502050405020303" pitchFamily="18" charset="0"/>
              <a:ea typeface="Times New Roman" panose="02020603050405020304" pitchFamily="18" charset="0"/>
              <a:cs typeface="Times New Roman" panose="02020603050405020304" pitchFamily="18" charset="0"/>
            </a:endParaRPr>
          </a:p>
          <a:p>
            <a:pPr>
              <a:lnSpc>
                <a:spcPct val="107000"/>
              </a:lnSpc>
              <a:spcAft>
                <a:spcPts val="2025"/>
              </a:spcAft>
            </a:pPr>
            <a:endParaRPr lang="ro-R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307808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AB4226E-743C-8B71-27B6-77525514C728}"/>
              </a:ext>
            </a:extLst>
          </p:cNvPr>
          <p:cNvSpPr>
            <a:spLocks noGrp="1"/>
          </p:cNvSpPr>
          <p:nvPr>
            <p:ph type="title"/>
          </p:nvPr>
        </p:nvSpPr>
        <p:spPr>
          <a:xfrm>
            <a:off x="677334" y="609600"/>
            <a:ext cx="8596668" cy="541020"/>
          </a:xfrm>
        </p:spPr>
        <p:txBody>
          <a:bodyPr>
            <a:normAutofit fontScale="90000"/>
          </a:bodyPr>
          <a:lstStyle/>
          <a:p>
            <a:r>
              <a:rPr lang="ro-RO" sz="2000" b="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Statul dă ajutoare, deși tot statul câștigă din majorarea prețurilor</a:t>
            </a:r>
            <a:br>
              <a:rPr lang="ro-RO" sz="2000" kern="100" dirty="0">
                <a:effectLst/>
                <a:latin typeface="Times New Roman" panose="02020603050405020304" pitchFamily="18" charset="0"/>
                <a:ea typeface="Calibri" panose="020F0502020204030204" pitchFamily="34" charset="0"/>
                <a:cs typeface="Times New Roman" panose="02020603050405020304" pitchFamily="18" charset="0"/>
              </a:rPr>
            </a:br>
            <a:endParaRPr lang="ro-RO" sz="2000" dirty="0">
              <a:latin typeface="Times New Roman" panose="02020603050405020304" pitchFamily="18" charset="0"/>
              <a:cs typeface="Times New Roman" panose="02020603050405020304" pitchFamily="18" charset="0"/>
            </a:endParaRPr>
          </a:p>
        </p:txBody>
      </p:sp>
      <p:sp>
        <p:nvSpPr>
          <p:cNvPr id="3" name="Substituent conținut 2">
            <a:extLst>
              <a:ext uri="{FF2B5EF4-FFF2-40B4-BE49-F238E27FC236}">
                <a16:creationId xmlns:a16="http://schemas.microsoft.com/office/drawing/2014/main" id="{DD284D1A-59DA-84E4-6421-12205EB4265D}"/>
              </a:ext>
            </a:extLst>
          </p:cNvPr>
          <p:cNvSpPr>
            <a:spLocks noGrp="1"/>
          </p:cNvSpPr>
          <p:nvPr>
            <p:ph idx="1"/>
          </p:nvPr>
        </p:nvSpPr>
        <p:spPr>
          <a:xfrm>
            <a:off x="532554" y="1840549"/>
            <a:ext cx="8596668" cy="3880773"/>
          </a:xfrm>
        </p:spPr>
        <p:txBody>
          <a:bodyPr/>
          <a:lstStyle/>
          <a:p>
            <a:r>
              <a:rPr lang="ro-RO" sz="1800" i="1" kern="0" dirty="0">
                <a:solidFill>
                  <a:srgbClr val="1F2124"/>
                </a:solidFill>
                <a:effectLst/>
                <a:latin typeface="Georgia" panose="02040502050405020303" pitchFamily="18" charset="0"/>
                <a:ea typeface="Times New Roman" panose="02020603050405020304" pitchFamily="18" charset="0"/>
                <a:cs typeface="Times New Roman" panose="02020603050405020304" pitchFamily="18" charset="0"/>
              </a:rPr>
              <a:t>„</a:t>
            </a:r>
            <a:r>
              <a:rPr lang="ro-RO" sz="1800" i="1" kern="0" dirty="0">
                <a:solidFill>
                  <a:schemeClr val="accent2"/>
                </a:solidFill>
                <a:effectLst/>
                <a:latin typeface="Georgia" panose="02040502050405020303" pitchFamily="18" charset="0"/>
                <a:ea typeface="Times New Roman" panose="02020603050405020304" pitchFamily="18" charset="0"/>
                <a:cs typeface="Times New Roman" panose="02020603050405020304" pitchFamily="18" charset="0"/>
              </a:rPr>
              <a:t>Creșterea prețurilor la gaze și energie electrică, a creat cele mai mari avantaje statului: conectarea redevențelor pentru gaze la prețurile de la Viena, a determinat o creștere a veniturilor din redevențe cu circa 500%; creșterea prețurilor a determinat creșterea veniturilor din TVA cu cca. 48%</a:t>
            </a:r>
          </a:p>
          <a:p>
            <a:endParaRPr lang="ro-RO" i="1" kern="0" dirty="0">
              <a:solidFill>
                <a:schemeClr val="accent2"/>
              </a:solidFill>
              <a:latin typeface="Georgia" panose="02040502050405020303" pitchFamily="18" charset="0"/>
              <a:cs typeface="Times New Roman" panose="02020603050405020304" pitchFamily="18" charset="0"/>
            </a:endParaRPr>
          </a:p>
          <a:p>
            <a:r>
              <a:rPr lang="ro-RO" sz="1800" kern="0" dirty="0">
                <a:solidFill>
                  <a:schemeClr val="accent2"/>
                </a:solidFill>
                <a:effectLst/>
                <a:latin typeface="Georgia" panose="02040502050405020303" pitchFamily="18" charset="0"/>
                <a:ea typeface="Times New Roman" panose="02020603050405020304" pitchFamily="18" charset="0"/>
                <a:cs typeface="Times New Roman" panose="02020603050405020304" pitchFamily="18" charset="0"/>
              </a:rPr>
              <a:t>Concluzionând, între 40% (la energie electrică) și 80% (la gaze) din majorările la factura la energie contribuie doar la creșterea profitului furnizorului și a bugetului de stat, conform Asociației Energia Verde.</a:t>
            </a:r>
            <a:r>
              <a:rPr lang="ro-RO" sz="1800" b="1" kern="0" dirty="0">
                <a:solidFill>
                  <a:schemeClr val="accent2"/>
                </a:solidFill>
                <a:effectLst/>
                <a:latin typeface="Georgia" panose="02040502050405020303" pitchFamily="18" charset="0"/>
                <a:ea typeface="Times New Roman" panose="02020603050405020304" pitchFamily="18" charset="0"/>
                <a:cs typeface="Times New Roman" panose="02020603050405020304" pitchFamily="18" charset="0"/>
              </a:rPr>
              <a:t> </a:t>
            </a:r>
            <a:r>
              <a:rPr lang="ro-RO" sz="1800" kern="0" dirty="0">
                <a:solidFill>
                  <a:schemeClr val="accent2"/>
                </a:solidFill>
                <a:effectLst/>
                <a:latin typeface="Georgia" panose="02040502050405020303" pitchFamily="18" charset="0"/>
                <a:ea typeface="Times New Roman" panose="02020603050405020304" pitchFamily="18" charset="0"/>
                <a:cs typeface="Times New Roman" panose="02020603050405020304" pitchFamily="18" charset="0"/>
              </a:rPr>
              <a:t>Aceste procente din creșterile prețului la energie sunt nejustificate.</a:t>
            </a:r>
          </a:p>
          <a:p>
            <a:pPr marL="0" indent="0">
              <a:buNone/>
            </a:pPr>
            <a:endParaRPr lang="ro-RO" dirty="0"/>
          </a:p>
        </p:txBody>
      </p:sp>
    </p:spTree>
    <p:extLst>
      <p:ext uri="{BB962C8B-B14F-4D97-AF65-F5344CB8AC3E}">
        <p14:creationId xmlns:p14="http://schemas.microsoft.com/office/powerpoint/2010/main" val="3209455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4D9A3F9-3806-A696-357B-BADF0F083A48}"/>
              </a:ext>
            </a:extLst>
          </p:cNvPr>
          <p:cNvSpPr>
            <a:spLocks noGrp="1"/>
          </p:cNvSpPr>
          <p:nvPr>
            <p:ph type="title"/>
          </p:nvPr>
        </p:nvSpPr>
        <p:spPr>
          <a:xfrm>
            <a:off x="677334" y="609601"/>
            <a:ext cx="8596668" cy="586154"/>
          </a:xfrm>
        </p:spPr>
        <p:txBody>
          <a:bodyPr>
            <a:normAutofit fontScale="90000"/>
          </a:bodyPr>
          <a:lstStyle/>
          <a:p>
            <a:r>
              <a:rPr lang="ro-RO" sz="2200" b="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UNDE AJUNG BANII PLĂTIȚI PE FACTURI</a:t>
            </a:r>
            <a:br>
              <a:rPr lang="ro-RO" sz="3600" kern="100" dirty="0">
                <a:effectLst/>
                <a:latin typeface="Calibri" panose="020F0502020204030204" pitchFamily="34" charset="0"/>
                <a:ea typeface="Calibri" panose="020F0502020204030204" pitchFamily="34" charset="0"/>
                <a:cs typeface="Times New Roman" panose="02020603050405020304" pitchFamily="18" charset="0"/>
              </a:rPr>
            </a:br>
            <a:endParaRPr lang="ro-RO" dirty="0"/>
          </a:p>
        </p:txBody>
      </p:sp>
      <p:sp>
        <p:nvSpPr>
          <p:cNvPr id="3" name="Substituent conținut 2">
            <a:extLst>
              <a:ext uri="{FF2B5EF4-FFF2-40B4-BE49-F238E27FC236}">
                <a16:creationId xmlns:a16="http://schemas.microsoft.com/office/drawing/2014/main" id="{0994852B-3D70-ACA7-D5E2-228568542427}"/>
              </a:ext>
            </a:extLst>
          </p:cNvPr>
          <p:cNvSpPr>
            <a:spLocks noGrp="1"/>
          </p:cNvSpPr>
          <p:nvPr>
            <p:ph idx="1"/>
          </p:nvPr>
        </p:nvSpPr>
        <p:spPr>
          <a:xfrm>
            <a:off x="677334" y="1289538"/>
            <a:ext cx="9274386" cy="5172221"/>
          </a:xfrm>
        </p:spPr>
        <p:txBody>
          <a:bodyPr>
            <a:normAutofit lnSpcReduction="10000"/>
          </a:bodyPr>
          <a:lstStyle/>
          <a:p>
            <a:pPr>
              <a:lnSpc>
                <a:spcPct val="107000"/>
              </a:lnSpc>
              <a:spcAft>
                <a:spcPts val="2025"/>
              </a:spcAft>
              <a:buFont typeface="Arial" panose="020B0604020202020204" pitchFamily="34" charset="0"/>
              <a:buChar char="•"/>
            </a:pPr>
            <a:r>
              <a:rPr lang="ro-RO" sz="1400" b="1" kern="0" dirty="0">
                <a:solidFill>
                  <a:srgbClr val="1F2124"/>
                </a:solidFill>
                <a:effectLst/>
                <a:latin typeface="Times New Roman" panose="02020603050405020304" pitchFamily="18" charset="0"/>
                <a:ea typeface="Times New Roman" panose="02020603050405020304" pitchFamily="18" charset="0"/>
                <a:cs typeface="Times New Roman" panose="02020603050405020304" pitchFamily="18" charset="0"/>
              </a:rPr>
              <a:t>Statul Român</a:t>
            </a:r>
          </a:p>
          <a:p>
            <a:pPr marL="342900" lvl="0" indent="-342900">
              <a:lnSpc>
                <a:spcPct val="107000"/>
              </a:lnSpc>
              <a:spcAft>
                <a:spcPts val="675"/>
              </a:spcAft>
              <a:buSzPts val="1000"/>
              <a:buFont typeface="Symbol" panose="05050102010706020507" pitchFamily="18" charset="2"/>
              <a:buChar char=""/>
              <a:tabLst>
                <a:tab pos="457200" algn="l"/>
              </a:tabLst>
            </a:pPr>
            <a:r>
              <a:rPr lang="ro-RO" sz="1400" b="1" kern="0" dirty="0">
                <a:solidFill>
                  <a:srgbClr val="1F2124"/>
                </a:solidFill>
                <a:effectLst/>
                <a:latin typeface="Times New Roman" panose="02020603050405020304" pitchFamily="18" charset="0"/>
                <a:ea typeface="Times New Roman" panose="02020603050405020304" pitchFamily="18" charset="0"/>
                <a:cs typeface="Times New Roman" panose="02020603050405020304" pitchFamily="18" charset="0"/>
              </a:rPr>
              <a:t>CEZ Vânzare SA </a:t>
            </a:r>
            <a:r>
              <a:rPr lang="ro-RO" sz="1400" kern="0" dirty="0">
                <a:solidFill>
                  <a:srgbClr val="1F2124"/>
                </a:solidFill>
                <a:effectLst/>
                <a:latin typeface="Times New Roman" panose="02020603050405020304" pitchFamily="18" charset="0"/>
                <a:ea typeface="Times New Roman" panose="02020603050405020304" pitchFamily="18" charset="0"/>
                <a:cs typeface="Times New Roman" panose="02020603050405020304" pitchFamily="18" charset="0"/>
              </a:rPr>
              <a:t>(energie electrică și gaze)</a:t>
            </a:r>
            <a:r>
              <a:rPr lang="ro-RO" sz="1400" kern="100" dirty="0">
                <a:solidFill>
                  <a:srgbClr val="1F2124"/>
                </a:solidFill>
                <a:latin typeface="Times New Roman" panose="02020603050405020304" pitchFamily="18" charset="0"/>
                <a:ea typeface="Times New Roman" panose="02020603050405020304" pitchFamily="18" charset="0"/>
                <a:cs typeface="Times New Roman" panose="02020603050405020304" pitchFamily="18" charset="0"/>
              </a:rPr>
              <a:t> - </a:t>
            </a:r>
            <a:r>
              <a:rPr lang="ro-RO" sz="1400" kern="0" dirty="0">
                <a:solidFill>
                  <a:srgbClr val="1F2124"/>
                </a:solidFill>
                <a:effectLst/>
                <a:latin typeface="Times New Roman" panose="02020603050405020304" pitchFamily="18" charset="0"/>
                <a:ea typeface="Times New Roman" panose="02020603050405020304" pitchFamily="18" charset="0"/>
                <a:cs typeface="Times New Roman" panose="02020603050405020304" pitchFamily="18" charset="0"/>
              </a:rPr>
              <a:t>cifră de afaceri de 2 miliarde de lei, profit de 47 milioane de lei, și 242 de angajați. </a:t>
            </a:r>
            <a:r>
              <a:rPr lang="ro-RO" sz="1400" kern="0" dirty="0" err="1">
                <a:solidFill>
                  <a:srgbClr val="1F2124"/>
                </a:solidFill>
                <a:effectLst/>
                <a:latin typeface="Times New Roman" panose="02020603050405020304" pitchFamily="18" charset="0"/>
                <a:ea typeface="Times New Roman" panose="02020603050405020304" pitchFamily="18" charset="0"/>
                <a:cs typeface="Times New Roman" panose="02020603050405020304" pitchFamily="18" charset="0"/>
              </a:rPr>
              <a:t>Offshore-ul</a:t>
            </a:r>
            <a:r>
              <a:rPr lang="ro-RO" sz="1400" kern="0" dirty="0">
                <a:solidFill>
                  <a:srgbClr val="1F2124"/>
                </a:solidFill>
                <a:effectLst/>
                <a:latin typeface="Times New Roman" panose="02020603050405020304" pitchFamily="18" charset="0"/>
                <a:ea typeface="Times New Roman" panose="02020603050405020304" pitchFamily="18" charset="0"/>
                <a:cs typeface="Times New Roman" panose="02020603050405020304" pitchFamily="18" charset="0"/>
              </a:rPr>
              <a:t> luxemburghez face parte din grupul australian </a:t>
            </a:r>
            <a:r>
              <a:rPr lang="ro-RO" sz="1400" kern="0" dirty="0" err="1">
                <a:solidFill>
                  <a:srgbClr val="1F2124"/>
                </a:solidFill>
                <a:effectLst/>
                <a:latin typeface="Times New Roman" panose="02020603050405020304" pitchFamily="18" charset="0"/>
                <a:ea typeface="Times New Roman" panose="02020603050405020304" pitchFamily="18" charset="0"/>
                <a:cs typeface="Times New Roman" panose="02020603050405020304" pitchFamily="18" charset="0"/>
              </a:rPr>
              <a:t>Macquarie</a:t>
            </a:r>
            <a:r>
              <a:rPr lang="ro-RO" sz="1400" kern="0" dirty="0">
                <a:solidFill>
                  <a:srgbClr val="1F2124"/>
                </a:solidFill>
                <a:effectLst/>
                <a:latin typeface="Times New Roman" panose="02020603050405020304" pitchFamily="18" charset="0"/>
                <a:ea typeface="Times New Roman" panose="02020603050405020304" pitchFamily="18" charset="0"/>
                <a:cs typeface="Times New Roman" panose="02020603050405020304" pitchFamily="18" charset="0"/>
              </a:rPr>
              <a:t>, holding care a cumpărat compania românească CEZ de la grupul ceh cu același nume. Valoarea tranzacției a fost de 960 de milioane de euro.</a:t>
            </a:r>
          </a:p>
          <a:p>
            <a:pPr marL="342900" lvl="0" indent="-342900">
              <a:lnSpc>
                <a:spcPct val="107000"/>
              </a:lnSpc>
              <a:spcAft>
                <a:spcPts val="675"/>
              </a:spcAft>
              <a:buSzPts val="1000"/>
              <a:buFont typeface="Symbol" panose="05050102010706020507" pitchFamily="18" charset="2"/>
              <a:buChar char=""/>
              <a:tabLst>
                <a:tab pos="457200" algn="l"/>
              </a:tabLst>
            </a:pPr>
            <a:r>
              <a:rPr lang="ro-RO" sz="1400" b="1" kern="0" dirty="0">
                <a:solidFill>
                  <a:srgbClr val="1F2124"/>
                </a:solidFill>
                <a:effectLst/>
                <a:latin typeface="Times New Roman" panose="02020603050405020304" pitchFamily="18" charset="0"/>
                <a:ea typeface="Times New Roman" panose="02020603050405020304" pitchFamily="18" charset="0"/>
                <a:cs typeface="Times New Roman" panose="02020603050405020304" pitchFamily="18" charset="0"/>
              </a:rPr>
              <a:t>ENEL Energie SA din București</a:t>
            </a:r>
            <a:r>
              <a:rPr lang="ro-RO" sz="1400" kern="0" dirty="0">
                <a:solidFill>
                  <a:srgbClr val="1F2124"/>
                </a:solidFill>
                <a:effectLst/>
                <a:latin typeface="Times New Roman" panose="02020603050405020304" pitchFamily="18" charset="0"/>
                <a:ea typeface="Times New Roman" panose="02020603050405020304" pitchFamily="18" charset="0"/>
                <a:cs typeface="Times New Roman" panose="02020603050405020304" pitchFamily="18" charset="0"/>
              </a:rPr>
              <a:t> (energie electrică și gaze) - cifră de afaceri de 2,8 miliarde de lei, profit de 137 milioane de lei, 250 de angajați. Acționariatul este format din: </a:t>
            </a:r>
            <a:r>
              <a:rPr lang="ro-RO" sz="1400" kern="0" dirty="0" err="1">
                <a:solidFill>
                  <a:srgbClr val="1F2124"/>
                </a:solidFill>
                <a:effectLst/>
                <a:latin typeface="Times New Roman" panose="02020603050405020304" pitchFamily="18" charset="0"/>
                <a:ea typeface="Times New Roman" panose="02020603050405020304" pitchFamily="18" charset="0"/>
                <a:cs typeface="Times New Roman" panose="02020603050405020304" pitchFamily="18" charset="0"/>
              </a:rPr>
              <a:t>Enel</a:t>
            </a:r>
            <a:r>
              <a:rPr lang="ro-RO" sz="1400" kern="0" dirty="0">
                <a:solidFill>
                  <a:srgbClr val="1F2124"/>
                </a:solidFill>
                <a:effectLst/>
                <a:latin typeface="Times New Roman" panose="02020603050405020304" pitchFamily="18" charset="0"/>
                <a:ea typeface="Times New Roman" panose="02020603050405020304" pitchFamily="18" charset="0"/>
                <a:cs typeface="Times New Roman" panose="02020603050405020304" pitchFamily="18" charset="0"/>
              </a:rPr>
              <a:t> SPA- 51.003 %, Societatea de Administrare a Participanților în Energie - 36.997% și Fondul Proprietatea 12%. </a:t>
            </a:r>
            <a:r>
              <a:rPr lang="ro-RO" sz="1400" kern="0" dirty="0" err="1">
                <a:solidFill>
                  <a:srgbClr val="1F2124"/>
                </a:solidFill>
                <a:effectLst/>
                <a:latin typeface="Times New Roman" panose="02020603050405020304" pitchFamily="18" charset="0"/>
                <a:ea typeface="Times New Roman" panose="02020603050405020304" pitchFamily="18" charset="0"/>
                <a:cs typeface="Times New Roman" panose="02020603050405020304" pitchFamily="18" charset="0"/>
              </a:rPr>
              <a:t>Enel</a:t>
            </a:r>
            <a:r>
              <a:rPr lang="ro-RO" sz="1400" kern="0" dirty="0">
                <a:solidFill>
                  <a:srgbClr val="1F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400" kern="0" dirty="0" err="1">
                <a:solidFill>
                  <a:srgbClr val="1F2124"/>
                </a:solidFill>
                <a:effectLst/>
                <a:latin typeface="Times New Roman" panose="02020603050405020304" pitchFamily="18" charset="0"/>
                <a:ea typeface="Times New Roman" panose="02020603050405020304" pitchFamily="18" charset="0"/>
                <a:cs typeface="Times New Roman" panose="02020603050405020304" pitchFamily="18" charset="0"/>
              </a:rPr>
              <a:t>Spa</a:t>
            </a:r>
            <a:r>
              <a:rPr lang="ro-RO" sz="1400" kern="0" dirty="0">
                <a:solidFill>
                  <a:srgbClr val="1F2124"/>
                </a:solidFill>
                <a:effectLst/>
                <a:latin typeface="Times New Roman" panose="02020603050405020304" pitchFamily="18" charset="0"/>
                <a:ea typeface="Times New Roman" panose="02020603050405020304" pitchFamily="18" charset="0"/>
                <a:cs typeface="Times New Roman" panose="02020603050405020304" pitchFamily="18" charset="0"/>
              </a:rPr>
              <a:t> este considerată cea mai mare companiei energetică din Italia și este deținută de guvernul de la Roma.</a:t>
            </a:r>
          </a:p>
          <a:p>
            <a:pPr>
              <a:lnSpc>
                <a:spcPct val="107000"/>
              </a:lnSpc>
              <a:spcAft>
                <a:spcPts val="675"/>
              </a:spcAft>
              <a:buSzPts val="1000"/>
              <a:buFont typeface="Symbol" panose="05050102010706020507" pitchFamily="18" charset="2"/>
              <a:buChar char=""/>
              <a:tabLst>
                <a:tab pos="457200" algn="l"/>
              </a:tabLst>
            </a:pPr>
            <a:r>
              <a:rPr lang="ro-RO" sz="1400" b="1" kern="0" dirty="0">
                <a:solidFill>
                  <a:srgbClr val="1F2124"/>
                </a:solidFill>
                <a:effectLst/>
                <a:latin typeface="Times New Roman" panose="02020603050405020304" pitchFamily="18" charset="0"/>
                <a:ea typeface="Times New Roman" panose="02020603050405020304" pitchFamily="18" charset="0"/>
                <a:cs typeface="Times New Roman" panose="02020603050405020304" pitchFamily="18" charset="0"/>
              </a:rPr>
              <a:t>E.ON Energie România SA din Mureș </a:t>
            </a:r>
            <a:r>
              <a:rPr lang="ro-RO" sz="1400" kern="0" dirty="0">
                <a:solidFill>
                  <a:srgbClr val="1F2124"/>
                </a:solidFill>
                <a:effectLst/>
                <a:latin typeface="Times New Roman" panose="02020603050405020304" pitchFamily="18" charset="0"/>
                <a:ea typeface="Times New Roman" panose="02020603050405020304" pitchFamily="18" charset="0"/>
                <a:cs typeface="Times New Roman" panose="02020603050405020304" pitchFamily="18" charset="0"/>
              </a:rPr>
              <a:t>(energie electrică și gaze)</a:t>
            </a:r>
            <a:r>
              <a:rPr lang="ro-RO" sz="1400" kern="100" dirty="0">
                <a:solidFill>
                  <a:srgbClr val="1F2124"/>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1400" kern="0" dirty="0">
                <a:solidFill>
                  <a:srgbClr val="1F2124"/>
                </a:solidFill>
                <a:effectLst/>
                <a:latin typeface="Times New Roman" panose="02020603050405020304" pitchFamily="18" charset="0"/>
                <a:ea typeface="Times New Roman" panose="02020603050405020304" pitchFamily="18" charset="0"/>
                <a:cs typeface="Times New Roman" panose="02020603050405020304" pitchFamily="18" charset="0"/>
              </a:rPr>
              <a:t>- cifră de afaceri de 4,2 miliarde de lei, pierderi de 4,2 milioane de lei, 172 de angajați.</a:t>
            </a:r>
            <a:r>
              <a:rPr lang="ro-RO" sz="1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ro-RO" sz="1400" kern="0" dirty="0">
                <a:solidFill>
                  <a:srgbClr val="1F2124"/>
                </a:solidFill>
                <a:effectLst/>
                <a:latin typeface="Times New Roman" panose="02020603050405020304" pitchFamily="18" charset="0"/>
                <a:ea typeface="Times New Roman" panose="02020603050405020304" pitchFamily="18" charset="0"/>
                <a:cs typeface="Times New Roman" panose="02020603050405020304" pitchFamily="18" charset="0"/>
              </a:rPr>
              <a:t>Acționariatul este format din: E.ON România SRL - 68,18% și Ministerul Energiei - 31.82%. La rândul său, E.ON România SRL este deținut de compania E.ON </a:t>
            </a:r>
            <a:r>
              <a:rPr lang="ro-RO" sz="1400" kern="0" dirty="0" err="1">
                <a:solidFill>
                  <a:srgbClr val="1F2124"/>
                </a:solidFill>
                <a:effectLst/>
                <a:latin typeface="Times New Roman" panose="02020603050405020304" pitchFamily="18" charset="0"/>
                <a:ea typeface="Times New Roman" panose="02020603050405020304" pitchFamily="18" charset="0"/>
                <a:cs typeface="Times New Roman" panose="02020603050405020304" pitchFamily="18" charset="0"/>
              </a:rPr>
              <a:t>Beteiligungen</a:t>
            </a:r>
            <a:r>
              <a:rPr lang="ro-RO" sz="1400" kern="0" dirty="0">
                <a:solidFill>
                  <a:srgbClr val="1F2124"/>
                </a:solidFill>
                <a:effectLst/>
                <a:latin typeface="Times New Roman" panose="02020603050405020304" pitchFamily="18" charset="0"/>
                <a:ea typeface="Times New Roman" panose="02020603050405020304" pitchFamily="18" charset="0"/>
                <a:cs typeface="Times New Roman" panose="02020603050405020304" pitchFamily="18" charset="0"/>
              </a:rPr>
              <a:t> GMBH din Germania, parte din grupul german E.ON controlat de investitori din Germania, Marea Britanie, Canada și Elveția.</a:t>
            </a:r>
          </a:p>
          <a:p>
            <a:pPr>
              <a:lnSpc>
                <a:spcPct val="107000"/>
              </a:lnSpc>
              <a:spcAft>
                <a:spcPts val="675"/>
              </a:spcAft>
              <a:buSzPts val="1000"/>
              <a:buFont typeface="Symbol" panose="05050102010706020507" pitchFamily="18" charset="2"/>
              <a:buChar char=""/>
              <a:tabLst>
                <a:tab pos="457200" algn="l"/>
              </a:tabLst>
            </a:pPr>
            <a:r>
              <a:rPr lang="ro-RO" sz="1400" b="1" kern="0" dirty="0">
                <a:solidFill>
                  <a:srgbClr val="1F2124"/>
                </a:solidFill>
                <a:effectLst/>
                <a:latin typeface="Georgia" panose="02040502050405020303" pitchFamily="18" charset="0"/>
                <a:ea typeface="Times New Roman" panose="02020603050405020304" pitchFamily="18" charset="0"/>
                <a:cs typeface="Times New Roman" panose="02020603050405020304" pitchFamily="18" charset="0"/>
              </a:rPr>
              <a:t>ENEL Energie Muntenia SA din București </a:t>
            </a:r>
            <a:r>
              <a:rPr lang="ro-RO" sz="1400" kern="0" dirty="0">
                <a:solidFill>
                  <a:srgbClr val="1F2124"/>
                </a:solidFill>
                <a:effectLst/>
                <a:latin typeface="Georgia" panose="02040502050405020303" pitchFamily="18" charset="0"/>
                <a:ea typeface="Times New Roman" panose="02020603050405020304" pitchFamily="18" charset="0"/>
                <a:cs typeface="Times New Roman" panose="02020603050405020304" pitchFamily="18" charset="0"/>
              </a:rPr>
              <a:t>(energie electrică și gaze)- cifră de afaceri de 2,8 miliarde de lei, profit de 139 milioane de lei, 271 de angajați.</a:t>
            </a:r>
            <a:r>
              <a:rPr lang="ro-RO" sz="1400" kern="100" dirty="0">
                <a:latin typeface="Calibri" panose="020F0502020204030204" pitchFamily="34" charset="0"/>
                <a:ea typeface="Times New Roman" panose="02020603050405020304" pitchFamily="18" charset="0"/>
                <a:cs typeface="Times New Roman" panose="02020603050405020304" pitchFamily="18" charset="0"/>
              </a:rPr>
              <a:t> </a:t>
            </a:r>
            <a:r>
              <a:rPr lang="ro-RO" sz="1400" kern="0" dirty="0">
                <a:solidFill>
                  <a:srgbClr val="1F2124"/>
                </a:solidFill>
                <a:effectLst/>
                <a:latin typeface="Georgia" panose="02040502050405020303" pitchFamily="18" charset="0"/>
                <a:ea typeface="Times New Roman" panose="02020603050405020304" pitchFamily="18" charset="0"/>
                <a:cs typeface="Times New Roman" panose="02020603050405020304" pitchFamily="18" charset="0"/>
              </a:rPr>
              <a:t>Italienii de la </a:t>
            </a:r>
            <a:r>
              <a:rPr lang="ro-RO" sz="1400" kern="0" dirty="0" err="1">
                <a:solidFill>
                  <a:srgbClr val="1F2124"/>
                </a:solidFill>
                <a:effectLst/>
                <a:latin typeface="Georgia" panose="02040502050405020303" pitchFamily="18" charset="0"/>
                <a:ea typeface="Times New Roman" panose="02020603050405020304" pitchFamily="18" charset="0"/>
                <a:cs typeface="Times New Roman" panose="02020603050405020304" pitchFamily="18" charset="0"/>
              </a:rPr>
              <a:t>Enel</a:t>
            </a:r>
            <a:r>
              <a:rPr lang="ro-RO" sz="1400" kern="0" dirty="0">
                <a:solidFill>
                  <a:srgbClr val="1F2124"/>
                </a:solidFill>
                <a:effectLst/>
                <a:latin typeface="Georgia" panose="02040502050405020303" pitchFamily="18" charset="0"/>
                <a:ea typeface="Times New Roman" panose="02020603050405020304" pitchFamily="18" charset="0"/>
                <a:cs typeface="Times New Roman" panose="02020603050405020304" pitchFamily="18" charset="0"/>
              </a:rPr>
              <a:t> SPA dețin 78% dintre acțiunile companiei. </a:t>
            </a:r>
          </a:p>
          <a:p>
            <a:pPr>
              <a:lnSpc>
                <a:spcPct val="107000"/>
              </a:lnSpc>
              <a:spcAft>
                <a:spcPts val="675"/>
              </a:spcAft>
              <a:buSzPts val="1000"/>
              <a:buFont typeface="Symbol" panose="05050102010706020507" pitchFamily="18" charset="2"/>
              <a:buChar char=""/>
              <a:tabLst>
                <a:tab pos="457200" algn="l"/>
              </a:tabLst>
            </a:pPr>
            <a:r>
              <a:rPr lang="ro-RO" sz="1400" b="1" kern="0" dirty="0">
                <a:solidFill>
                  <a:srgbClr val="1F2124"/>
                </a:solidFill>
                <a:effectLst/>
                <a:latin typeface="Times New Roman" panose="02020603050405020304" pitchFamily="18" charset="0"/>
                <a:ea typeface="Times New Roman" panose="02020603050405020304" pitchFamily="18" charset="0"/>
                <a:cs typeface="Times New Roman" panose="02020603050405020304" pitchFamily="18" charset="0"/>
              </a:rPr>
              <a:t>OMV Petrom SA din București </a:t>
            </a:r>
            <a:r>
              <a:rPr lang="ro-RO" sz="1400" kern="0" dirty="0">
                <a:solidFill>
                  <a:srgbClr val="1F2124"/>
                </a:solidFill>
                <a:effectLst/>
                <a:latin typeface="Times New Roman" panose="02020603050405020304" pitchFamily="18" charset="0"/>
                <a:ea typeface="Times New Roman" panose="02020603050405020304" pitchFamily="18" charset="0"/>
                <a:cs typeface="Times New Roman" panose="02020603050405020304" pitchFamily="18" charset="0"/>
              </a:rPr>
              <a:t>(energie electrică și gaze) - cifră de afaceri de 14,8 de miliarde de lei, profit de 1,4 miliarde de lei, - 10.949 de angajați. Acționarul majoritar este compania austriacă OMV </a:t>
            </a:r>
            <a:r>
              <a:rPr lang="ro-RO" sz="1400" kern="0" dirty="0" err="1">
                <a:solidFill>
                  <a:srgbClr val="1F2124"/>
                </a:solidFill>
                <a:effectLst/>
                <a:latin typeface="Times New Roman" panose="02020603050405020304" pitchFamily="18" charset="0"/>
                <a:ea typeface="Times New Roman" panose="02020603050405020304" pitchFamily="18" charset="0"/>
                <a:cs typeface="Times New Roman" panose="02020603050405020304" pitchFamily="18" charset="0"/>
              </a:rPr>
              <a:t>AktienGesellShaft</a:t>
            </a:r>
            <a:r>
              <a:rPr lang="ro-RO" sz="1400" kern="0" dirty="0">
                <a:solidFill>
                  <a:srgbClr val="1F2124"/>
                </a:solidFill>
                <a:effectLst/>
                <a:latin typeface="Times New Roman" panose="02020603050405020304" pitchFamily="18" charset="0"/>
                <a:ea typeface="Times New Roman" panose="02020603050405020304" pitchFamily="18" charset="0"/>
                <a:cs typeface="Times New Roman" panose="02020603050405020304" pitchFamily="18" charset="0"/>
              </a:rPr>
              <a:t> - cu 51,0105 %. </a:t>
            </a:r>
          </a:p>
          <a:p>
            <a:pPr>
              <a:lnSpc>
                <a:spcPct val="107000"/>
              </a:lnSpc>
              <a:spcAft>
                <a:spcPts val="675"/>
              </a:spcAft>
              <a:buSzPts val="1000"/>
              <a:buFont typeface="Symbol" panose="05050102010706020507" pitchFamily="18" charset="2"/>
              <a:buChar char=""/>
              <a:tabLst>
                <a:tab pos="457200" algn="l"/>
              </a:tabLst>
            </a:pPr>
            <a:endParaRPr lang="ro-RO" sz="1400" kern="0" dirty="0">
              <a:solidFill>
                <a:srgbClr val="1F2124"/>
              </a:solidFill>
              <a:effectLst/>
              <a:latin typeface="Georgia" panose="02040502050405020303" pitchFamily="18" charset="0"/>
              <a:ea typeface="Times New Roman" panose="02020603050405020304" pitchFamily="18" charset="0"/>
              <a:cs typeface="Times New Roman" panose="02020603050405020304" pitchFamily="18" charset="0"/>
            </a:endParaRPr>
          </a:p>
          <a:p>
            <a:pPr>
              <a:lnSpc>
                <a:spcPct val="107000"/>
              </a:lnSpc>
              <a:spcAft>
                <a:spcPts val="675"/>
              </a:spcAft>
              <a:buSzPts val="1000"/>
              <a:buFont typeface="Symbol" panose="05050102010706020507" pitchFamily="18" charset="2"/>
              <a:buChar char=""/>
              <a:tabLst>
                <a:tab pos="457200" algn="l"/>
              </a:tabLst>
            </a:pPr>
            <a:endParaRPr lang="ro-RO" sz="1400" kern="0" dirty="0">
              <a:solidFill>
                <a:srgbClr val="1F2124"/>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675"/>
              </a:spcAft>
              <a:buSzPts val="1000"/>
              <a:buFont typeface="Symbol" panose="05050102010706020507" pitchFamily="18" charset="2"/>
              <a:buChar char=""/>
              <a:tabLst>
                <a:tab pos="457200" algn="l"/>
              </a:tabLst>
            </a:pPr>
            <a:endParaRPr lang="ro-RO" sz="1400" kern="0" dirty="0">
              <a:solidFill>
                <a:srgbClr val="1F2124"/>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7000"/>
              </a:lnSpc>
              <a:spcAft>
                <a:spcPts val="675"/>
              </a:spcAft>
              <a:buSzPts val="1000"/>
              <a:buFont typeface="Symbol" panose="05050102010706020507" pitchFamily="18" charset="2"/>
              <a:buChar char=""/>
              <a:tabLst>
                <a:tab pos="457200" algn="l"/>
              </a:tabLst>
            </a:pPr>
            <a:endParaRPr lang="ro-RO"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675"/>
              </a:spcAft>
              <a:buSzPts val="1000"/>
              <a:buFont typeface="Symbol" panose="05050102010706020507" pitchFamily="18" charset="2"/>
              <a:buChar char=""/>
              <a:tabLst>
                <a:tab pos="457200" algn="l"/>
              </a:tabLst>
            </a:pPr>
            <a:endParaRPr lang="ro-R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025"/>
              </a:spcAft>
            </a:pPr>
            <a:endParaRPr lang="ro-R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025"/>
              </a:spcAft>
            </a:pP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025"/>
              </a:spcAft>
            </a:pPr>
            <a:endParaRPr lang="ro-R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025"/>
              </a:spcAft>
            </a:pP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025"/>
              </a:spcAft>
            </a:pPr>
            <a:endParaRPr lang="ro-R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3223246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38E7670-F792-9248-1F51-208CF3A180EF}"/>
              </a:ext>
            </a:extLst>
          </p:cNvPr>
          <p:cNvSpPr>
            <a:spLocks noGrp="1"/>
          </p:cNvSpPr>
          <p:nvPr>
            <p:ph type="title"/>
          </p:nvPr>
        </p:nvSpPr>
        <p:spPr>
          <a:xfrm>
            <a:off x="677334" y="609600"/>
            <a:ext cx="8596668" cy="433754"/>
          </a:xfrm>
        </p:spPr>
        <p:txBody>
          <a:bodyPr>
            <a:normAutofit/>
          </a:bodyPr>
          <a:lstStyle/>
          <a:p>
            <a:r>
              <a:rPr lang="ro-RO" sz="2000" b="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UNDE AJUNG BANII PLĂTIȚI PE FACTURI II</a:t>
            </a:r>
            <a:endParaRPr lang="ro-RO" sz="2000" dirty="0"/>
          </a:p>
        </p:txBody>
      </p:sp>
      <p:sp>
        <p:nvSpPr>
          <p:cNvPr id="3" name="Substituent conținut 2">
            <a:extLst>
              <a:ext uri="{FF2B5EF4-FFF2-40B4-BE49-F238E27FC236}">
                <a16:creationId xmlns:a16="http://schemas.microsoft.com/office/drawing/2014/main" id="{6035AB4F-7F6E-5E90-F9D6-C28074F648DB}"/>
              </a:ext>
            </a:extLst>
          </p:cNvPr>
          <p:cNvSpPr>
            <a:spLocks noGrp="1"/>
          </p:cNvSpPr>
          <p:nvPr>
            <p:ph idx="1"/>
          </p:nvPr>
        </p:nvSpPr>
        <p:spPr>
          <a:xfrm>
            <a:off x="677334" y="1516379"/>
            <a:ext cx="8596668" cy="4524983"/>
          </a:xfrm>
        </p:spPr>
        <p:txBody>
          <a:bodyPr>
            <a:normAutofit fontScale="92500"/>
          </a:bodyPr>
          <a:lstStyle/>
          <a:p>
            <a:pPr marL="342900" lvl="0" indent="-342900">
              <a:lnSpc>
                <a:spcPct val="107000"/>
              </a:lnSpc>
              <a:spcAft>
                <a:spcPts val="675"/>
              </a:spcAft>
              <a:buSzPts val="1000"/>
              <a:buFont typeface="Symbol" panose="05050102010706020507" pitchFamily="18" charset="2"/>
              <a:buChar char=""/>
              <a:tabLst>
                <a:tab pos="457200" algn="l"/>
              </a:tabLst>
            </a:pPr>
            <a:r>
              <a:rPr lang="ro-RO" sz="1400" b="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RCS&amp;RDS SA din București </a:t>
            </a: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(energie electrică)</a:t>
            </a:r>
            <a:r>
              <a:rPr lang="ro-RO" sz="1400" kern="100"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cifră de afaceri de 3,9 miliarde de lei, profit de 243 milioane de lei, angajați 13.056)</a:t>
            </a:r>
            <a:r>
              <a:rPr lang="ro-RO" sz="1400" kern="100"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1400" kern="0" dirty="0" err="1">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Acționile</a:t>
            </a: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companiei de comunicații sunt trecute pe firma olandeză </a:t>
            </a:r>
            <a:r>
              <a:rPr lang="ro-RO" sz="1400" kern="0" dirty="0" err="1">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Digi</a:t>
            </a: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Communications NV. </a:t>
            </a:r>
          </a:p>
          <a:p>
            <a:pPr marL="342900" lvl="0" indent="-342900">
              <a:lnSpc>
                <a:spcPct val="107000"/>
              </a:lnSpc>
              <a:spcAft>
                <a:spcPts val="675"/>
              </a:spcAft>
              <a:buSzPts val="1000"/>
              <a:buFont typeface="Symbol" panose="05050102010706020507" pitchFamily="18" charset="2"/>
              <a:buChar char=""/>
              <a:tabLst>
                <a:tab pos="457200" algn="l"/>
              </a:tabLst>
            </a:pPr>
            <a:r>
              <a:rPr lang="ro-RO" sz="1400" b="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Complexul Energetic Oltenia SA din Gorj </a:t>
            </a: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(energie electrică)- cifră de afaceri de 2,1 miliarde de lei, pierderi de - 980 milioane de lei, 12.193 de angajați. Statul român prin Ministerul Energie deține 77.151383% din acțiuni, iar Fondul Proprietatea SA are 21.559907%.</a:t>
            </a:r>
          </a:p>
          <a:p>
            <a:pPr>
              <a:lnSpc>
                <a:spcPct val="107000"/>
              </a:lnSpc>
              <a:spcAft>
                <a:spcPts val="675"/>
              </a:spcAft>
              <a:buSzPts val="1000"/>
              <a:buFont typeface="Symbol" panose="05050102010706020507" pitchFamily="18" charset="2"/>
              <a:buChar char=""/>
              <a:tabLst>
                <a:tab pos="457200" algn="l"/>
              </a:tabLst>
            </a:pPr>
            <a:r>
              <a:rPr lang="ro-RO" sz="1400" kern="0" dirty="0">
                <a:solidFill>
                  <a:schemeClr val="accent2"/>
                </a:solidFill>
                <a:latin typeface="Georgia" panose="02040502050405020303" pitchFamily="18" charset="0"/>
                <a:cs typeface="Times New Roman" panose="02020603050405020304" pitchFamily="18" charset="0"/>
              </a:rPr>
              <a:t>Mă opresc aici: cu mențiunea că urmează zeci de furnizori controlați de firme sau de persoane fizice străine, multe dintre ele cu zero salariați, sau cel mult unul, dar cu cifră de afaceri de milioane lei.  </a:t>
            </a:r>
          </a:p>
          <a:p>
            <a:pPr marL="0" indent="0">
              <a:lnSpc>
                <a:spcPct val="107000"/>
              </a:lnSpc>
              <a:spcAft>
                <a:spcPts val="675"/>
              </a:spcAft>
              <a:buSzPts val="1000"/>
              <a:buNone/>
              <a:tabLst>
                <a:tab pos="457200" algn="l"/>
              </a:tabLst>
            </a:pPr>
            <a:r>
              <a:rPr lang="ro-RO" sz="1400" b="1" kern="0" dirty="0">
                <a:solidFill>
                  <a:schemeClr val="accent2"/>
                </a:solidFill>
                <a:latin typeface="Times New Roman" panose="02020603050405020304" pitchFamily="18" charset="0"/>
                <a:cs typeface="Times New Roman" panose="02020603050405020304" pitchFamily="18" charset="0"/>
              </a:rPr>
              <a:t>Întrebări firești:  </a:t>
            </a:r>
            <a:r>
              <a:rPr lang="ro-RO" sz="1400" kern="0" dirty="0">
                <a:solidFill>
                  <a:schemeClr val="accent2"/>
                </a:solidFill>
                <a:latin typeface="Georgia" panose="02040502050405020303" pitchFamily="18" charset="0"/>
                <a:cs typeface="Times New Roman" panose="02020603050405020304" pitchFamily="18" charset="0"/>
              </a:rPr>
              <a:t>Cum au apărut aceste firme? De unde? Cine a făcut lobby ca aceștia să intre ca și concesionari pe piața energiei din România? Ce drept al românilor a mai fost condiționat de prezența acestor operatori în afacerile cu energie! Nu știu răspunsul! Știu DOAR că acesta a fost mecanismul care le-a permis să urce cu picioarele pe piața energiei românești, reușind în câțiva ani să transforme în consumatori vulnerabili peste 50% din populația României și să închidă porțile multe firme, din cauza prețurilor practicate. Au resit să închidă chiar și porțile unor producători de energie, ale căror resurse au fost dirijate în buzunarele acestora. Români s-au ales cu șomerii și cu prețurile cele mai mari, care trebuie plătite din salariile cele mai mici,</a:t>
            </a:r>
          </a:p>
          <a:p>
            <a:pPr marL="0" indent="0">
              <a:lnSpc>
                <a:spcPct val="107000"/>
              </a:lnSpc>
              <a:spcAft>
                <a:spcPts val="675"/>
              </a:spcAft>
              <a:buSzPts val="1000"/>
              <a:buNone/>
              <a:tabLst>
                <a:tab pos="457200" algn="l"/>
              </a:tabLst>
            </a:pPr>
            <a:r>
              <a:rPr lang="ro-RO" sz="1400" kern="0" dirty="0">
                <a:solidFill>
                  <a:schemeClr val="accent2"/>
                </a:solidFill>
                <a:latin typeface="Times New Roman" panose="02020603050405020304" pitchFamily="18" charset="0"/>
                <a:cs typeface="Times New Roman" panose="02020603050405020304" pitchFamily="18" charset="0"/>
              </a:rPr>
              <a:t>Și mai știu că î</a:t>
            </a: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n 2054, când vor expira aceste concesiuni, piața de distribuție ar  putea deveni, teoretic, liberă.</a:t>
            </a:r>
            <a:endParaRPr lang="ro-RO" sz="1400"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675"/>
              </a:spcAft>
              <a:buSzPts val="1000"/>
              <a:buNone/>
              <a:tabLst>
                <a:tab pos="457200" algn="l"/>
              </a:tabLst>
            </a:pPr>
            <a:endParaRPr lang="ro-RO" sz="1400" dirty="0"/>
          </a:p>
          <a:p>
            <a:pPr marL="342900" lvl="0" indent="-342900">
              <a:lnSpc>
                <a:spcPct val="107000"/>
              </a:lnSpc>
              <a:spcAft>
                <a:spcPts val="675"/>
              </a:spcAft>
              <a:buSzPts val="1000"/>
              <a:buFont typeface="Symbol" panose="05050102010706020507" pitchFamily="18" charset="2"/>
              <a:buChar char=""/>
              <a:tabLst>
                <a:tab pos="457200" algn="l"/>
              </a:tabLst>
            </a:pPr>
            <a:endParaRPr lang="ro-R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75"/>
              </a:spcAft>
              <a:buSzPts val="1000"/>
              <a:buFont typeface="Symbol" panose="05050102010706020507" pitchFamily="18" charset="2"/>
              <a:buChar char=""/>
              <a:tabLst>
                <a:tab pos="457200" algn="l"/>
              </a:tabLst>
            </a:pPr>
            <a:endParaRPr lang="ro-R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75"/>
              </a:spcAft>
              <a:buSzPts val="1000"/>
              <a:buFont typeface="Symbol" panose="05050102010706020507" pitchFamily="18" charset="2"/>
              <a:buChar char=""/>
              <a:tabLst>
                <a:tab pos="457200" algn="l"/>
              </a:tabLst>
            </a:pPr>
            <a:endParaRPr lang="ro-R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3611183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BD5F18F-5BAB-5B61-EEA3-D5BD4D5BC11C}"/>
              </a:ext>
            </a:extLst>
          </p:cNvPr>
          <p:cNvSpPr>
            <a:spLocks noGrp="1"/>
          </p:cNvSpPr>
          <p:nvPr>
            <p:ph type="title"/>
          </p:nvPr>
        </p:nvSpPr>
        <p:spPr>
          <a:xfrm>
            <a:off x="677334" y="609600"/>
            <a:ext cx="8596668" cy="579120"/>
          </a:xfrm>
        </p:spPr>
        <p:txBody>
          <a:bodyPr>
            <a:normAutofit/>
          </a:bodyPr>
          <a:lstStyle/>
          <a:p>
            <a:r>
              <a:rPr lang="ro-RO" sz="2000" dirty="0">
                <a:latin typeface="Times New Roman" panose="02020603050405020304" pitchFamily="18" charset="0"/>
                <a:cs typeface="Times New Roman" panose="02020603050405020304" pitchFamily="18" charset="0"/>
              </a:rPr>
              <a:t>Ce spun cifrele Institutului Național de Statistică</a:t>
            </a:r>
          </a:p>
        </p:txBody>
      </p:sp>
      <p:sp>
        <p:nvSpPr>
          <p:cNvPr id="3" name="Substituent conținut 2">
            <a:extLst>
              <a:ext uri="{FF2B5EF4-FFF2-40B4-BE49-F238E27FC236}">
                <a16:creationId xmlns:a16="http://schemas.microsoft.com/office/drawing/2014/main" id="{83276759-28FA-DEFD-7527-EBF2805BDEAD}"/>
              </a:ext>
            </a:extLst>
          </p:cNvPr>
          <p:cNvSpPr>
            <a:spLocks noGrp="1"/>
          </p:cNvSpPr>
          <p:nvPr>
            <p:ph idx="1"/>
          </p:nvPr>
        </p:nvSpPr>
        <p:spPr>
          <a:xfrm>
            <a:off x="677334" y="1577339"/>
            <a:ext cx="8596668" cy="4358641"/>
          </a:xfrm>
        </p:spPr>
        <p:txBody>
          <a:bodyPr>
            <a:normAutofit fontScale="92500" lnSpcReduction="20000"/>
          </a:bodyPr>
          <a:lstStyle/>
          <a:p>
            <a:pPr>
              <a:lnSpc>
                <a:spcPct val="107000"/>
              </a:lnSpc>
              <a:spcAft>
                <a:spcPts val="1200"/>
              </a:spcAft>
            </a:pPr>
            <a:r>
              <a:rPr lang="ro-RO"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 din energia totală consumată în România este produsă prin arderea lemnului. Avem 7,6 milioane de gospodarii în România, din care 3,5 milioane, adică 45,71%, se încălzesc cu lemne de foc. Din acestea 2,773 milioane sunt în mediul rural. Arderea lemnelor de foc este cea mai ineficientă modalitate de încălzire, iar majoritatea celor care se încălzesc cu acest material carburant sunt pensionari și persoane cu venituri mici. </a:t>
            </a:r>
            <a:endParaRPr lang="ro-RO"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1200"/>
              </a:spcAft>
            </a:pPr>
            <a:r>
              <a:rPr lang="ro-RO"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Alte gospodării sunt dotate cu instalații proprii de încălzire și apă caldă, adică cu minicentrale de apartament (care sunt montate și la case). Acestea, în marea lor majoritate se alimentează cu gaz natural iar în termen scurt spre mediu UE va introduce taxe de poluare pentru cei care le vor folosi.</a:t>
            </a:r>
            <a:endParaRPr lang="ro-RO"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1200"/>
              </a:spcAft>
            </a:pPr>
            <a:r>
              <a:rPr lang="ro-RO"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Numărul total al gospodăriilor care dețin instalații de încălzire și apă caldă este de 3.929.617. Din acestea 1.116.000 sunt legate la unul din cele 47 sisteme de alimentare centralizată de alimentare cu energie termică (SACET). Iar din acestea aproximativ jumătate sunt în București (565.000).</a:t>
            </a:r>
            <a:endParaRPr lang="ro-RO"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1200"/>
              </a:spcAft>
            </a:pPr>
            <a:r>
              <a:rPr lang="ro-RO" sz="1600" b="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Surpriza vine tot de la </a:t>
            </a:r>
            <a:r>
              <a:rPr lang="ro-RO" sz="1600" b="1" u="sng" kern="0"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INS</a:t>
            </a:r>
            <a:r>
              <a:rPr lang="ro-RO" sz="1600" b="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Chiar în actualul context, </a:t>
            </a:r>
            <a:r>
              <a:rPr lang="ro-RO" sz="16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peste 50% din aceste gospodării nu au fost în stare să-și plătească la timp datoriile către întreținerea locuinței (apă, gaz, căldură) și energie electrică. Marea problemă este că în mediul urban: 65% din cei care locuiesc au probleme cu plata întreținerii locuinței.</a:t>
            </a:r>
          </a:p>
          <a:p>
            <a:pPr marL="342900" lvl="0" indent="-342900">
              <a:lnSpc>
                <a:spcPct val="107000"/>
              </a:lnSpc>
              <a:spcAft>
                <a:spcPts val="675"/>
              </a:spcAft>
              <a:buSzPts val="1000"/>
              <a:buFont typeface="Symbol" panose="05050102010706020507" pitchFamily="18" charset="2"/>
              <a:buChar char=""/>
              <a:tabLst>
                <a:tab pos="457200" algn="l"/>
              </a:tabLst>
            </a:pPr>
            <a:endParaRPr lang="ro-RO" dirty="0"/>
          </a:p>
        </p:txBody>
      </p:sp>
    </p:spTree>
    <p:extLst>
      <p:ext uri="{BB962C8B-B14F-4D97-AF65-F5344CB8AC3E}">
        <p14:creationId xmlns:p14="http://schemas.microsoft.com/office/powerpoint/2010/main" val="2586652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094B7AB-7118-AF6F-C2F6-E638CCEFD5CD}"/>
              </a:ext>
            </a:extLst>
          </p:cNvPr>
          <p:cNvSpPr>
            <a:spLocks noGrp="1"/>
          </p:cNvSpPr>
          <p:nvPr>
            <p:ph type="title"/>
          </p:nvPr>
        </p:nvSpPr>
        <p:spPr>
          <a:xfrm>
            <a:off x="677334" y="609600"/>
            <a:ext cx="8596668" cy="388620"/>
          </a:xfrm>
        </p:spPr>
        <p:txBody>
          <a:bodyPr>
            <a:noAutofit/>
          </a:bodyPr>
          <a:lstStyle/>
          <a:p>
            <a:r>
              <a:rPr lang="ro-RO" sz="2000" dirty="0">
                <a:latin typeface="Times New Roman" panose="02020603050405020304" pitchFamily="18" charset="0"/>
                <a:cs typeface="Times New Roman" panose="02020603050405020304" pitchFamily="18" charset="0"/>
              </a:rPr>
              <a:t>Cauze:</a:t>
            </a:r>
          </a:p>
        </p:txBody>
      </p:sp>
      <p:sp>
        <p:nvSpPr>
          <p:cNvPr id="3" name="Substituent conținut 2">
            <a:extLst>
              <a:ext uri="{FF2B5EF4-FFF2-40B4-BE49-F238E27FC236}">
                <a16:creationId xmlns:a16="http://schemas.microsoft.com/office/drawing/2014/main" id="{7976A869-A193-CEED-02C9-FAB8BBA02B0D}"/>
              </a:ext>
            </a:extLst>
          </p:cNvPr>
          <p:cNvSpPr>
            <a:spLocks noGrp="1"/>
          </p:cNvSpPr>
          <p:nvPr>
            <p:ph idx="1"/>
          </p:nvPr>
        </p:nvSpPr>
        <p:spPr>
          <a:xfrm>
            <a:off x="677334" y="1523999"/>
            <a:ext cx="9038166" cy="4517363"/>
          </a:xfrm>
        </p:spPr>
        <p:txBody>
          <a:bodyPr>
            <a:normAutofit fontScale="92500" lnSpcReduction="10000"/>
          </a:bodyPr>
          <a:lstStyle/>
          <a:p>
            <a:r>
              <a:rPr lang="ro-RO" sz="1500" b="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În spatele facturilor mai mari la energie și gaze se află foarte mulți bani, pentru că liberalizarea haotică a pieței energiei din România a dus și la apariția unor profitori. </a:t>
            </a:r>
          </a:p>
          <a:p>
            <a:r>
              <a:rPr lang="ro-RO" sz="1400" b="1" dirty="0">
                <a:solidFill>
                  <a:schemeClr val="accent2"/>
                </a:solidFill>
                <a:latin typeface="Times New Roman" panose="02020603050405020304" pitchFamily="18" charset="0"/>
                <a:cs typeface="Times New Roman" panose="02020603050405020304" pitchFamily="18" charset="0"/>
              </a:rPr>
              <a:t>Dependența de energia electrică și gazul din import, cauzată:</a:t>
            </a:r>
          </a:p>
          <a:p>
            <a:pPr>
              <a:buFont typeface="Wingdings" panose="05000000000000000000" pitchFamily="2" charset="2"/>
              <a:buChar char="§"/>
            </a:pPr>
            <a:r>
              <a:rPr lang="ro-RO" sz="1400" dirty="0">
                <a:solidFill>
                  <a:schemeClr val="accent2"/>
                </a:solidFill>
                <a:latin typeface="Times New Roman" panose="02020603050405020304" pitchFamily="18" charset="0"/>
                <a:cs typeface="Times New Roman" panose="02020603050405020304" pitchFamily="18" charset="0"/>
              </a:rPr>
              <a:t> </a:t>
            </a:r>
            <a:r>
              <a:rPr lang="ro-RO" sz="1400" b="1" dirty="0">
                <a:solidFill>
                  <a:schemeClr val="accent2"/>
                </a:solidFill>
                <a:latin typeface="Times New Roman" panose="02020603050405020304" pitchFamily="18" charset="0"/>
                <a:cs typeface="Times New Roman" panose="02020603050405020304" pitchFamily="18" charset="0"/>
              </a:rPr>
              <a:t>pe de o parte: </a:t>
            </a:r>
            <a:r>
              <a:rPr lang="ro-RO" sz="1400" dirty="0">
                <a:solidFill>
                  <a:schemeClr val="accent2"/>
                </a:solidFill>
                <a:latin typeface="Times New Roman" panose="02020603050405020304" pitchFamily="18" charset="0"/>
                <a:cs typeface="Times New Roman" panose="02020603050405020304" pitchFamily="18" charset="0"/>
              </a:rPr>
              <a:t>de închiderea unor termocentrale de mare capacitate a căror producție nu a putut fi acoperită prin alternative de energie verde.</a:t>
            </a:r>
          </a:p>
          <a:p>
            <a:pPr marL="0" indent="0">
              <a:buNone/>
            </a:pPr>
            <a:r>
              <a:rPr lang="ro-RO" sz="1400" dirty="0">
                <a:solidFill>
                  <a:schemeClr val="accent2"/>
                </a:solidFill>
                <a:latin typeface="Times New Roman" panose="02020603050405020304" pitchFamily="18" charset="0"/>
                <a:cs typeface="Times New Roman" panose="02020603050405020304" pitchFamily="18" charset="0"/>
              </a:rPr>
              <a:t>         Exemplu: Ultima dintre acestea este Termocentrala Mintia, </a:t>
            </a:r>
            <a:r>
              <a:rPr lang="pt-BR" sz="1400" b="0" dirty="0">
                <a:solidFill>
                  <a:schemeClr val="accent2"/>
                </a:solidFill>
                <a:effectLst/>
                <a:latin typeface="Times New Roman" panose="02020603050405020304" pitchFamily="18" charset="0"/>
                <a:cs typeface="Times New Roman" panose="02020603050405020304" pitchFamily="18" charset="0"/>
              </a:rPr>
              <a:t>o putere instalată de 1285 MW </a:t>
            </a:r>
            <a:endParaRPr lang="ro-RO" sz="1400" b="0" dirty="0">
              <a:solidFill>
                <a:schemeClr val="accent2"/>
              </a:solidFill>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ro-RO" sz="1400" b="1" dirty="0">
                <a:solidFill>
                  <a:schemeClr val="accent2"/>
                </a:solidFill>
                <a:latin typeface="Times New Roman" panose="02020603050405020304" pitchFamily="18" charset="0"/>
                <a:cs typeface="Times New Roman" panose="02020603050405020304" pitchFamily="18" charset="0"/>
              </a:rPr>
              <a:t>Pe de altă parte: </a:t>
            </a:r>
            <a:r>
              <a:rPr lang="ro-RO" sz="1400" dirty="0">
                <a:solidFill>
                  <a:schemeClr val="accent2"/>
                </a:solidFill>
                <a:latin typeface="Times New Roman" panose="02020603050405020304" pitchFamily="18" charset="0"/>
                <a:cs typeface="Times New Roman" panose="02020603050405020304" pitchFamily="18" charset="0"/>
              </a:rPr>
              <a:t>Blocarea finalizării unor hidrocentrale pe motive </a:t>
            </a:r>
            <a:r>
              <a:rPr lang="ro-RO" sz="1400" dirty="0">
                <a:solidFill>
                  <a:schemeClr val="accent2"/>
                </a:solidFill>
                <a:effectLst/>
                <a:latin typeface="Times New Roman" panose="02020603050405020304" pitchFamily="18" charset="0"/>
                <a:cs typeface="Times New Roman" panose="02020603050405020304" pitchFamily="18" charset="0"/>
              </a:rPr>
              <a:t>procedurale ori ca urmare unor sincope legislative.</a:t>
            </a:r>
            <a:endParaRPr lang="ro-RO" sz="1400" dirty="0">
              <a:solidFill>
                <a:schemeClr val="accent2"/>
              </a:solidFill>
              <a:latin typeface="Times New Roman" panose="02020603050405020304" pitchFamily="18" charset="0"/>
              <a:cs typeface="Times New Roman" panose="02020603050405020304" pitchFamily="18" charset="0"/>
            </a:endParaRPr>
          </a:p>
          <a:p>
            <a:pPr algn="just"/>
            <a:r>
              <a:rPr lang="ro-RO" sz="1400" b="1" dirty="0">
                <a:solidFill>
                  <a:schemeClr val="accent2"/>
                </a:solidFill>
                <a:latin typeface="Times New Roman" panose="02020603050405020304" pitchFamily="18" charset="0"/>
                <a:cs typeface="Times New Roman" panose="02020603050405020304" pitchFamily="18" charset="0"/>
              </a:rPr>
              <a:t>În acest sens amintesc: </a:t>
            </a:r>
          </a:p>
          <a:p>
            <a:pPr algn="just">
              <a:buFont typeface="Wingdings" panose="05000000000000000000" pitchFamily="2" charset="2"/>
              <a:buChar char="§"/>
            </a:pPr>
            <a:r>
              <a:rPr lang="ro-RO" sz="1400" b="1" i="0" dirty="0">
                <a:solidFill>
                  <a:schemeClr val="accent2"/>
                </a:solidFill>
                <a:effectLst/>
                <a:latin typeface="Times New Roman" panose="02020603050405020304" pitchFamily="18" charset="0"/>
                <a:cs typeface="Times New Roman" panose="02020603050405020304" pitchFamily="18" charset="0"/>
              </a:rPr>
              <a:t>Răstolnița – </a:t>
            </a:r>
            <a:r>
              <a:rPr lang="ro-RO" sz="1400" i="1" dirty="0">
                <a:solidFill>
                  <a:schemeClr val="accent2"/>
                </a:solidFill>
                <a:effectLst/>
                <a:latin typeface="Times New Roman" panose="02020603050405020304" pitchFamily="18" charset="0"/>
                <a:cs typeface="Times New Roman" panose="02020603050405020304" pitchFamily="18" charset="0"/>
              </a:rPr>
              <a:t>hidrocentrală realizată în proporție de 92%, la care s-au cheltuit peste 200 de milioane de euro și care poate produce peste 9,000 MWH/lună </a:t>
            </a:r>
          </a:p>
          <a:p>
            <a:pPr algn="just">
              <a:buFont typeface="Wingdings" panose="05000000000000000000" pitchFamily="2" charset="2"/>
              <a:buChar char="§"/>
            </a:pPr>
            <a:r>
              <a:rPr lang="ro-RO" sz="1400" b="1" i="0" dirty="0">
                <a:solidFill>
                  <a:schemeClr val="accent2"/>
                </a:solidFill>
                <a:effectLst/>
                <a:latin typeface="Times New Roman" panose="02020603050405020304" pitchFamily="18" charset="0"/>
                <a:cs typeface="Times New Roman" panose="02020603050405020304" pitchFamily="18" charset="0"/>
              </a:rPr>
              <a:t>Valea Jiului – </a:t>
            </a:r>
            <a:r>
              <a:rPr lang="ro-RO" sz="1400" i="1" dirty="0">
                <a:solidFill>
                  <a:schemeClr val="accent2"/>
                </a:solidFill>
                <a:effectLst/>
                <a:latin typeface="Times New Roman" panose="02020603050405020304" pitchFamily="18" charset="0"/>
                <a:cs typeface="Times New Roman" panose="02020603050405020304" pitchFamily="18" charset="0"/>
              </a:rPr>
              <a:t>cu hidrocentralele Bumbești, realizată 90%, și Dumitra, realizată 98%, pentru care s-au cheltuit deja peste 155 de milioane de euro și care pot aduce în sistem peste 2.1000 de MWH/ lună.</a:t>
            </a:r>
          </a:p>
          <a:p>
            <a:pPr marL="0" indent="0" algn="just">
              <a:buNone/>
            </a:pPr>
            <a:r>
              <a:rPr lang="ro-RO" sz="1400" b="1" i="0" dirty="0">
                <a:solidFill>
                  <a:schemeClr val="accent2"/>
                </a:solidFill>
                <a:effectLst/>
                <a:latin typeface="Times New Roman" panose="02020603050405020304" pitchFamily="18" charset="0"/>
                <a:cs typeface="Times New Roman" panose="02020603050405020304" pitchFamily="18" charset="0"/>
              </a:rPr>
              <a:t>Acestora li se adaugă alte 8</a:t>
            </a:r>
            <a:r>
              <a:rPr lang="ro-RO" sz="1400" b="0" i="0" dirty="0">
                <a:solidFill>
                  <a:schemeClr val="accent2"/>
                </a:solidFill>
                <a:effectLst/>
                <a:latin typeface="Times New Roman" panose="02020603050405020304" pitchFamily="18" charset="0"/>
                <a:cs typeface="Times New Roman" panose="02020603050405020304" pitchFamily="18" charset="0"/>
              </a:rPr>
              <a:t> hidrocentrale construite, gata să producă o capacitate de 1 </a:t>
            </a:r>
            <a:r>
              <a:rPr lang="ro-RO" sz="1400" b="0" i="0" dirty="0" err="1">
                <a:solidFill>
                  <a:schemeClr val="accent2"/>
                </a:solidFill>
                <a:effectLst/>
                <a:latin typeface="Times New Roman" panose="02020603050405020304" pitchFamily="18" charset="0"/>
                <a:cs typeface="Times New Roman" panose="02020603050405020304" pitchFamily="18" charset="0"/>
              </a:rPr>
              <a:t>Terawatt</a:t>
            </a:r>
            <a:r>
              <a:rPr lang="ro-RO" sz="1400" b="0" i="0" dirty="0">
                <a:solidFill>
                  <a:schemeClr val="accent2"/>
                </a:solidFill>
                <a:effectLst/>
                <a:latin typeface="Times New Roman" panose="02020603050405020304" pitchFamily="18" charset="0"/>
                <a:cs typeface="Times New Roman" panose="02020603050405020304" pitchFamily="18" charset="0"/>
              </a:rPr>
              <a:t> anual dar care nu produc nici măcar pentru arderea unui bec.  Pe toate acestea se pune praful din cauză că statul a fost incoerent în decizii, ani la rând.</a:t>
            </a:r>
          </a:p>
          <a:p>
            <a:pPr marL="0" indent="0" algn="just">
              <a:buNone/>
            </a:pPr>
            <a:r>
              <a:rPr lang="ro-RO" sz="1400" b="1" i="0" dirty="0">
                <a:solidFill>
                  <a:schemeClr val="accent2"/>
                </a:solidFill>
                <a:effectLst/>
                <a:latin typeface="Times New Roman" panose="02020603050405020304" pitchFamily="18" charset="0"/>
                <a:cs typeface="Times New Roman" panose="02020603050405020304" pitchFamily="18" charset="0"/>
              </a:rPr>
              <a:t>CONCLUZIE: </a:t>
            </a:r>
            <a:r>
              <a:rPr lang="ro-RO" sz="1400" b="0" i="0" dirty="0">
                <a:solidFill>
                  <a:schemeClr val="accent2"/>
                </a:solidFill>
                <a:effectLst/>
                <a:latin typeface="Times New Roman" panose="02020603050405020304" pitchFamily="18" charset="0"/>
                <a:cs typeface="Times New Roman" panose="02020603050405020304" pitchFamily="18" charset="0"/>
              </a:rPr>
              <a:t>Cândva vindeam energie, iar azi cumpărăm o pe bani foarte mulți, pe care nu-i avem. Facturile cresc de la o lună la alta în timp ce </a:t>
            </a:r>
            <a:r>
              <a:rPr lang="ro-RO" sz="1400" b="0" i="0" dirty="0">
                <a:solidFill>
                  <a:schemeClr val="accent2"/>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hidrocentrale</a:t>
            </a:r>
            <a:r>
              <a:rPr lang="ro-RO" sz="1400" b="0" i="0" dirty="0">
                <a:solidFill>
                  <a:schemeClr val="accent2"/>
                </a:solidFill>
                <a:effectLst/>
                <a:latin typeface="Times New Roman" panose="02020603050405020304" pitchFamily="18" charset="0"/>
                <a:cs typeface="Times New Roman" panose="02020603050405020304" pitchFamily="18" charset="0"/>
              </a:rPr>
              <a:t>le construite prin multe alte renunțări sunt </a:t>
            </a:r>
            <a:r>
              <a:rPr lang="ro-RO" sz="1400" b="0" i="0" dirty="0" err="1">
                <a:solidFill>
                  <a:schemeClr val="accent2"/>
                </a:solidFill>
                <a:effectLst/>
                <a:latin typeface="Times New Roman" panose="02020603050405020304" pitchFamily="18" charset="0"/>
                <a:cs typeface="Times New Roman" panose="02020603050405020304" pitchFamily="18" charset="0"/>
              </a:rPr>
              <a:t>îngheţate</a:t>
            </a:r>
            <a:r>
              <a:rPr lang="ro-RO" sz="1400" b="0" i="0" dirty="0">
                <a:solidFill>
                  <a:schemeClr val="accent2"/>
                </a:solidFill>
                <a:effectLst/>
                <a:latin typeface="Times New Roman" panose="02020603050405020304" pitchFamily="18" charset="0"/>
                <a:cs typeface="Times New Roman" panose="02020603050405020304" pitchFamily="18" charset="0"/>
              </a:rPr>
              <a:t> în legi, </a:t>
            </a:r>
            <a:r>
              <a:rPr lang="ro-RO" sz="1400" b="0" i="0" dirty="0" err="1">
                <a:solidFill>
                  <a:schemeClr val="accent2"/>
                </a:solidFill>
                <a:effectLst/>
                <a:latin typeface="Times New Roman" panose="02020603050405020304" pitchFamily="18" charset="0"/>
                <a:cs typeface="Times New Roman" panose="02020603050405020304" pitchFamily="18" charset="0"/>
              </a:rPr>
              <a:t>rezoluţii</a:t>
            </a:r>
            <a:r>
              <a:rPr lang="ro-RO" sz="1400" b="0" i="0" dirty="0">
                <a:solidFill>
                  <a:schemeClr val="accent2"/>
                </a:solidFill>
                <a:effectLst/>
                <a:latin typeface="Times New Roman" panose="02020603050405020304" pitchFamily="18" charset="0"/>
                <a:cs typeface="Times New Roman" panose="02020603050405020304" pitchFamily="18" charset="0"/>
              </a:rPr>
              <a:t> </a:t>
            </a:r>
            <a:r>
              <a:rPr lang="ro-RO" sz="1400" b="0" i="0" dirty="0" err="1">
                <a:solidFill>
                  <a:schemeClr val="accent2"/>
                </a:solidFill>
                <a:effectLst/>
                <a:latin typeface="Times New Roman" panose="02020603050405020304" pitchFamily="18" charset="0"/>
                <a:cs typeface="Times New Roman" panose="02020603050405020304" pitchFamily="18" charset="0"/>
              </a:rPr>
              <a:t>şi</a:t>
            </a:r>
            <a:r>
              <a:rPr lang="ro-RO" sz="1400" b="0" i="0" dirty="0">
                <a:solidFill>
                  <a:schemeClr val="accent2"/>
                </a:solidFill>
                <a:effectLst/>
                <a:latin typeface="Times New Roman" panose="02020603050405020304" pitchFamily="18" charset="0"/>
                <a:cs typeface="Times New Roman" panose="02020603050405020304" pitchFamily="18" charset="0"/>
              </a:rPr>
              <a:t> hotărâri ale </a:t>
            </a:r>
            <a:r>
              <a:rPr lang="ro-RO" sz="1400" b="0" i="0" dirty="0" err="1">
                <a:solidFill>
                  <a:schemeClr val="accent2"/>
                </a:solidFill>
                <a:effectLst/>
                <a:latin typeface="Times New Roman" panose="02020603050405020304" pitchFamily="18" charset="0"/>
                <a:cs typeface="Times New Roman" panose="02020603050405020304" pitchFamily="18" charset="0"/>
              </a:rPr>
              <a:t>instanţelor</a:t>
            </a:r>
            <a:r>
              <a:rPr lang="ro-RO" sz="1400" b="0" i="0" dirty="0">
                <a:solidFill>
                  <a:schemeClr val="accent2"/>
                </a:solidFill>
                <a:effectLst/>
                <a:latin typeface="Times New Roman" panose="02020603050405020304" pitchFamily="18" charset="0"/>
                <a:cs typeface="Times New Roman" panose="02020603050405020304" pitchFamily="18" charset="0"/>
              </a:rPr>
              <a:t> și de activiștii de mediu.</a:t>
            </a:r>
          </a:p>
        </p:txBody>
      </p:sp>
    </p:spTree>
    <p:extLst>
      <p:ext uri="{BB962C8B-B14F-4D97-AF65-F5344CB8AC3E}">
        <p14:creationId xmlns:p14="http://schemas.microsoft.com/office/powerpoint/2010/main" val="2121000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8AE853D-BFD7-9716-58FF-A0F7CFECBA45}"/>
              </a:ext>
            </a:extLst>
          </p:cNvPr>
          <p:cNvSpPr>
            <a:spLocks noGrp="1"/>
          </p:cNvSpPr>
          <p:nvPr>
            <p:ph type="title"/>
          </p:nvPr>
        </p:nvSpPr>
        <p:spPr>
          <a:xfrm>
            <a:off x="677334" y="609600"/>
            <a:ext cx="8596668" cy="403860"/>
          </a:xfrm>
        </p:spPr>
        <p:txBody>
          <a:bodyPr>
            <a:normAutofit/>
          </a:bodyPr>
          <a:lstStyle/>
          <a:p>
            <a:r>
              <a:rPr lang="ro-RO" sz="2000" dirty="0">
                <a:latin typeface="Times New Roman" panose="02020603050405020304" pitchFamily="18" charset="0"/>
                <a:cs typeface="Times New Roman" panose="02020603050405020304" pitchFamily="18" charset="0"/>
              </a:rPr>
              <a:t>AJUTOARE DE ÎNCĂZIRE:</a:t>
            </a:r>
          </a:p>
        </p:txBody>
      </p:sp>
      <p:sp>
        <p:nvSpPr>
          <p:cNvPr id="3" name="Substituent conținut 2">
            <a:extLst>
              <a:ext uri="{FF2B5EF4-FFF2-40B4-BE49-F238E27FC236}">
                <a16:creationId xmlns:a16="http://schemas.microsoft.com/office/drawing/2014/main" id="{5FCEE40A-48E0-CFCC-A790-29602AA9B918}"/>
              </a:ext>
            </a:extLst>
          </p:cNvPr>
          <p:cNvSpPr>
            <a:spLocks noGrp="1"/>
          </p:cNvSpPr>
          <p:nvPr>
            <p:ph idx="1"/>
          </p:nvPr>
        </p:nvSpPr>
        <p:spPr>
          <a:xfrm>
            <a:off x="677334" y="1013460"/>
            <a:ext cx="9373446" cy="5554979"/>
          </a:xfrm>
        </p:spPr>
        <p:txBody>
          <a:bodyPr>
            <a:normAutofit fontScale="25000" lnSpcReduction="20000"/>
          </a:bodyPr>
          <a:lstStyle/>
          <a:p>
            <a:pPr>
              <a:lnSpc>
                <a:spcPct val="120000"/>
              </a:lnSpc>
              <a:spcAft>
                <a:spcPts val="800"/>
              </a:spcAft>
            </a:pPr>
            <a:r>
              <a:rPr lang="ro-RO" sz="56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Legea prevede ca se acorda ajutor la </a:t>
            </a:r>
            <a:r>
              <a:rPr lang="ro-RO" sz="5600" kern="0" dirty="0" err="1">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incalzire</a:t>
            </a:r>
            <a:r>
              <a:rPr lang="ro-RO" sz="56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lang="ro-RO" sz="5600" kern="0" dirty="0" err="1">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functie</a:t>
            </a:r>
            <a:r>
              <a:rPr lang="ro-RO" sz="56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de tipul de </a:t>
            </a:r>
            <a:r>
              <a:rPr lang="ro-RO" sz="5600" kern="0" dirty="0" err="1">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incalzire</a:t>
            </a:r>
            <a:r>
              <a:rPr lang="ro-RO" sz="56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utilizat:</a:t>
            </a:r>
            <a:endParaRPr lang="ro-RO" sz="5600"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20000"/>
              </a:lnSpc>
              <a:spcBef>
                <a:spcPts val="0"/>
              </a:spcBef>
              <a:buSzPts val="1000"/>
              <a:buFont typeface="Symbol" panose="05050102010706020507" pitchFamily="18" charset="2"/>
              <a:buChar char=""/>
              <a:tabLst>
                <a:tab pos="457200" algn="l"/>
              </a:tabLst>
            </a:pPr>
            <a:r>
              <a:rPr lang="ro-RO" sz="56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ajutor pentru gaze naturale</a:t>
            </a:r>
            <a:endParaRPr lang="ro-RO" sz="5600" i="1"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20000"/>
              </a:lnSpc>
              <a:spcBef>
                <a:spcPts val="0"/>
              </a:spcBef>
              <a:buSzPts val="1000"/>
              <a:buFont typeface="Symbol" panose="05050102010706020507" pitchFamily="18" charset="2"/>
              <a:buChar char=""/>
              <a:tabLst>
                <a:tab pos="457200" algn="l"/>
              </a:tabLst>
            </a:pPr>
            <a:r>
              <a:rPr lang="ro-RO" sz="56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ajutor pentru energie termica in sistem centralizat</a:t>
            </a:r>
            <a:endParaRPr lang="ro-RO" sz="5600" i="1"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20000"/>
              </a:lnSpc>
              <a:spcBef>
                <a:spcPts val="0"/>
              </a:spcBef>
              <a:buSzPts val="1000"/>
              <a:buFont typeface="Symbol" panose="05050102010706020507" pitchFamily="18" charset="2"/>
              <a:buChar char=""/>
              <a:tabLst>
                <a:tab pos="457200" algn="l"/>
              </a:tabLst>
            </a:pPr>
            <a:r>
              <a:rPr lang="ro-RO" sz="56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ajutor pentru energie electrica</a:t>
            </a:r>
            <a:endParaRPr lang="ro-RO" sz="5600" i="1"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20000"/>
              </a:lnSpc>
              <a:spcBef>
                <a:spcPts val="0"/>
              </a:spcBef>
              <a:buSzPts val="1000"/>
              <a:buFont typeface="Symbol" panose="05050102010706020507" pitchFamily="18" charset="2"/>
              <a:buChar char=""/>
              <a:tabLst>
                <a:tab pos="457200" algn="l"/>
              </a:tabLst>
            </a:pPr>
            <a:r>
              <a:rPr lang="ro-RO" sz="56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ajutor pentru combustibil solizi si/sau petrolieri.</a:t>
            </a:r>
            <a:endParaRPr lang="ro-RO" sz="5600" i="1"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800"/>
              </a:spcAft>
            </a:pPr>
            <a:r>
              <a:rPr lang="ro-RO" sz="56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Vor beneficia de ajutorul maxim persoanele sau familiile care au un venit de până </a:t>
            </a:r>
            <a:r>
              <a:rPr lang="ro-RO" sz="5600" kern="0"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î</a:t>
            </a:r>
            <a:r>
              <a:rPr lang="ro-RO" sz="56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n 200 de lei de persoana.</a:t>
            </a:r>
            <a:endParaRPr lang="ro-RO" sz="5600"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20000"/>
              </a:lnSpc>
              <a:spcBef>
                <a:spcPts val="0"/>
              </a:spcBef>
              <a:buSzPts val="1000"/>
              <a:buFont typeface="Symbol" panose="05050102010706020507" pitchFamily="18" charset="2"/>
              <a:buChar char=""/>
              <a:tabLst>
                <a:tab pos="457200" algn="l"/>
              </a:tabLst>
            </a:pPr>
            <a:r>
              <a:rPr lang="ro-RO" sz="56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90% pentru cei care au un venit lunar intre 200-320 de lei</a:t>
            </a:r>
            <a:endParaRPr lang="ro-RO" sz="5600" i="1"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20000"/>
              </a:lnSpc>
              <a:spcBef>
                <a:spcPts val="0"/>
              </a:spcBef>
              <a:buSzPts val="1000"/>
              <a:buFont typeface="Symbol" panose="05050102010706020507" pitchFamily="18" charset="2"/>
              <a:buChar char=""/>
              <a:tabLst>
                <a:tab pos="457200" algn="l"/>
              </a:tabLst>
            </a:pPr>
            <a:r>
              <a:rPr lang="ro-RO" sz="56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80% pentru cei care au un venit lunar de 320-440 de lei pe luna</a:t>
            </a:r>
            <a:endParaRPr lang="ro-RO" sz="5600" i="1"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20000"/>
              </a:lnSpc>
              <a:spcBef>
                <a:spcPts val="0"/>
              </a:spcBef>
              <a:buSzPts val="1000"/>
              <a:buFont typeface="Symbol" panose="05050102010706020507" pitchFamily="18" charset="2"/>
              <a:buChar char=""/>
              <a:tabLst>
                <a:tab pos="457200" algn="l"/>
              </a:tabLst>
            </a:pPr>
            <a:r>
              <a:rPr lang="ro-RO" sz="56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70% pentru cei cu venituri intre   440,1 – 560 lei</a:t>
            </a:r>
            <a:endParaRPr lang="ro-RO" sz="5600" i="1"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20000"/>
              </a:lnSpc>
              <a:spcBef>
                <a:spcPts val="0"/>
              </a:spcBef>
              <a:buSzPts val="1000"/>
              <a:buFont typeface="Symbol" panose="05050102010706020507" pitchFamily="18" charset="2"/>
              <a:buChar char=""/>
              <a:tabLst>
                <a:tab pos="457200" algn="l"/>
              </a:tabLst>
            </a:pPr>
            <a:r>
              <a:rPr lang="ro-RO" sz="56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60% pentru cei cu venituri intre   560-680 de lei</a:t>
            </a:r>
            <a:endParaRPr lang="ro-RO" sz="5600" i="1"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20000"/>
              </a:lnSpc>
              <a:spcBef>
                <a:spcPts val="0"/>
              </a:spcBef>
              <a:buSzPts val="1000"/>
              <a:buFont typeface="Symbol" panose="05050102010706020507" pitchFamily="18" charset="2"/>
              <a:buChar char=""/>
              <a:tabLst>
                <a:tab pos="457200" algn="l"/>
              </a:tabLst>
            </a:pPr>
            <a:r>
              <a:rPr lang="ro-RO" sz="56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50% pentru cei cu venituri intre 680-920 de lei</a:t>
            </a:r>
            <a:endParaRPr lang="ro-RO" sz="5600" i="1"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20000"/>
              </a:lnSpc>
              <a:spcBef>
                <a:spcPts val="0"/>
              </a:spcBef>
              <a:buSzPts val="1000"/>
              <a:buFont typeface="Symbol" panose="05050102010706020507" pitchFamily="18" charset="2"/>
              <a:buChar char=""/>
              <a:tabLst>
                <a:tab pos="457200" algn="l"/>
              </a:tabLst>
            </a:pPr>
            <a:r>
              <a:rPr lang="ro-RO" sz="56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40 % pentru cei cu venituri intre 920- 1 040 de lei</a:t>
            </a:r>
            <a:endParaRPr lang="ro-RO" sz="5600" i="1"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20000"/>
              </a:lnSpc>
              <a:spcBef>
                <a:spcPts val="0"/>
              </a:spcBef>
              <a:buSzPts val="1000"/>
              <a:buFont typeface="Symbol" panose="05050102010706020507" pitchFamily="18" charset="2"/>
              <a:buChar char=""/>
              <a:tabLst>
                <a:tab pos="457200" algn="l"/>
              </a:tabLst>
            </a:pPr>
            <a:r>
              <a:rPr lang="ro-RO" sz="56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30% pentru cei cu venituri intre 1 040- 1160 lei</a:t>
            </a:r>
            <a:endParaRPr lang="ro-RO" sz="5600" i="1"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20000"/>
              </a:lnSpc>
              <a:spcBef>
                <a:spcPts val="0"/>
              </a:spcBef>
              <a:buSzPts val="1000"/>
              <a:buFont typeface="Symbol" panose="05050102010706020507" pitchFamily="18" charset="2"/>
              <a:buChar char=""/>
              <a:tabLst>
                <a:tab pos="457200" algn="l"/>
              </a:tabLst>
            </a:pPr>
            <a:r>
              <a:rPr lang="ro-RO" sz="56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20% pentru cei cu venituri intre 1160- 1280 de lei</a:t>
            </a:r>
            <a:endParaRPr lang="ro-RO" sz="5600" i="1"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20000"/>
              </a:lnSpc>
              <a:spcBef>
                <a:spcPts val="0"/>
              </a:spcBef>
              <a:buSzPts val="1000"/>
              <a:buFont typeface="Symbol" panose="05050102010706020507" pitchFamily="18" charset="2"/>
              <a:buChar char=""/>
              <a:tabLst>
                <a:tab pos="457200" algn="l"/>
              </a:tabLst>
            </a:pPr>
            <a:r>
              <a:rPr lang="ro-RO" sz="56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10% pentru cei cu venituri intre 1280- 1.386 lei/ membru de familie sau 2.053 de lei pentru persoana singura.</a:t>
            </a:r>
            <a:endParaRPr lang="ro-RO" sz="5600" i="1"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800"/>
              </a:spcAft>
            </a:pPr>
            <a:r>
              <a:rPr lang="ro-RO" sz="56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Valoarea ajutorului. Legea prevede un ajutor maxim de 250 de lei pe luna la gaze, 320 de lei pe luna pentru lemne, </a:t>
            </a:r>
            <a:r>
              <a:rPr lang="ro-RO" sz="5600" kern="0" dirty="0" err="1">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peleti</a:t>
            </a:r>
            <a:r>
              <a:rPr lang="ro-RO" sz="56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sau combustibili petrolieri si de 500 de lei pe luna daca este vorba de </a:t>
            </a:r>
            <a:r>
              <a:rPr lang="ro-RO" sz="5600" kern="0"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î</a:t>
            </a:r>
            <a:r>
              <a:rPr lang="ro-RO" sz="56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ncălzire pe curent.</a:t>
            </a:r>
          </a:p>
          <a:p>
            <a:pPr>
              <a:lnSpc>
                <a:spcPct val="120000"/>
              </a:lnSpc>
              <a:spcAft>
                <a:spcPts val="800"/>
              </a:spcAft>
            </a:pPr>
            <a:r>
              <a:rPr lang="ro-RO" sz="5600" kern="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OBSERVAȚIE: Statul, care încarcă cu peste 60% costurile produsului energetic livrat populației, își întoarce fata umană către cetățean și zice că îi dă ajutoare. În realitate, condițiile de venit și valoarea venitului fac ca acest demers să fie nesemnificativ. </a:t>
            </a:r>
            <a:endParaRPr lang="ro-RO" sz="5600"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341091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0805FD5-C571-FEC5-1194-0B11645E15C5}"/>
              </a:ext>
            </a:extLst>
          </p:cNvPr>
          <p:cNvSpPr>
            <a:spLocks noGrp="1"/>
          </p:cNvSpPr>
          <p:nvPr>
            <p:ph type="title"/>
          </p:nvPr>
        </p:nvSpPr>
        <p:spPr>
          <a:xfrm>
            <a:off x="677334" y="609600"/>
            <a:ext cx="8596668" cy="841248"/>
          </a:xfrm>
        </p:spPr>
        <p:txBody>
          <a:bodyPr/>
          <a:lstStyle/>
          <a:p>
            <a:pPr algn="ctr"/>
            <a:r>
              <a:rPr lang="ro-RO" b="1" i="0" dirty="0">
                <a:solidFill>
                  <a:schemeClr val="accent2"/>
                </a:solidFill>
                <a:effectLst/>
                <a:latin typeface="Times New Roman" panose="02020603050405020304" pitchFamily="18" charset="0"/>
                <a:cs typeface="Times New Roman" panose="02020603050405020304" pitchFamily="18" charset="0"/>
              </a:rPr>
              <a:t>Prioritățile geopolitice</a:t>
            </a:r>
            <a:endParaRPr lang="ro-RO" dirty="0">
              <a:solidFill>
                <a:schemeClr val="accent2"/>
              </a:solidFill>
              <a:latin typeface="Times New Roman" panose="02020603050405020304" pitchFamily="18" charset="0"/>
              <a:cs typeface="Times New Roman" panose="02020603050405020304" pitchFamily="18" charset="0"/>
            </a:endParaRPr>
          </a:p>
        </p:txBody>
      </p:sp>
      <p:sp>
        <p:nvSpPr>
          <p:cNvPr id="3" name="Substituent conținut 2">
            <a:extLst>
              <a:ext uri="{FF2B5EF4-FFF2-40B4-BE49-F238E27FC236}">
                <a16:creationId xmlns:a16="http://schemas.microsoft.com/office/drawing/2014/main" id="{B6597FDF-A744-8AB6-3324-AB381D77EFB2}"/>
              </a:ext>
            </a:extLst>
          </p:cNvPr>
          <p:cNvSpPr>
            <a:spLocks noGrp="1"/>
          </p:cNvSpPr>
          <p:nvPr>
            <p:ph idx="1"/>
          </p:nvPr>
        </p:nvSpPr>
        <p:spPr>
          <a:xfrm>
            <a:off x="677334" y="2060447"/>
            <a:ext cx="8596668" cy="3980915"/>
          </a:xfrm>
        </p:spPr>
        <p:txBody>
          <a:bodyPr/>
          <a:lstStyle/>
          <a:p>
            <a:pPr algn="just">
              <a:lnSpc>
                <a:spcPct val="150000"/>
              </a:lnSpc>
            </a:pPr>
            <a:r>
              <a:rPr lang="ro-RO" b="0" i="0" dirty="0">
                <a:solidFill>
                  <a:schemeClr val="accent2"/>
                </a:solidFill>
                <a:effectLst/>
                <a:latin typeface="Times New Roman" panose="02020603050405020304" pitchFamily="18" charset="0"/>
                <a:cs typeface="Times New Roman" panose="02020603050405020304" pitchFamily="18" charset="0"/>
              </a:rPr>
              <a:t>Actualul cadru geopolitic a forțat țările europene să își redefinească relațiile energetice și să inițieze măsuri rapide pentru a deveni independente din punct de vedere energetic. De-a lungul istoriei, Europa s-a bazat în mare măsură pe petrolul și gazele rusești, în special țări precum Germania sau Italia, însă acest lucru este pe cale să se schimbe. După apariția conflictului dintre Rusia și Ucraina, discursul politic s-a concentrat pe modul în care Europa trebuie să întrerupă imediat importurile de gaze din Rusia și să se orienteze către alte surse. Prin urmare, Europa trebuie să găsească o soluție rapidă pentru a obține independența energetică, însă drumul către acest obiectiv este plin de provocări, de oportunități și de riscuri.</a:t>
            </a:r>
            <a:endParaRPr lang="ro-RO"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0736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53E10C3-39F8-5098-3930-EE2A10F26E68}"/>
              </a:ext>
            </a:extLst>
          </p:cNvPr>
          <p:cNvSpPr>
            <a:spLocks noGrp="1"/>
          </p:cNvSpPr>
          <p:nvPr>
            <p:ph type="title"/>
          </p:nvPr>
        </p:nvSpPr>
        <p:spPr>
          <a:xfrm>
            <a:off x="677334" y="609600"/>
            <a:ext cx="8596668" cy="327660"/>
          </a:xfrm>
        </p:spPr>
        <p:txBody>
          <a:bodyPr>
            <a:noAutofit/>
          </a:bodyPr>
          <a:lstStyle/>
          <a:p>
            <a:r>
              <a:rPr lang="ro-RO" sz="20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Românii au așteptat cu teamă sezonul rece</a:t>
            </a:r>
            <a:endParaRPr lang="ro-RO" sz="2000" dirty="0">
              <a:solidFill>
                <a:schemeClr val="accent2"/>
              </a:solidFill>
              <a:latin typeface="Times New Roman" panose="02020603050405020304" pitchFamily="18" charset="0"/>
              <a:cs typeface="Times New Roman" panose="02020603050405020304" pitchFamily="18" charset="0"/>
            </a:endParaRPr>
          </a:p>
        </p:txBody>
      </p:sp>
      <p:sp>
        <p:nvSpPr>
          <p:cNvPr id="3" name="Substituent conținut 2">
            <a:extLst>
              <a:ext uri="{FF2B5EF4-FFF2-40B4-BE49-F238E27FC236}">
                <a16:creationId xmlns:a16="http://schemas.microsoft.com/office/drawing/2014/main" id="{1029A555-E471-BA4E-25FC-AA859BC0F535}"/>
              </a:ext>
            </a:extLst>
          </p:cNvPr>
          <p:cNvSpPr>
            <a:spLocks noGrp="1"/>
          </p:cNvSpPr>
          <p:nvPr>
            <p:ph idx="1"/>
          </p:nvPr>
        </p:nvSpPr>
        <p:spPr>
          <a:xfrm>
            <a:off x="677334" y="1066800"/>
            <a:ext cx="10508826" cy="5707379"/>
          </a:xfrm>
        </p:spPr>
        <p:txBody>
          <a:bodyPr>
            <a:noAutofit/>
          </a:bodyPr>
          <a:lstStyle/>
          <a:p>
            <a:pPr marL="0" indent="0">
              <a:spcBef>
                <a:spcPts val="0"/>
              </a:spcBef>
              <a:buNone/>
            </a:pPr>
            <a:r>
              <a:rPr lang="ro-RO" sz="1400" b="1" dirty="0">
                <a:solidFill>
                  <a:schemeClr val="accent2"/>
                </a:solidFill>
                <a:latin typeface="Times New Roman" panose="02020603050405020304" pitchFamily="18" charset="0"/>
                <a:cs typeface="Times New Roman" panose="02020603050405020304" pitchFamily="18" charset="0"/>
              </a:rPr>
              <a:t>Iarna anului 2022: </a:t>
            </a: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Facturile la </a:t>
            </a:r>
            <a:r>
              <a:rPr lang="ro-RO" sz="1400" u="sng"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întreținere</a:t>
            </a: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sunt foarte mari pentru unii dintre ei, iar subiectul este dezbătut în mediul online</a:t>
            </a:r>
          </a:p>
          <a:p>
            <a:pPr marL="0" indent="0">
              <a:spcBef>
                <a:spcPts val="0"/>
              </a:spcBef>
              <a:buNone/>
            </a:pP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pe un grup numit „Buget de familie”.</a:t>
            </a:r>
            <a:endParaRPr lang="ro-RO" sz="1400"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O femeie din București anunță că are de plătit 846 de lei întreținerea pe luna noiembrie: </a:t>
            </a:r>
          </a:p>
          <a:p>
            <a:pPr marL="0" indent="0">
              <a:lnSpc>
                <a:spcPct val="107000"/>
              </a:lnSpc>
              <a:spcBef>
                <a:spcPts val="0"/>
              </a:spcBef>
              <a:buNone/>
            </a:pPr>
            <a:r>
              <a:rPr lang="ro-RO" sz="14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Dragii mei, cât ați plătit voi întreținerea pe noiembrie? Eu aseară am avut un șoc, efectiv m-a apucat plânsul. Am plătit 846 </a:t>
            </a:r>
          </a:p>
          <a:p>
            <a:pPr marL="0" indent="0">
              <a:lnSpc>
                <a:spcPct val="107000"/>
              </a:lnSpc>
              <a:spcBef>
                <a:spcPts val="0"/>
              </a:spcBef>
              <a:buNone/>
            </a:pPr>
            <a:r>
              <a:rPr lang="ro-RO" sz="14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de lei. Este normal?</a:t>
            </a:r>
            <a:r>
              <a:rPr lang="ro-RO" sz="1400" i="1" kern="100"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14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Apartament</a:t>
            </a:r>
            <a:r>
              <a:rPr lang="ro-RO" sz="14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4 camere, 98 mp, 2 persoane, sector 6, București</a:t>
            </a:r>
          </a:p>
          <a:p>
            <a:pPr marL="0" indent="0">
              <a:lnSpc>
                <a:spcPct val="107000"/>
              </a:lnSpc>
              <a:spcBef>
                <a:spcPts val="0"/>
              </a:spcBef>
              <a:buNone/>
            </a:pPr>
            <a:r>
              <a:rPr lang="ro-RO" sz="1400" b="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În comentarii, și alți membri ai grupului au precizat cât au de plată.</a:t>
            </a:r>
            <a:endParaRPr lang="ro-RO" sz="1400" b="1"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pPr>
            <a:r>
              <a:rPr lang="ro-RO" sz="14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"3 camere, 520 </a:t>
            </a:r>
            <a:r>
              <a:rPr lang="ro-RO" sz="1400" i="1" kern="0" dirty="0" err="1">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ron</a:t>
            </a:r>
            <a:r>
              <a:rPr lang="ro-RO" sz="14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o-RO" sz="1400" i="1"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pPr>
            <a:r>
              <a:rPr lang="ro-RO" sz="14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"În Brașov am centrală proprie și mi-a venit gazul 540 de lei. La București avem căldură de la rețeaua orașului și a fost </a:t>
            </a:r>
          </a:p>
          <a:p>
            <a:pPr marL="0" indent="0">
              <a:lnSpc>
                <a:spcPct val="107000"/>
              </a:lnSpc>
              <a:spcBef>
                <a:spcPts val="0"/>
              </a:spcBef>
              <a:buNone/>
            </a:pPr>
            <a:r>
              <a:rPr lang="ro-RO" sz="1400" i="1" kern="0"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14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350 de lei. Ambele apartamente sunt menținute la 21.5 grade."</a:t>
            </a:r>
            <a:endParaRPr lang="ro-RO" sz="1400" i="1"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pPr>
            <a:r>
              <a:rPr lang="ro-RO" sz="14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"În Oradea, apartament 2 camere, 2 persoane, 349 lei"</a:t>
            </a:r>
            <a:endParaRPr lang="ro-RO" sz="1400" i="1"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pPr>
            <a:r>
              <a:rPr lang="ro-RO" sz="14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"Eu am plătit 400 la 28 mp, 4 persoane."</a:t>
            </a:r>
            <a:endParaRPr lang="ro-RO" sz="1400" i="1"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pPr>
            <a:r>
              <a:rPr lang="ro-RO" sz="14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"București. Șoc și la noi a fost vreo 700 și ceva. 3 camere 70 mp, doar 2 persoane, 300 era doar căldura și 180 lei apă caldă.</a:t>
            </a:r>
          </a:p>
          <a:p>
            <a:pPr marL="0" indent="0">
              <a:lnSpc>
                <a:spcPct val="107000"/>
              </a:lnSpc>
              <a:spcBef>
                <a:spcPts val="0"/>
              </a:spcBef>
              <a:buNone/>
            </a:pPr>
            <a:r>
              <a:rPr lang="ro-RO" sz="1400" i="1" kern="0"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14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Care căldură nu prea e, apă caldă la fel.„</a:t>
            </a:r>
          </a:p>
          <a:p>
            <a:pPr>
              <a:lnSpc>
                <a:spcPct val="107000"/>
              </a:lnSpc>
              <a:spcBef>
                <a:spcPts val="0"/>
              </a:spcBef>
            </a:pPr>
            <a:r>
              <a:rPr lang="ro-RO" sz="14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"4 camere cu 4 persoane cam 400 lei, București S6, racordați la </a:t>
            </a:r>
            <a:r>
              <a:rPr lang="ro-RO" sz="1400" i="1" u="sng"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RADET</a:t>
            </a:r>
            <a:r>
              <a:rPr lang="ro-RO" sz="14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dar s-a dat drumul la căldură pe 18 noiembrie."</a:t>
            </a:r>
            <a:endParaRPr lang="ro-RO" sz="1400" i="1"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pPr>
            <a:r>
              <a:rPr lang="ro-RO" sz="14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"Eu dau la apartament 2 camere, 900 lei în București."</a:t>
            </a:r>
            <a:endParaRPr lang="ro-RO" sz="1400" i="1"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pPr>
            <a:r>
              <a:rPr lang="ro-RO" sz="14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"2 camere cu căldură de la CET, 570 </a:t>
            </a:r>
            <a:r>
              <a:rPr lang="ro-RO" sz="1400" i="1" kern="0" dirty="0" err="1">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ron</a:t>
            </a:r>
            <a:r>
              <a:rPr lang="ro-RO" sz="14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o-RO" sz="1400" i="1"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pPr>
            <a:r>
              <a:rPr lang="ro-RO" sz="14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"Garsonieră 2 persoane 720 </a:t>
            </a:r>
            <a:r>
              <a:rPr lang="ro-RO" sz="1400" i="1" kern="0" dirty="0" err="1">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ron</a:t>
            </a:r>
            <a:r>
              <a:rPr lang="ro-RO" sz="14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în </a:t>
            </a:r>
            <a:r>
              <a:rPr lang="ro-RO" sz="1400" i="1" u="sng"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Cluj</a:t>
            </a:r>
            <a:r>
              <a:rPr lang="ro-RO" sz="14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am leșinat de 2 ori când am văzut, bătaie de joc."</a:t>
            </a:r>
            <a:endParaRPr lang="ro-RO" sz="1400" i="1"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pPr>
            <a:r>
              <a:rPr lang="ro-RO" sz="14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"3 camere, 68 mp, 2 adulți și un bebeluș (în medie să zic cam 8-9 mc de apă pe luna), căldură RADET, anul trecut am plătit și 890 lei întreținerea. Pe noiembrie doar pe jumătate de luna cu căldură am plătit 680 sigur pe decembrie mă voi speria cât va veni. </a:t>
            </a:r>
            <a:endParaRPr lang="ro-RO" sz="1400" i="1"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ro-RO" sz="14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"Apartament 70 mp situat la parter, în Hunedoara, 418 </a:t>
            </a:r>
            <a:r>
              <a:rPr lang="ro-RO" sz="1400" i="1" kern="0" dirty="0" err="1">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ron</a:t>
            </a:r>
            <a:r>
              <a:rPr lang="ro-RO" sz="14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factură de gaz. </a:t>
            </a:r>
          </a:p>
          <a:p>
            <a:pPr marL="0" indent="0">
              <a:spcBef>
                <a:spcPts val="0"/>
              </a:spcBef>
              <a:buNone/>
            </a:pPr>
            <a:endParaRPr lang="ro-RO" sz="1400" kern="0" dirty="0">
              <a:latin typeface="Times New Roman" panose="02020603050405020304" pitchFamily="18" charset="0"/>
              <a:cs typeface="Times New Roman" panose="02020603050405020304" pitchFamily="18" charset="0"/>
            </a:endParaRPr>
          </a:p>
          <a:p>
            <a:pPr marL="0" indent="0">
              <a:spcBef>
                <a:spcPts val="0"/>
              </a:spcBef>
              <a:buNone/>
            </a:pPr>
            <a:r>
              <a:rPr lang="ro-RO" sz="1400" b="1" kern="0" dirty="0">
                <a:solidFill>
                  <a:schemeClr val="accent2"/>
                </a:solidFill>
                <a:latin typeface="Times New Roman" panose="02020603050405020304" pitchFamily="18" charset="0"/>
                <a:cs typeface="Times New Roman" panose="02020603050405020304" pitchFamily="18" charset="0"/>
              </a:rPr>
              <a:t>Observație: Exemplele pot continua! În acest timp statul îți baga mâna în buzunar, </a:t>
            </a:r>
            <a:r>
              <a:rPr lang="ro-RO" sz="1400" b="1" kern="0" dirty="0" err="1">
                <a:solidFill>
                  <a:schemeClr val="accent2"/>
                </a:solidFill>
                <a:latin typeface="Times New Roman" panose="02020603050405020304" pitchFamily="18" charset="0"/>
                <a:cs typeface="Times New Roman" panose="02020603050405020304" pitchFamily="18" charset="0"/>
              </a:rPr>
              <a:t>spunâd</a:t>
            </a:r>
            <a:r>
              <a:rPr lang="ro-RO" sz="1400" b="1" kern="0" dirty="0">
                <a:solidFill>
                  <a:schemeClr val="accent2"/>
                </a:solidFill>
                <a:latin typeface="Times New Roman" panose="02020603050405020304" pitchFamily="18" charset="0"/>
                <a:cs typeface="Times New Roman" panose="02020603050405020304" pitchFamily="18" charset="0"/>
              </a:rPr>
              <a:t> că vrea sa-ți dea, ar furnizorii de energie trimit somații prin care te atenționează ca poți fi debranșat de la </a:t>
            </a:r>
            <a:r>
              <a:rPr lang="ro-RO" sz="1400" b="1" kern="0" dirty="0" err="1">
                <a:solidFill>
                  <a:schemeClr val="accent2"/>
                </a:solidFill>
                <a:latin typeface="Times New Roman" panose="02020603050405020304" pitchFamily="18" charset="0"/>
                <a:cs typeface="Times New Roman" panose="02020603050405020304" pitchFamily="18" charset="0"/>
              </a:rPr>
              <a:t>caldură</a:t>
            </a:r>
            <a:r>
              <a:rPr lang="ro-RO" sz="1400" b="1" kern="0" dirty="0">
                <a:solidFill>
                  <a:schemeClr val="accent2"/>
                </a:solidFill>
                <a:latin typeface="Times New Roman" panose="02020603050405020304" pitchFamily="18" charset="0"/>
                <a:cs typeface="Times New Roman" panose="02020603050405020304" pitchFamily="18" charset="0"/>
              </a:rPr>
              <a:t> sau, mai rău... Poți pierde chiar locuința în care stai.</a:t>
            </a:r>
          </a:p>
          <a:p>
            <a:pPr marL="0" indent="0">
              <a:spcBef>
                <a:spcPts val="0"/>
              </a:spcBef>
              <a:buNone/>
            </a:pPr>
            <a:endParaRPr lang="ro-RO" sz="1400" b="1" kern="0" dirty="0">
              <a:latin typeface="Times New Roman" panose="02020603050405020304" pitchFamily="18" charset="0"/>
              <a:cs typeface="Times New Roman" panose="02020603050405020304" pitchFamily="18" charset="0"/>
            </a:endParaRPr>
          </a:p>
          <a:p>
            <a:pPr marL="0" indent="0">
              <a:spcBef>
                <a:spcPts val="0"/>
              </a:spcBef>
              <a:buNone/>
            </a:pPr>
            <a:r>
              <a:rPr lang="ro-RO" sz="1400" b="1" kern="0" dirty="0" err="1">
                <a:solidFill>
                  <a:schemeClr val="accent2"/>
                </a:solidFill>
                <a:latin typeface="Times New Roman" panose="02020603050405020304" pitchFamily="18" charset="0"/>
                <a:cs typeface="Times New Roman" panose="02020603050405020304" pitchFamily="18" charset="0"/>
              </a:rPr>
              <a:t>Stirile</a:t>
            </a:r>
            <a:r>
              <a:rPr lang="ro-RO" sz="1400" b="1" kern="0" dirty="0">
                <a:solidFill>
                  <a:schemeClr val="accent2"/>
                </a:solidFill>
                <a:latin typeface="Times New Roman" panose="02020603050405020304" pitchFamily="18" charset="0"/>
                <a:cs typeface="Times New Roman" panose="02020603050405020304" pitchFamily="18" charset="0"/>
              </a:rPr>
              <a:t> sună însă implacabil: </a:t>
            </a:r>
            <a:r>
              <a:rPr lang="ro-RO" sz="1400" i="1" kern="0" dirty="0">
                <a:solidFill>
                  <a:schemeClr val="accent2"/>
                </a:solidFill>
                <a:latin typeface="Times New Roman" panose="02020603050405020304" pitchFamily="18" charset="0"/>
                <a:cs typeface="Times New Roman" panose="02020603050405020304" pitchFamily="18" charset="0"/>
              </a:rPr>
              <a:t>Începând cu anul 2028 </a:t>
            </a:r>
            <a:r>
              <a:rPr lang="ro-RO" sz="14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încălzirea centrală în România nu va mai fi subvenționată, pentru că nu mai permite UE.</a:t>
            </a:r>
            <a:endParaRPr lang="ro-RO" sz="1400" i="1"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endParaRPr lang="ro-RO"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7361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0AD3C0E-F418-C031-4D95-2FBA286C9B6D}"/>
              </a:ext>
            </a:extLst>
          </p:cNvPr>
          <p:cNvSpPr>
            <a:spLocks noGrp="1"/>
          </p:cNvSpPr>
          <p:nvPr>
            <p:ph type="title"/>
          </p:nvPr>
        </p:nvSpPr>
        <p:spPr>
          <a:xfrm>
            <a:off x="677334" y="266700"/>
            <a:ext cx="8596668" cy="411480"/>
          </a:xfrm>
        </p:spPr>
        <p:txBody>
          <a:bodyPr>
            <a:normAutofit/>
          </a:bodyPr>
          <a:lstStyle/>
          <a:p>
            <a:r>
              <a:rPr lang="ro-RO" sz="2000" dirty="0">
                <a:solidFill>
                  <a:schemeClr val="accent2"/>
                </a:solidFill>
                <a:latin typeface="Times New Roman" panose="02020603050405020304" pitchFamily="18" charset="0"/>
                <a:cs typeface="Times New Roman" panose="02020603050405020304" pitchFamily="18" charset="0"/>
              </a:rPr>
              <a:t>SOLUȚII</a:t>
            </a:r>
          </a:p>
        </p:txBody>
      </p:sp>
      <p:sp>
        <p:nvSpPr>
          <p:cNvPr id="3" name="Substituent conținut 2">
            <a:extLst>
              <a:ext uri="{FF2B5EF4-FFF2-40B4-BE49-F238E27FC236}">
                <a16:creationId xmlns:a16="http://schemas.microsoft.com/office/drawing/2014/main" id="{460EAB74-6920-86EA-3D30-B0277A0331BC}"/>
              </a:ext>
            </a:extLst>
          </p:cNvPr>
          <p:cNvSpPr>
            <a:spLocks noGrp="1"/>
          </p:cNvSpPr>
          <p:nvPr>
            <p:ph idx="1"/>
          </p:nvPr>
        </p:nvSpPr>
        <p:spPr>
          <a:xfrm>
            <a:off x="677334" y="678180"/>
            <a:ext cx="9266766" cy="5363182"/>
          </a:xfrm>
        </p:spPr>
        <p:txBody>
          <a:bodyPr>
            <a:normAutofit lnSpcReduction="10000"/>
          </a:bodyPr>
          <a:lstStyle/>
          <a:p>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Este evident că unul din factorii care au creat situația din energie la nivel european este tranziția către energia verde, care nu a fost pregătită foarte bine, iar în România criza a fost accentuată de lipsa investițiilor și închiderea anumitor capacități de producție.</a:t>
            </a:r>
          </a:p>
          <a:p>
            <a:pPr>
              <a:buFont typeface="Wingdings" panose="05000000000000000000" pitchFamily="2" charset="2"/>
              <a:buChar char="§"/>
            </a:pP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Un exemplu care justifică faptul că tranziția nu a fost bine pregătită este legat de tehnologia pe care o vizăm este dependentă de componente provenind din altă parte decât din UE. </a:t>
            </a:r>
          </a:p>
          <a:p>
            <a:pPr>
              <a:buFont typeface="Wingdings" panose="05000000000000000000" pitchFamily="2" charset="2"/>
              <a:buChar char="§"/>
            </a:pP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Al doilea exemplu: impunerea închiderii unor capacități de producție, fără să punem nimic în locul acestora.</a:t>
            </a:r>
          </a:p>
          <a:p>
            <a:pPr marL="0" indent="0">
              <a:buNone/>
            </a:pP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În concluzie, o </a:t>
            </a:r>
            <a:r>
              <a:rPr lang="ro-RO" sz="1400" kern="0" dirty="0" err="1">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soluţie</a:t>
            </a: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pentru reducerea durabilă a costurilor agregate asupra consumatorilor în sectorul energetic </a:t>
            </a:r>
            <a:r>
              <a:rPr lang="ro-RO" sz="1400" kern="0" dirty="0" err="1">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şi</a:t>
            </a: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sporirea </a:t>
            </a:r>
            <a:r>
              <a:rPr lang="ro-RO" sz="1400" kern="0" dirty="0" err="1">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competitivităţii</a:t>
            </a: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sectorului este </a:t>
            </a:r>
            <a:r>
              <a:rPr lang="ro-RO" sz="1400" kern="0" dirty="0" err="1">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investiţia</a:t>
            </a: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în surse noi de energie electrică </a:t>
            </a:r>
            <a:r>
              <a:rPr lang="ro-RO" sz="1400" kern="0" dirty="0" err="1">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şi</a:t>
            </a: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gaze naturale. Sunt de evitat </a:t>
            </a:r>
            <a:r>
              <a:rPr lang="ro-RO" sz="1400" kern="0" dirty="0" err="1">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investiţiile</a:t>
            </a: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care ne accentuează </a:t>
            </a:r>
            <a:r>
              <a:rPr lang="ro-RO" sz="1400" kern="0" dirty="0" err="1">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dependenţa</a:t>
            </a: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de combustibili </a:t>
            </a:r>
            <a:r>
              <a:rPr lang="ro-RO" sz="1400" kern="0" dirty="0" err="1">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achiziţionati</a:t>
            </a: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din alte </a:t>
            </a:r>
            <a:r>
              <a:rPr lang="ro-RO" sz="1400" kern="0" dirty="0" err="1">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ţări</a:t>
            </a: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400" kern="0" dirty="0" err="1">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Investiţiile</a:t>
            </a: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400" kern="0" dirty="0" err="1">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naţionale</a:t>
            </a: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care ne reduc </a:t>
            </a:r>
            <a:r>
              <a:rPr lang="ro-RO" sz="1400" kern="0" dirty="0" err="1">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dependenţa</a:t>
            </a: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ar trebui să aibă un efect semnificativ multiplicator în economie </a:t>
            </a:r>
            <a:r>
              <a:rPr lang="ro-RO" sz="1400" kern="0" dirty="0" err="1">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şi</a:t>
            </a: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ar aduce venituri considerabile statului român. Notă: criza curentă este generată de </a:t>
            </a:r>
            <a:r>
              <a:rPr lang="ro-RO" sz="1400" kern="0" dirty="0" err="1">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dependenţa</a:t>
            </a: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excesivă de importuri, care doar se va accentua dramatic în anii următori în lipsa unor măsuri urgente, prin urmare, operatorii din </a:t>
            </a:r>
            <a:r>
              <a:rPr lang="ro-RO" sz="1400" kern="0" dirty="0" err="1">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piaţă</a:t>
            </a: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trebuie </a:t>
            </a:r>
            <a:r>
              <a:rPr lang="ro-RO" sz="1400" kern="0" dirty="0" err="1">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stimulaţi</a:t>
            </a: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să investească în domeniu.</a:t>
            </a:r>
            <a:endParaRPr lang="ro-RO" sz="1400" kern="100"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De asemenea, la nivel individual există alte două metode garantate de a reduce costurile cu factura de energie. Prima este eficientizarea consumului, a doua este producția de energie electrică în regim propriu. </a:t>
            </a:r>
          </a:p>
          <a:p>
            <a:pPr marL="0" indent="0">
              <a:buNone/>
            </a:pP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Dacă acum ceva timp producția de energie în regim propriu părea un vis tehnologic îndepărtat, în prezent chiar este posibil </a:t>
            </a:r>
            <a:r>
              <a:rPr lang="ro-RO" sz="1400" kern="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să producem </a:t>
            </a: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singuri energia electrică de care avem nevoie, transformându-ne în </a:t>
            </a:r>
            <a:r>
              <a:rPr lang="ro-RO" sz="1400" kern="0" dirty="0" err="1">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prosumator</a:t>
            </a:r>
            <a:r>
              <a:rPr lang="ro-RO" sz="14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ținând cont de faptul că : </a:t>
            </a:r>
          </a:p>
          <a:p>
            <a:pPr marL="0" indent="0" algn="ctr">
              <a:buNone/>
            </a:pPr>
            <a:r>
              <a:rPr lang="ro-RO" sz="1800" b="1" kern="0" dirty="0">
                <a:solidFill>
                  <a:schemeClr val="accent2"/>
                </a:solidFill>
                <a:effectLst/>
                <a:latin typeface="inherit"/>
                <a:ea typeface="Times New Roman" panose="02020603050405020304" pitchFamily="18" charset="0"/>
                <a:cs typeface="Arial" panose="020B0604020202020204" pitchFamily="34" charset="0"/>
              </a:rPr>
              <a:t>-SOARELE ESTE O SURSĂ DE ENERGIE INEPUIZABILĂ-</a:t>
            </a:r>
          </a:p>
          <a:p>
            <a:pPr marL="0" indent="0" algn="ctr">
              <a:buNone/>
            </a:pPr>
            <a:endParaRPr lang="ro-R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ro-RO" sz="3200" kern="100" dirty="0">
                <a:effectLst/>
                <a:latin typeface="Times New Roman" panose="02020603050405020304" pitchFamily="18" charset="0"/>
                <a:ea typeface="Calibri" panose="020F0502020204030204" pitchFamily="34" charset="0"/>
                <a:cs typeface="Times New Roman" panose="02020603050405020304" pitchFamily="18" charset="0"/>
              </a:rPr>
              <a:t>SFÂRȘIT</a:t>
            </a:r>
          </a:p>
          <a:p>
            <a:endParaRPr lang="ro-RO" dirty="0"/>
          </a:p>
        </p:txBody>
      </p:sp>
    </p:spTree>
    <p:extLst>
      <p:ext uri="{BB962C8B-B14F-4D97-AF65-F5344CB8AC3E}">
        <p14:creationId xmlns:p14="http://schemas.microsoft.com/office/powerpoint/2010/main" val="381952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EE26FF4-6A7D-115E-58EE-FA1EC75C264F}"/>
              </a:ext>
            </a:extLst>
          </p:cNvPr>
          <p:cNvSpPr>
            <a:spLocks noGrp="1"/>
          </p:cNvSpPr>
          <p:nvPr>
            <p:ph type="title"/>
          </p:nvPr>
        </p:nvSpPr>
        <p:spPr>
          <a:xfrm>
            <a:off x="677334" y="312420"/>
            <a:ext cx="8596668" cy="1249680"/>
          </a:xfrm>
        </p:spPr>
        <p:txBody>
          <a:bodyPr>
            <a:noAutofit/>
          </a:bodyPr>
          <a:lstStyle/>
          <a:p>
            <a:pPr algn="ctr">
              <a:lnSpc>
                <a:spcPct val="150000"/>
              </a:lnSpc>
            </a:pPr>
            <a:r>
              <a:rPr lang="ro-RO" sz="2400" b="1" i="0" dirty="0">
                <a:solidFill>
                  <a:schemeClr val="accent2"/>
                </a:solidFill>
                <a:effectLst/>
                <a:latin typeface="Times New Roman" panose="02020603050405020304" pitchFamily="18" charset="0"/>
                <a:cs typeface="Times New Roman" panose="02020603050405020304" pitchFamily="18" charset="0"/>
              </a:rPr>
              <a:t>Oportunități importante care trebuie explorate </a:t>
            </a:r>
            <a:br>
              <a:rPr lang="ro-RO" sz="2400" b="1" i="0" dirty="0">
                <a:solidFill>
                  <a:schemeClr val="accent2"/>
                </a:solidFill>
                <a:effectLst/>
                <a:latin typeface="Times New Roman" panose="02020603050405020304" pitchFamily="18" charset="0"/>
                <a:cs typeface="Times New Roman" panose="02020603050405020304" pitchFamily="18" charset="0"/>
              </a:rPr>
            </a:br>
            <a:r>
              <a:rPr lang="ro-RO" sz="2400" b="1" i="0" dirty="0">
                <a:solidFill>
                  <a:schemeClr val="accent2"/>
                </a:solidFill>
                <a:effectLst/>
                <a:latin typeface="Times New Roman" panose="02020603050405020304" pitchFamily="18" charset="0"/>
                <a:cs typeface="Times New Roman" panose="02020603050405020304" pitchFamily="18" charset="0"/>
              </a:rPr>
              <a:t>în redefinirea sectorului energetic european</a:t>
            </a:r>
            <a:br>
              <a:rPr lang="ro-RO"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ro-RO" sz="2400" dirty="0"/>
          </a:p>
        </p:txBody>
      </p:sp>
      <p:sp>
        <p:nvSpPr>
          <p:cNvPr id="3" name="Substituent conținut 2">
            <a:extLst>
              <a:ext uri="{FF2B5EF4-FFF2-40B4-BE49-F238E27FC236}">
                <a16:creationId xmlns:a16="http://schemas.microsoft.com/office/drawing/2014/main" id="{34C808F6-AFA9-FF79-A809-D52CB85BF755}"/>
              </a:ext>
            </a:extLst>
          </p:cNvPr>
          <p:cNvSpPr>
            <a:spLocks noGrp="1"/>
          </p:cNvSpPr>
          <p:nvPr>
            <p:ph idx="1"/>
          </p:nvPr>
        </p:nvSpPr>
        <p:spPr>
          <a:xfrm>
            <a:off x="677334" y="2160589"/>
            <a:ext cx="8596668" cy="3165791"/>
          </a:xfrm>
        </p:spPr>
        <p:txBody>
          <a:bodyPr>
            <a:normAutofit fontScale="92500" lnSpcReduction="10000"/>
          </a:bodyPr>
          <a:lstStyle/>
          <a:p>
            <a:pPr>
              <a:lnSpc>
                <a:spcPct val="150000"/>
              </a:lnSpc>
            </a:pPr>
            <a:r>
              <a:rPr lang="ro-RO" b="0" i="0" dirty="0">
                <a:solidFill>
                  <a:schemeClr val="accent2"/>
                </a:solidFill>
                <a:effectLst/>
                <a:latin typeface="Times New Roman" panose="02020603050405020304" pitchFamily="18" charset="0"/>
                <a:cs typeface="Times New Roman" panose="02020603050405020304" pitchFamily="18" charset="0"/>
              </a:rPr>
              <a:t>Cea mai mare oportunitate este accelerarea tranziției către energia curată, iar creșterea producției de energie electrică din surse regenerabile </a:t>
            </a:r>
            <a:r>
              <a:rPr lang="ro-RO" dirty="0">
                <a:solidFill>
                  <a:schemeClr val="accent2"/>
                </a:solidFill>
                <a:latin typeface="Times New Roman" panose="02020603050405020304" pitchFamily="18" charset="0"/>
                <a:cs typeface="Times New Roman" panose="02020603050405020304" pitchFamily="18" charset="0"/>
              </a:rPr>
              <a:t>va crea așteptări privind</a:t>
            </a:r>
          </a:p>
          <a:p>
            <a:pPr>
              <a:lnSpc>
                <a:spcPct val="150000"/>
              </a:lnSpc>
              <a:buFontTx/>
              <a:buChar char="-"/>
            </a:pPr>
            <a:r>
              <a:rPr lang="ro-RO" dirty="0">
                <a:solidFill>
                  <a:schemeClr val="accent2"/>
                </a:solidFill>
                <a:latin typeface="Times New Roman" panose="02020603050405020304" pitchFamily="18" charset="0"/>
                <a:cs typeface="Times New Roman" panose="02020603050405020304" pitchFamily="18" charset="0"/>
              </a:rPr>
              <a:t>scăderii</a:t>
            </a:r>
            <a:r>
              <a:rPr lang="ro-RO" b="0" i="0" dirty="0">
                <a:solidFill>
                  <a:schemeClr val="accent2"/>
                </a:solidFill>
                <a:effectLst/>
                <a:latin typeface="Times New Roman" panose="02020603050405020304" pitchFamily="18" charset="0"/>
                <a:cs typeface="Times New Roman" panose="02020603050405020304" pitchFamily="18" charset="0"/>
              </a:rPr>
              <a:t> utilizării combustibililor fosili </a:t>
            </a:r>
          </a:p>
          <a:p>
            <a:pPr>
              <a:lnSpc>
                <a:spcPct val="150000"/>
              </a:lnSpc>
              <a:buFontTx/>
              <a:buChar char="-"/>
            </a:pPr>
            <a:r>
              <a:rPr lang="ro-RO" b="0" i="0" dirty="0">
                <a:solidFill>
                  <a:schemeClr val="accent2"/>
                </a:solidFill>
                <a:effectLst/>
                <a:latin typeface="Times New Roman" panose="02020603050405020304" pitchFamily="18" charset="0"/>
                <a:cs typeface="Times New Roman" panose="02020603050405020304" pitchFamily="18" charset="0"/>
              </a:rPr>
              <a:t>scăderea prețurilor pe piața energiei. </a:t>
            </a:r>
          </a:p>
          <a:p>
            <a:pPr>
              <a:lnSpc>
                <a:spcPct val="150000"/>
              </a:lnSpc>
              <a:buFontTx/>
              <a:buChar char="-"/>
            </a:pPr>
            <a:endParaRPr lang="ro-RO" b="0" i="0" dirty="0">
              <a:solidFill>
                <a:schemeClr val="accent2"/>
              </a:solidFill>
              <a:effectLst/>
              <a:latin typeface="Times New Roman" panose="02020603050405020304" pitchFamily="18" charset="0"/>
              <a:cs typeface="Times New Roman" panose="02020603050405020304" pitchFamily="18" charset="0"/>
            </a:endParaRPr>
          </a:p>
          <a:p>
            <a:pPr>
              <a:lnSpc>
                <a:spcPct val="150000"/>
              </a:lnSpc>
            </a:pPr>
            <a:r>
              <a:rPr lang="ro-RO" b="0" i="0" dirty="0">
                <a:solidFill>
                  <a:schemeClr val="accent2"/>
                </a:solidFill>
                <a:effectLst/>
                <a:latin typeface="Times New Roman" panose="02020603050405020304" pitchFamily="18" charset="0"/>
                <a:cs typeface="Times New Roman" panose="02020603050405020304" pitchFamily="18" charset="0"/>
              </a:rPr>
              <a:t>Pentru a atinge aceste obiective, guvernele naționale și Uniunea Europeană ar trebui să se concentreze pe finanțarea energiei regenerabile, a eficienței energetice și a noilor tehnologii. </a:t>
            </a:r>
            <a:endParaRPr lang="ro-RO"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2847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2C945D5-9A72-1CA5-3DDE-4FC558E37E48}"/>
              </a:ext>
            </a:extLst>
          </p:cNvPr>
          <p:cNvSpPr>
            <a:spLocks noGrp="1"/>
          </p:cNvSpPr>
          <p:nvPr>
            <p:ph type="title"/>
          </p:nvPr>
        </p:nvSpPr>
        <p:spPr>
          <a:xfrm>
            <a:off x="677334" y="251460"/>
            <a:ext cx="8596668" cy="731520"/>
          </a:xfrm>
        </p:spPr>
        <p:txBody>
          <a:bodyPr>
            <a:normAutofit/>
          </a:bodyPr>
          <a:lstStyle/>
          <a:p>
            <a:pPr algn="ctr"/>
            <a:r>
              <a:rPr lang="ro-RO" sz="2000" b="1" i="0" dirty="0">
                <a:solidFill>
                  <a:schemeClr val="accent2"/>
                </a:solidFill>
                <a:effectLst/>
                <a:latin typeface="Times New Roman" panose="02020603050405020304" pitchFamily="18" charset="0"/>
                <a:cs typeface="Times New Roman" panose="02020603050405020304" pitchFamily="18" charset="0"/>
              </a:rPr>
              <a:t>Potențialul României de producere a energiei electrice </a:t>
            </a:r>
            <a:br>
              <a:rPr lang="ro-RO" sz="2000" b="1" i="0" dirty="0">
                <a:solidFill>
                  <a:schemeClr val="accent2"/>
                </a:solidFill>
                <a:effectLst/>
                <a:latin typeface="Times New Roman" panose="02020603050405020304" pitchFamily="18" charset="0"/>
                <a:cs typeface="Times New Roman" panose="02020603050405020304" pitchFamily="18" charset="0"/>
              </a:rPr>
            </a:br>
            <a:r>
              <a:rPr lang="ro-RO" sz="2000" b="1" i="0" dirty="0">
                <a:solidFill>
                  <a:schemeClr val="accent2"/>
                </a:solidFill>
                <a:effectLst/>
                <a:latin typeface="Times New Roman" panose="02020603050405020304" pitchFamily="18" charset="0"/>
                <a:cs typeface="Times New Roman" panose="02020603050405020304" pitchFamily="18" charset="0"/>
              </a:rPr>
              <a:t>cu emisii reduse de carbon</a:t>
            </a:r>
            <a:endParaRPr lang="ro-RO" sz="2000" dirty="0">
              <a:solidFill>
                <a:schemeClr val="accent2"/>
              </a:solidFill>
              <a:latin typeface="Times New Roman" panose="02020603050405020304" pitchFamily="18" charset="0"/>
              <a:cs typeface="Times New Roman" panose="02020603050405020304" pitchFamily="18" charset="0"/>
            </a:endParaRPr>
          </a:p>
        </p:txBody>
      </p:sp>
      <p:sp>
        <p:nvSpPr>
          <p:cNvPr id="3" name="Substituent conținut 2">
            <a:extLst>
              <a:ext uri="{FF2B5EF4-FFF2-40B4-BE49-F238E27FC236}">
                <a16:creationId xmlns:a16="http://schemas.microsoft.com/office/drawing/2014/main" id="{D6728B8A-5C23-3156-DE9F-400482BBF8F3}"/>
              </a:ext>
            </a:extLst>
          </p:cNvPr>
          <p:cNvSpPr>
            <a:spLocks noGrp="1"/>
          </p:cNvSpPr>
          <p:nvPr>
            <p:ph idx="1"/>
          </p:nvPr>
        </p:nvSpPr>
        <p:spPr>
          <a:xfrm>
            <a:off x="281940" y="1424940"/>
            <a:ext cx="9601200" cy="4899660"/>
          </a:xfrm>
        </p:spPr>
        <p:txBody>
          <a:bodyPr>
            <a:normAutofit fontScale="32500" lnSpcReduction="20000"/>
          </a:bodyPr>
          <a:lstStyle/>
          <a:p>
            <a:pPr algn="l"/>
            <a:r>
              <a:rPr lang="ro-RO" sz="4300" b="1" i="0" dirty="0">
                <a:solidFill>
                  <a:schemeClr val="accent2"/>
                </a:solidFill>
                <a:effectLst/>
                <a:latin typeface="Times New Roman" panose="02020603050405020304" pitchFamily="18" charset="0"/>
                <a:cs typeface="Times New Roman" panose="02020603050405020304" pitchFamily="18" charset="0"/>
              </a:rPr>
              <a:t>În contextul situației politice și economice actuale România are câteva atuuri importante, respectiv:</a:t>
            </a:r>
            <a:endParaRPr lang="ro-RO" sz="4300" b="0" i="0" dirty="0">
              <a:solidFill>
                <a:schemeClr val="accent2"/>
              </a:solidFill>
              <a:effectLst/>
              <a:latin typeface="Times New Roman" panose="02020603050405020304" pitchFamily="18" charset="0"/>
              <a:cs typeface="Times New Roman" panose="02020603050405020304" pitchFamily="18" charset="0"/>
            </a:endParaRPr>
          </a:p>
          <a:p>
            <a:pPr algn="l">
              <a:lnSpc>
                <a:spcPct val="120000"/>
              </a:lnSpc>
              <a:spcBef>
                <a:spcPts val="1200"/>
              </a:spcBef>
              <a:buFont typeface="+mj-lt"/>
              <a:buAutoNum type="arabicPeriod"/>
            </a:pPr>
            <a:r>
              <a:rPr lang="ro-RO" sz="4300" b="1" i="0" dirty="0">
                <a:solidFill>
                  <a:schemeClr val="accent2"/>
                </a:solidFill>
                <a:effectLst/>
                <a:latin typeface="Times New Roman" panose="02020603050405020304" pitchFamily="18" charset="0"/>
                <a:cs typeface="Times New Roman" panose="02020603050405020304" pitchFamily="18" charset="0"/>
              </a:rPr>
              <a:t>Marea Neagră are un potențial masiv de generare a energiei eoliene.</a:t>
            </a:r>
            <a:r>
              <a:rPr lang="ro-RO" sz="4300" b="0" i="0" dirty="0">
                <a:solidFill>
                  <a:schemeClr val="accent2"/>
                </a:solidFill>
                <a:effectLst/>
                <a:latin typeface="Times New Roman" panose="02020603050405020304" pitchFamily="18" charset="0"/>
                <a:cs typeface="Times New Roman" panose="02020603050405020304" pitchFamily="18" charset="0"/>
              </a:rPr>
              <a:t> </a:t>
            </a:r>
            <a:r>
              <a:rPr lang="ro-RO" sz="4300" b="0" i="1" dirty="0">
                <a:solidFill>
                  <a:schemeClr val="accent2"/>
                </a:solidFill>
                <a:effectLst/>
                <a:latin typeface="Times New Roman" panose="02020603050405020304" pitchFamily="18" charset="0"/>
                <a:cs typeface="Times New Roman" panose="02020603050405020304" pitchFamily="18" charset="0"/>
              </a:rPr>
              <a:t>Potrivit unui studiu publicat de Banca Mondială, România poate înființa parcuri eoliene cu o capacitate de până la 72.000 MW.</a:t>
            </a:r>
          </a:p>
          <a:p>
            <a:pPr algn="l">
              <a:lnSpc>
                <a:spcPct val="120000"/>
              </a:lnSpc>
              <a:spcBef>
                <a:spcPts val="1200"/>
              </a:spcBef>
              <a:buFont typeface="+mj-lt"/>
              <a:buAutoNum type="arabicPeriod"/>
            </a:pPr>
            <a:r>
              <a:rPr lang="ro-RO" sz="4300" b="1" i="0" dirty="0">
                <a:solidFill>
                  <a:schemeClr val="accent2"/>
                </a:solidFill>
                <a:effectLst/>
                <a:latin typeface="Times New Roman" panose="02020603050405020304" pitchFamily="18" charset="0"/>
                <a:cs typeface="Times New Roman" panose="02020603050405020304" pitchFamily="18" charset="0"/>
              </a:rPr>
              <a:t>Atât energia eoliană cât și energia solară au o importanță strategică pentru sistemul energetic al României: </a:t>
            </a:r>
            <a:r>
              <a:rPr lang="ro-RO" sz="4300" b="0" i="1" dirty="0">
                <a:solidFill>
                  <a:schemeClr val="accent2"/>
                </a:solidFill>
                <a:effectLst/>
                <a:latin typeface="Times New Roman" panose="02020603050405020304" pitchFamily="18" charset="0"/>
                <a:cs typeface="Times New Roman" panose="02020603050405020304" pitchFamily="18" charset="0"/>
              </a:rPr>
              <a:t>Până în 2030, ca parte a Planului național pentru energie și climă, România își propune să implementeze o capacitate suplimentară de energie eoliană de 2.302 MW și  3.692 MW de energie solară</a:t>
            </a:r>
          </a:p>
          <a:p>
            <a:pPr algn="l">
              <a:lnSpc>
                <a:spcPct val="120000"/>
              </a:lnSpc>
              <a:spcBef>
                <a:spcPts val="1200"/>
              </a:spcBef>
              <a:buFont typeface="+mj-lt"/>
              <a:buAutoNum type="arabicPeriod"/>
            </a:pPr>
            <a:r>
              <a:rPr lang="ro-RO" sz="4300" b="1" dirty="0">
                <a:solidFill>
                  <a:schemeClr val="accent2"/>
                </a:solidFill>
                <a:effectLst/>
                <a:latin typeface="Times New Roman" panose="02020603050405020304" pitchFamily="18" charset="0"/>
                <a:cs typeface="Times New Roman" panose="02020603050405020304" pitchFamily="18" charset="0"/>
              </a:rPr>
              <a:t>Energia hidroelectrică joacă un rol foarte important, reprezentând aproximativ 30 % din </a:t>
            </a:r>
            <a:r>
              <a:rPr lang="ro-RO" sz="4300" b="1" dirty="0" err="1">
                <a:solidFill>
                  <a:schemeClr val="accent2"/>
                </a:solidFill>
                <a:effectLst/>
                <a:latin typeface="Times New Roman" panose="02020603050405020304" pitchFamily="18" charset="0"/>
                <a:cs typeface="Times New Roman" panose="02020603050405020304" pitchFamily="18" charset="0"/>
              </a:rPr>
              <a:t>mixul</a:t>
            </a:r>
            <a:r>
              <a:rPr lang="ro-RO" sz="4300" b="1" dirty="0">
                <a:solidFill>
                  <a:schemeClr val="accent2"/>
                </a:solidFill>
                <a:effectLst/>
                <a:latin typeface="Times New Roman" panose="02020603050405020304" pitchFamily="18" charset="0"/>
                <a:cs typeface="Times New Roman" panose="02020603050405020304" pitchFamily="18" charset="0"/>
              </a:rPr>
              <a:t> național de generare a energiei electrice. </a:t>
            </a:r>
            <a:r>
              <a:rPr lang="ro-RO" sz="4300" b="0" i="1" dirty="0">
                <a:solidFill>
                  <a:schemeClr val="accent2"/>
                </a:solidFill>
                <a:effectLst/>
                <a:latin typeface="Times New Roman" panose="02020603050405020304" pitchFamily="18" charset="0"/>
                <a:cs typeface="Times New Roman" panose="02020603050405020304" pitchFamily="18" charset="0"/>
              </a:rPr>
              <a:t>Pe termen lung, modernizarea centralelor electrice existente ar asigura o pondere constantă a producției provenite din surse regenerabile. </a:t>
            </a:r>
            <a:r>
              <a:rPr lang="ro-RO" sz="4300" i="1" dirty="0">
                <a:solidFill>
                  <a:schemeClr val="accent2"/>
                </a:solidFill>
                <a:latin typeface="Times New Roman" panose="02020603050405020304" pitchFamily="18" charset="0"/>
                <a:cs typeface="Times New Roman" panose="02020603050405020304" pitchFamily="18" charset="0"/>
              </a:rPr>
              <a:t>                                                                                                                                    </a:t>
            </a:r>
            <a:r>
              <a:rPr lang="ro-RO" sz="4300" b="1" dirty="0">
                <a:solidFill>
                  <a:schemeClr val="accent2"/>
                </a:solidFill>
                <a:latin typeface="Times New Roman" panose="02020603050405020304" pitchFamily="18" charset="0"/>
                <a:cs typeface="Times New Roman" panose="02020603050405020304" pitchFamily="18" charset="0"/>
              </a:rPr>
              <a:t>Observație: </a:t>
            </a:r>
            <a:r>
              <a:rPr lang="ro-RO" sz="4300" b="0" i="1" dirty="0">
                <a:solidFill>
                  <a:schemeClr val="accent2"/>
                </a:solidFill>
                <a:effectLst/>
                <a:latin typeface="Times New Roman" panose="02020603050405020304" pitchFamily="18" charset="0"/>
                <a:cs typeface="Times New Roman" panose="02020603050405020304" pitchFamily="18" charset="0"/>
              </a:rPr>
              <a:t>Având în vedere că o parte importantă a activelor de producere a energiei hidroelectrice se  apropie de sfârșitul primului ciclu de viață, este necesar să se implementeze un program complex de renovare.</a:t>
            </a:r>
          </a:p>
          <a:p>
            <a:pPr marL="358775" indent="-358775" algn="l">
              <a:lnSpc>
                <a:spcPct val="120000"/>
              </a:lnSpc>
              <a:spcBef>
                <a:spcPts val="1200"/>
              </a:spcBef>
              <a:buFont typeface="+mj-lt"/>
              <a:buAutoNum type="arabicPeriod"/>
              <a:tabLst>
                <a:tab pos="449263" algn="l"/>
              </a:tabLst>
            </a:pPr>
            <a:r>
              <a:rPr lang="ro-RO" sz="4300" b="1" i="0" dirty="0">
                <a:solidFill>
                  <a:schemeClr val="accent2"/>
                </a:solidFill>
                <a:effectLst/>
                <a:latin typeface="Times New Roman" panose="02020603050405020304" pitchFamily="18" charset="0"/>
                <a:cs typeface="Times New Roman" panose="02020603050405020304" pitchFamily="18" charset="0"/>
              </a:rPr>
              <a:t>Energia nucleară a primit o atenție sporită, fiind etichetată drept energie durabilă de către Comisia Europeană. </a:t>
            </a:r>
            <a:r>
              <a:rPr lang="ro-RO" sz="4300" b="0" i="1" dirty="0" err="1">
                <a:solidFill>
                  <a:schemeClr val="accent2"/>
                </a:solidFill>
                <a:effectLst/>
                <a:latin typeface="Times New Roman" panose="02020603050405020304" pitchFamily="18" charset="0"/>
                <a:cs typeface="Times New Roman" panose="02020603050405020304" pitchFamily="18" charset="0"/>
              </a:rPr>
              <a:t>Nuclearelectrica</a:t>
            </a:r>
            <a:r>
              <a:rPr lang="ro-RO" sz="4300" b="0" i="1" dirty="0">
                <a:solidFill>
                  <a:schemeClr val="accent2"/>
                </a:solidFill>
                <a:effectLst/>
                <a:latin typeface="Times New Roman" panose="02020603050405020304" pitchFamily="18" charset="0"/>
                <a:cs typeface="Times New Roman" panose="02020603050405020304" pitchFamily="18" charset="0"/>
              </a:rPr>
              <a:t> deține în mod constant o cotă de aproape 20% în </a:t>
            </a:r>
            <a:r>
              <a:rPr lang="ro-RO" sz="4300" b="0" i="1" dirty="0" err="1">
                <a:solidFill>
                  <a:schemeClr val="accent2"/>
                </a:solidFill>
                <a:effectLst/>
                <a:latin typeface="Times New Roman" panose="02020603050405020304" pitchFamily="18" charset="0"/>
                <a:cs typeface="Times New Roman" panose="02020603050405020304" pitchFamily="18" charset="0"/>
              </a:rPr>
              <a:t>mixul</a:t>
            </a:r>
            <a:r>
              <a:rPr lang="ro-RO" sz="4300" b="0" i="1" dirty="0">
                <a:solidFill>
                  <a:schemeClr val="accent2"/>
                </a:solidFill>
                <a:effectLst/>
                <a:latin typeface="Times New Roman" panose="02020603050405020304" pitchFamily="18" charset="0"/>
                <a:cs typeface="Times New Roman" panose="02020603050405020304" pitchFamily="18" charset="0"/>
              </a:rPr>
              <a:t> de producție de energie electrică, iar renovarea Unității 1 a centralei nucleare de la </a:t>
            </a:r>
            <a:r>
              <a:rPr lang="ro-RO" sz="4300" b="0" i="1" dirty="0" err="1">
                <a:solidFill>
                  <a:schemeClr val="accent2"/>
                </a:solidFill>
                <a:effectLst/>
                <a:latin typeface="Times New Roman" panose="02020603050405020304" pitchFamily="18" charset="0"/>
                <a:cs typeface="Times New Roman" panose="02020603050405020304" pitchFamily="18" charset="0"/>
              </a:rPr>
              <a:t>Cernavodă</a:t>
            </a:r>
            <a:r>
              <a:rPr lang="ro-RO" sz="4300" b="0" i="1" dirty="0">
                <a:solidFill>
                  <a:schemeClr val="accent2"/>
                </a:solidFill>
                <a:effectLst/>
                <a:latin typeface="Times New Roman" panose="02020603050405020304" pitchFamily="18" charset="0"/>
                <a:cs typeface="Times New Roman" panose="02020603050405020304" pitchFamily="18" charset="0"/>
              </a:rPr>
              <a:t>, până în 2030, precum și construcția viitoarelor unități nucleare 3 și 4 arată că energia nucleară reprezintă în continuare o oportunitate de diversificare și, eventual, de obținere a independenței energetice.</a:t>
            </a:r>
          </a:p>
          <a:p>
            <a:pPr marL="358775" indent="-358775" algn="l">
              <a:lnSpc>
                <a:spcPct val="120000"/>
              </a:lnSpc>
              <a:spcBef>
                <a:spcPts val="1200"/>
              </a:spcBef>
              <a:buFont typeface="+mj-lt"/>
              <a:buAutoNum type="arabicPeriod"/>
              <a:tabLst>
                <a:tab pos="449263" algn="l"/>
              </a:tabLst>
            </a:pPr>
            <a:r>
              <a:rPr lang="ro-RO" sz="4300" b="1" i="0" dirty="0">
                <a:solidFill>
                  <a:schemeClr val="accent2"/>
                </a:solidFill>
                <a:effectLst/>
                <a:latin typeface="Times New Roman" panose="02020603050405020304" pitchFamily="18" charset="0"/>
                <a:cs typeface="Times New Roman" panose="02020603050405020304" pitchFamily="18" charset="0"/>
              </a:rPr>
              <a:t>În plus, faptul că se vorbește despre construcția unui reactor nuclear modular de mici dimensiuni în România, care urmează să fie finalizată până în 2030, dovedește că energia nucleară este privită ca o soluție  cadrul sistemului energetic național.</a:t>
            </a:r>
          </a:p>
          <a:p>
            <a:endParaRPr lang="ro-RO" dirty="0"/>
          </a:p>
        </p:txBody>
      </p:sp>
    </p:spTree>
    <p:extLst>
      <p:ext uri="{BB962C8B-B14F-4D97-AF65-F5344CB8AC3E}">
        <p14:creationId xmlns:p14="http://schemas.microsoft.com/office/powerpoint/2010/main" val="2198173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3B07838-5804-0B64-FA7F-9E7EA5539DFB}"/>
              </a:ext>
            </a:extLst>
          </p:cNvPr>
          <p:cNvSpPr>
            <a:spLocks noGrp="1"/>
          </p:cNvSpPr>
          <p:nvPr>
            <p:ph type="title"/>
          </p:nvPr>
        </p:nvSpPr>
        <p:spPr>
          <a:xfrm>
            <a:off x="806874" y="396240"/>
            <a:ext cx="8596668" cy="420397"/>
          </a:xfrm>
        </p:spPr>
        <p:txBody>
          <a:bodyPr>
            <a:normAutofit/>
          </a:bodyPr>
          <a:lstStyle/>
          <a:p>
            <a:r>
              <a:rPr lang="ro-RO" sz="2000" b="1" i="0" dirty="0">
                <a:solidFill>
                  <a:schemeClr val="accent2"/>
                </a:solidFill>
                <a:effectLst/>
                <a:latin typeface="Times New Roman" panose="02020603050405020304" pitchFamily="18" charset="0"/>
                <a:cs typeface="Times New Roman" panose="02020603050405020304" pitchFamily="18" charset="0"/>
              </a:rPr>
              <a:t>Programele de finanțare ale UE</a:t>
            </a:r>
            <a:r>
              <a:rPr lang="ro-RO" sz="2000" b="1" dirty="0">
                <a:solidFill>
                  <a:schemeClr val="accent2"/>
                </a:solidFill>
                <a:latin typeface="Times New Roman" panose="02020603050405020304" pitchFamily="18" charset="0"/>
                <a:cs typeface="Times New Roman" panose="02020603050405020304" pitchFamily="18" charset="0"/>
              </a:rPr>
              <a:t>:</a:t>
            </a:r>
          </a:p>
        </p:txBody>
      </p:sp>
      <p:sp>
        <p:nvSpPr>
          <p:cNvPr id="3" name="Substituent conținut 2">
            <a:extLst>
              <a:ext uri="{FF2B5EF4-FFF2-40B4-BE49-F238E27FC236}">
                <a16:creationId xmlns:a16="http://schemas.microsoft.com/office/drawing/2014/main" id="{C829DB4B-E3F0-7ED3-0DB1-95FEBEF0A050}"/>
              </a:ext>
            </a:extLst>
          </p:cNvPr>
          <p:cNvSpPr>
            <a:spLocks noGrp="1"/>
          </p:cNvSpPr>
          <p:nvPr>
            <p:ph idx="1"/>
          </p:nvPr>
        </p:nvSpPr>
        <p:spPr>
          <a:xfrm>
            <a:off x="677334" y="1104900"/>
            <a:ext cx="8596668" cy="4936463"/>
          </a:xfrm>
        </p:spPr>
        <p:txBody>
          <a:bodyPr>
            <a:normAutofit/>
          </a:bodyPr>
          <a:lstStyle/>
          <a:p>
            <a:pPr algn="l"/>
            <a:r>
              <a:rPr lang="ro-RO" b="0" i="0" dirty="0">
                <a:solidFill>
                  <a:schemeClr val="accent2"/>
                </a:solidFill>
                <a:effectLst/>
                <a:latin typeface="Times New Roman" panose="02020603050405020304" pitchFamily="18" charset="0"/>
                <a:cs typeface="Times New Roman" panose="02020603050405020304" pitchFamily="18" charset="0"/>
              </a:rPr>
              <a:t>Având în vedere conflictul actual din regiune, UE a lansat RepowerEU, program care vizează o energie mai accesibilă, mai sigură și mai durabilă. </a:t>
            </a:r>
          </a:p>
          <a:p>
            <a:pPr marL="358775" indent="0" algn="l">
              <a:buNone/>
            </a:pPr>
            <a:r>
              <a:rPr lang="ro-RO" sz="1300" b="0" i="0" dirty="0">
                <a:solidFill>
                  <a:schemeClr val="accent2"/>
                </a:solidFill>
                <a:effectLst/>
                <a:latin typeface="Times New Roman" panose="02020603050405020304" pitchFamily="18" charset="0"/>
                <a:cs typeface="Times New Roman" panose="02020603050405020304" pitchFamily="18" charset="0"/>
              </a:rPr>
              <a:t>(</a:t>
            </a:r>
            <a:r>
              <a:rPr lang="ro-RO" sz="1300" i="1" dirty="0">
                <a:solidFill>
                  <a:schemeClr val="accent2"/>
                </a:solidFill>
                <a:latin typeface="Times New Roman" panose="02020603050405020304" pitchFamily="18" charset="0"/>
                <a:cs typeface="Times New Roman" panose="02020603050405020304" pitchFamily="18" charset="0"/>
              </a:rPr>
              <a:t>p</a:t>
            </a:r>
            <a:r>
              <a:rPr lang="ro-RO" sz="1300" b="0" i="1" dirty="0">
                <a:solidFill>
                  <a:schemeClr val="accent2"/>
                </a:solidFill>
                <a:effectLst/>
                <a:latin typeface="Times New Roman" panose="02020603050405020304" pitchFamily="18" charset="0"/>
                <a:cs typeface="Times New Roman" panose="02020603050405020304" pitchFamily="18" charset="0"/>
              </a:rPr>
              <a:t>rogramul acționează împotriva tendințelor inflaționiste, în favoarea creării mijloacelor de stocarea gazului pentru asigurarea consumului pe timp de iarnă  și măsuri imediate de reducere a dependenței de gazul rusesc, cum ar fi accelerarea permiselor pentru energiile regenerabile sau creșterea panourilor solare, a pompelor de căldură și a economiilor de energie.)</a:t>
            </a:r>
          </a:p>
          <a:p>
            <a:pPr marL="358775" indent="0" algn="l">
              <a:buNone/>
            </a:pPr>
            <a:endParaRPr lang="ro-RO" sz="1300" b="0" i="1" dirty="0">
              <a:solidFill>
                <a:schemeClr val="accent2"/>
              </a:solidFill>
              <a:effectLst/>
              <a:latin typeface="Times New Roman" panose="02020603050405020304" pitchFamily="18" charset="0"/>
              <a:cs typeface="Times New Roman" panose="02020603050405020304" pitchFamily="18" charset="0"/>
            </a:endParaRPr>
          </a:p>
          <a:p>
            <a:pPr algn="l"/>
            <a:r>
              <a:rPr lang="ro-RO" b="0" i="0" dirty="0">
                <a:solidFill>
                  <a:schemeClr val="accent2"/>
                </a:solidFill>
                <a:effectLst/>
                <a:latin typeface="Times New Roman" panose="02020603050405020304" pitchFamily="18" charset="0"/>
                <a:cs typeface="Times New Roman" panose="02020603050405020304" pitchFamily="18" charset="0"/>
              </a:rPr>
              <a:t>Acestea acțiuni sunt susținute atât de agenda Green Deal, precum și de fondurile UE disponibile pentru tranziția verde, inclusiv RRF (mecanismul de redresare si reziliență), care a inclus 1,62 miliarde de euro alocate în cadrul componentei Energie. </a:t>
            </a:r>
          </a:p>
          <a:p>
            <a:pPr marL="0" indent="0" algn="l">
              <a:buNone/>
            </a:pPr>
            <a:endParaRPr lang="ro-RO" b="0" i="0" dirty="0">
              <a:solidFill>
                <a:schemeClr val="accent2"/>
              </a:solidFill>
              <a:effectLst/>
              <a:latin typeface="Times New Roman" panose="02020603050405020304" pitchFamily="18" charset="0"/>
              <a:cs typeface="Times New Roman" panose="02020603050405020304" pitchFamily="18" charset="0"/>
            </a:endParaRPr>
          </a:p>
          <a:p>
            <a:pPr algn="l"/>
            <a:r>
              <a:rPr lang="ro-RO" b="0" i="0" dirty="0">
                <a:solidFill>
                  <a:schemeClr val="accent2"/>
                </a:solidFill>
                <a:effectLst/>
                <a:latin typeface="Times New Roman" panose="02020603050405020304" pitchFamily="18" charset="0"/>
                <a:cs typeface="Times New Roman" panose="02020603050405020304" pitchFamily="18" charset="0"/>
              </a:rPr>
              <a:t>De asemenea, 15 miliarde de euro pot fi accesate prin intermediul Fondului de modernizare în perioada 2022-2034, în cadrul a 8 programe-cheie care vizează investiții în surse regenerabile, infrastructură energetică, centrale electrice pe bază de gaz, energie nucleară, cogenerare, eficiență energetică și biocombustibili.</a:t>
            </a:r>
          </a:p>
          <a:p>
            <a:endParaRPr lang="ro-RO" dirty="0"/>
          </a:p>
        </p:txBody>
      </p:sp>
    </p:spTree>
    <p:extLst>
      <p:ext uri="{BB962C8B-B14F-4D97-AF65-F5344CB8AC3E}">
        <p14:creationId xmlns:p14="http://schemas.microsoft.com/office/powerpoint/2010/main" val="2417614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266D626-8E10-7F08-FDE9-C8F9AC13EB42}"/>
              </a:ext>
            </a:extLst>
          </p:cNvPr>
          <p:cNvSpPr>
            <a:spLocks noGrp="1"/>
          </p:cNvSpPr>
          <p:nvPr>
            <p:ph type="title"/>
          </p:nvPr>
        </p:nvSpPr>
        <p:spPr>
          <a:xfrm>
            <a:off x="677334" y="304800"/>
            <a:ext cx="8596668" cy="548640"/>
          </a:xfrm>
        </p:spPr>
        <p:txBody>
          <a:bodyPr>
            <a:normAutofit/>
          </a:bodyPr>
          <a:lstStyle/>
          <a:p>
            <a:r>
              <a:rPr lang="ro-RO" sz="2000" dirty="0">
                <a:latin typeface="Times New Roman" panose="02020603050405020304" pitchFamily="18" charset="0"/>
                <a:cs typeface="Times New Roman" panose="02020603050405020304" pitchFamily="18" charset="0"/>
              </a:rPr>
              <a:t>Structura Planului privind Mecanismul de Redresare și Reziliență în România</a:t>
            </a:r>
          </a:p>
        </p:txBody>
      </p:sp>
      <p:pic>
        <p:nvPicPr>
          <p:cNvPr id="4" name="Substituent conținut 3">
            <a:extLst>
              <a:ext uri="{FF2B5EF4-FFF2-40B4-BE49-F238E27FC236}">
                <a16:creationId xmlns:a16="http://schemas.microsoft.com/office/drawing/2014/main" id="{396E8775-89AE-8E33-A5E7-460F0E36F080}"/>
              </a:ext>
            </a:extLst>
          </p:cNvPr>
          <p:cNvPicPr>
            <a:picLocks noGrp="1" noChangeAspect="1"/>
          </p:cNvPicPr>
          <p:nvPr>
            <p:ph idx="1"/>
          </p:nvPr>
        </p:nvPicPr>
        <p:blipFill>
          <a:blip r:embed="rId2"/>
          <a:stretch>
            <a:fillRect/>
          </a:stretch>
        </p:blipFill>
        <p:spPr>
          <a:xfrm>
            <a:off x="861060" y="1836420"/>
            <a:ext cx="7437120" cy="4280851"/>
          </a:xfrm>
          <a:prstGeom prst="rect">
            <a:avLst/>
          </a:prstGeom>
        </p:spPr>
      </p:pic>
    </p:spTree>
    <p:extLst>
      <p:ext uri="{BB962C8B-B14F-4D97-AF65-F5344CB8AC3E}">
        <p14:creationId xmlns:p14="http://schemas.microsoft.com/office/powerpoint/2010/main" val="622306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D103B22-0B67-03C4-5D41-8066FADEAC48}"/>
              </a:ext>
            </a:extLst>
          </p:cNvPr>
          <p:cNvSpPr>
            <a:spLocks noGrp="1"/>
          </p:cNvSpPr>
          <p:nvPr>
            <p:ph type="title"/>
          </p:nvPr>
        </p:nvSpPr>
        <p:spPr>
          <a:xfrm>
            <a:off x="677334" y="609600"/>
            <a:ext cx="8596668" cy="388620"/>
          </a:xfrm>
        </p:spPr>
        <p:txBody>
          <a:bodyPr>
            <a:noAutofit/>
          </a:bodyPr>
          <a:lstStyle/>
          <a:p>
            <a:r>
              <a:rPr lang="ro-RO" sz="2000" b="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Impactul energiei verzi asupra economiei</a:t>
            </a:r>
            <a:br>
              <a:rPr lang="ro-RO" sz="2000"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br>
            <a:endParaRPr lang="ro-RO" sz="2000" dirty="0">
              <a:solidFill>
                <a:schemeClr val="accent2"/>
              </a:solidFill>
              <a:latin typeface="Times New Roman" panose="02020603050405020304" pitchFamily="18" charset="0"/>
              <a:cs typeface="Times New Roman" panose="02020603050405020304" pitchFamily="18" charset="0"/>
            </a:endParaRPr>
          </a:p>
        </p:txBody>
      </p:sp>
      <p:sp>
        <p:nvSpPr>
          <p:cNvPr id="3" name="Substituent conținut 2">
            <a:extLst>
              <a:ext uri="{FF2B5EF4-FFF2-40B4-BE49-F238E27FC236}">
                <a16:creationId xmlns:a16="http://schemas.microsoft.com/office/drawing/2014/main" id="{E8573AC3-BE79-8D25-5FBE-EBE1EA029424}"/>
              </a:ext>
            </a:extLst>
          </p:cNvPr>
          <p:cNvSpPr>
            <a:spLocks noGrp="1"/>
          </p:cNvSpPr>
          <p:nvPr>
            <p:ph idx="1"/>
          </p:nvPr>
        </p:nvSpPr>
        <p:spPr>
          <a:xfrm>
            <a:off x="677334" y="1196341"/>
            <a:ext cx="8596668" cy="4952999"/>
          </a:xfrm>
        </p:spPr>
        <p:txBody>
          <a:bodyPr>
            <a:normAutofit fontScale="92500" lnSpcReduction="10000"/>
          </a:bodyPr>
          <a:lstStyle/>
          <a:p>
            <a:r>
              <a:rPr lang="ro-RO" sz="1500" b="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În general, trecerea la energia verde poate fi un catalizator pentru dezvoltarea economică și poate aduce beneficii semnificative mediului și societății în general</a:t>
            </a:r>
            <a:r>
              <a:rPr lang="ro-RO" sz="1500" b="1" kern="0"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 precum:</a:t>
            </a:r>
            <a:r>
              <a:rPr lang="ro-RO" sz="1500" b="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lvl="0" indent="-342900">
              <a:lnSpc>
                <a:spcPct val="107000"/>
              </a:lnSpc>
              <a:spcBef>
                <a:spcPts val="375"/>
              </a:spcBef>
              <a:spcAft>
                <a:spcPts val="375"/>
              </a:spcAft>
              <a:buFont typeface="+mj-lt"/>
              <a:buAutoNum type="arabicPeriod"/>
              <a:tabLst>
                <a:tab pos="457200" algn="l"/>
              </a:tabLst>
            </a:pPr>
            <a:r>
              <a:rPr lang="ro-RO" sz="1500" b="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Aduce beneficii semnificative economiei.</a:t>
            </a:r>
            <a:r>
              <a:rPr lang="ro-RO" sz="15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5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În primul rând, investițiile în inovație și dezvoltarea noilor tehnologii pentru producerea și distribuția de </a:t>
            </a:r>
            <a:r>
              <a:rPr lang="ro-RO" sz="1500" i="1" u="sng"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energie verde</a:t>
            </a:r>
            <a:r>
              <a:rPr lang="ro-RO" sz="15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pot stimula creșterea economică și poate fi un motor al dezvoltării economice în general. În plus, investițiile în sectorul energiei verzi pot genera locuri de muncă noi în sectorul producției de energie, dar și în industria de cercetare și dezvoltare.</a:t>
            </a:r>
            <a:endParaRPr lang="ro-RO" sz="1500" i="1"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Bef>
                <a:spcPts val="375"/>
              </a:spcBef>
              <a:spcAft>
                <a:spcPts val="375"/>
              </a:spcAft>
              <a:buFont typeface="+mj-lt"/>
              <a:buAutoNum type="arabicPeriod"/>
              <a:tabLst>
                <a:tab pos="457200" algn="l"/>
              </a:tabLst>
            </a:pPr>
            <a:r>
              <a:rPr lang="ro-RO" sz="1500" b="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Duce la o reducere a costurilor energetice, în special pe termen lung.</a:t>
            </a:r>
            <a:r>
              <a:rPr lang="ro-RO" sz="15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5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Chiar dacă inițial costurile pot fi mai mari, odată cu dezvoltarea și creșterea în dimensiune a industriei de energie verde, costurile pentru producerea și distribuția de energie ar putea scădea semnificativ. Astfel, companiile și consumatorii ar putea economisi bani pe termen lung și s-ar putea obține o reducere a dependenței de combustibilii fosili, care sunt o sursă finită de energie și au costuri ridicate de extracție și transport.</a:t>
            </a:r>
            <a:endParaRPr lang="ro-RO" sz="1500" i="1"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Bef>
                <a:spcPts val="375"/>
              </a:spcBef>
              <a:spcAft>
                <a:spcPts val="375"/>
              </a:spcAft>
              <a:buFont typeface="+mj-lt"/>
              <a:buAutoNum type="arabicPeriod"/>
              <a:tabLst>
                <a:tab pos="457200" algn="l"/>
              </a:tabLst>
            </a:pPr>
            <a:r>
              <a:rPr lang="ro-RO" sz="1500" b="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Poate avea un impact pozitiv asupra securității energetice.</a:t>
            </a:r>
            <a:r>
              <a:rPr lang="ro-RO" sz="15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5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Prin dezvoltarea unei infrastructuri de energie verde, țările ar putea fi mai independente de importurile de combustibili fosili și ar putea evita riscul de a fi vulnerabile la schimbările bruște ale prețurilor pe piețele internaționale. De asemenea, reducerea emisiilor de gaze cu efect de seră poate reduce riscul de evenimente meteorologice extreme și poate spori siguranța alimentară prin asigurarea unei aprovizionări mai stabile și predictibile cu energie.</a:t>
            </a:r>
          </a:p>
          <a:p>
            <a:pPr marL="0" indent="0">
              <a:lnSpc>
                <a:spcPct val="107000"/>
              </a:lnSpc>
              <a:spcBef>
                <a:spcPts val="375"/>
              </a:spcBef>
              <a:spcAft>
                <a:spcPts val="375"/>
              </a:spcAft>
              <a:buNone/>
              <a:tabLst>
                <a:tab pos="457200" algn="l"/>
              </a:tabLst>
            </a:pPr>
            <a:r>
              <a:rPr lang="ro-RO" sz="1500" b="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OBSERVAȚIE: Trecerea la energie verde implică anumite provocări și bariere, precum investițiile inițiale mari și o perioadă de tranziție care, pentru protejarea economiei, presupune renunțarea la sursele de energie bazate pe combustibili fosili după ce am creat alternative verzi care să le înlocuiască pe acestea. De asemenea, trebuie avută în vedere necesitatea de a dezvolta infrastructura adecvată și educația publicului în privința beneficiilor acestei schimbări.</a:t>
            </a:r>
          </a:p>
          <a:p>
            <a:pPr marL="342900" lvl="0" indent="-342900">
              <a:lnSpc>
                <a:spcPct val="107000"/>
              </a:lnSpc>
              <a:spcBef>
                <a:spcPts val="375"/>
              </a:spcBef>
              <a:spcAft>
                <a:spcPts val="375"/>
              </a:spcAft>
              <a:buFont typeface="+mj-lt"/>
              <a:buAutoNum type="arabicPeriod"/>
              <a:tabLst>
                <a:tab pos="457200" algn="l"/>
              </a:tabLst>
            </a:pPr>
            <a:endParaRPr lang="ro-RO" sz="1800" i="1" kern="1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endParaRPr lang="ro-RO"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5455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9CD2217-95F5-6984-695E-7D4FD1B02EC8}"/>
              </a:ext>
            </a:extLst>
          </p:cNvPr>
          <p:cNvSpPr>
            <a:spLocks noGrp="1"/>
          </p:cNvSpPr>
          <p:nvPr>
            <p:ph type="title"/>
          </p:nvPr>
        </p:nvSpPr>
        <p:spPr>
          <a:xfrm>
            <a:off x="677334" y="609600"/>
            <a:ext cx="8596668" cy="441960"/>
          </a:xfrm>
        </p:spPr>
        <p:txBody>
          <a:bodyPr>
            <a:normAutofit fontScale="90000"/>
          </a:bodyPr>
          <a:lstStyle/>
          <a:p>
            <a:r>
              <a:rPr lang="ro-RO" sz="2200" b="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Impactul trecerii la energie verde asupra mediului</a:t>
            </a:r>
            <a:br>
              <a:rPr lang="ro-RO"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ro-RO" dirty="0"/>
          </a:p>
        </p:txBody>
      </p:sp>
      <p:sp>
        <p:nvSpPr>
          <p:cNvPr id="3" name="Substituent conținut 2">
            <a:extLst>
              <a:ext uri="{FF2B5EF4-FFF2-40B4-BE49-F238E27FC236}">
                <a16:creationId xmlns:a16="http://schemas.microsoft.com/office/drawing/2014/main" id="{1A95B8FB-ED03-26E5-CB2E-0EB099B87848}"/>
              </a:ext>
            </a:extLst>
          </p:cNvPr>
          <p:cNvSpPr>
            <a:spLocks noGrp="1"/>
          </p:cNvSpPr>
          <p:nvPr>
            <p:ph idx="1"/>
          </p:nvPr>
        </p:nvSpPr>
        <p:spPr>
          <a:xfrm>
            <a:off x="677334" y="1156997"/>
            <a:ext cx="8596668" cy="5365724"/>
          </a:xfrm>
        </p:spPr>
        <p:txBody>
          <a:bodyPr>
            <a:normAutofit fontScale="47500" lnSpcReduction="20000"/>
          </a:bodyPr>
          <a:lstStyle/>
          <a:p>
            <a:pPr>
              <a:lnSpc>
                <a:spcPct val="107000"/>
              </a:lnSpc>
              <a:spcAft>
                <a:spcPts val="750"/>
              </a:spcAft>
            </a:pPr>
            <a:r>
              <a:rPr lang="ro-RO" sz="2900" b="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Trecerea la energie verde poate avea un impact semnificativ asupra mediului, în special prin reducerea emisiilor de gaze cu efect de seră. </a:t>
            </a:r>
            <a:r>
              <a:rPr lang="ro-RO" sz="29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În prezent, combustibilii fosili sunt principala sursă de energie utilizată la nivel mondial și sunt responsabili pentru majoritatea emisiilor de gaze cu efect de seră. Aceste emisii contribuie la încălzirea globală și la schimbările climatice care afectează viața pe Pământ.</a:t>
            </a:r>
            <a:endParaRPr lang="ro-RO" sz="2900" i="1"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750"/>
              </a:spcAft>
            </a:pPr>
            <a:r>
              <a:rPr lang="ro-RO" sz="2900" b="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Trecerea la energie verde implică utilizarea surselor regenerabile de energie, cum ar fi energia solară, eoliană, hidroenergia și energia geotermală. </a:t>
            </a:r>
            <a:r>
              <a:rPr lang="ro-RO" sz="29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Aceste surse de energie sunt considerate curate, deoarece nu produc emisii de gaze cu efect de seră și nu poluează mediul. De asemenea, utilizarea energiei verzi reduce dependența de combustibilii fosili, care sunt limitați și epuizabili.</a:t>
            </a:r>
            <a:endParaRPr lang="ro-RO" sz="2900" i="1"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750"/>
              </a:spcAft>
            </a:pPr>
            <a:r>
              <a:rPr lang="ro-RO" sz="2900" b="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Protecția biodiversității și a resurselor naturale este un alt beneficiu al energie verde. </a:t>
            </a:r>
            <a:r>
              <a:rPr lang="ro-RO" sz="29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Utilizarea combustibililor fosili poate avea un impact negativ asupra mediului înconjurător prin poluare și dezvoltarea infrastructurii necesare pentru extragerea și transportul combustibililor fosili. În schimb, energia verde este considerată o sursă de energie mai sustenabilă, deoarece nu implică utilizarea resurselor naturale limitate și nu are un impact negativ asupra mediului.</a:t>
            </a:r>
            <a:endParaRPr lang="ro-RO" sz="2900" i="1"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750"/>
              </a:spcAft>
            </a:pPr>
            <a:r>
              <a:rPr lang="ro-RO" sz="2900" b="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În plus, energia verde poate contribui la creșterea rezilienței împotriva schimbărilor climatice. </a:t>
            </a:r>
            <a:r>
              <a:rPr lang="ro-RO" sz="29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În prezent, schimbările climatice au un impact negativ asupra mediului înconjurător și a vieții oamenilor. Utilizarea surselor regenerabile de energie poate ajuta la reducerea impactului schimbărilor climatice și la creșterea capacitații de adaptare la aceste schimbări.</a:t>
            </a:r>
            <a:endParaRPr lang="ro-RO" sz="3300" b="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7000"/>
              </a:lnSpc>
              <a:spcAft>
                <a:spcPts val="750"/>
              </a:spcAft>
              <a:buNone/>
            </a:pPr>
            <a:r>
              <a:rPr lang="ro-RO" sz="3300" b="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Concluzie: Energia verde poate avea un impact pozitiv semnificativ asupra mediului, contribuind la reducerea emisiilor de gaze cu efect de seră și protejarea resurselor naturale și biodiversității. Ea trebuie privită </a:t>
            </a:r>
            <a:r>
              <a:rPr lang="ro-RO" sz="3300" b="1" kern="0"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ca </a:t>
            </a:r>
            <a:r>
              <a:rPr lang="ro-RO" sz="3300" b="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un sprijin pentru oameni, ci nu ca un dușman al acestora. </a:t>
            </a:r>
            <a:endParaRPr lang="ro-RO" sz="3300" b="1"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3080578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87E334E-72D4-6FAA-CE75-38DE64F4FD0E}"/>
              </a:ext>
            </a:extLst>
          </p:cNvPr>
          <p:cNvSpPr>
            <a:spLocks noGrp="1"/>
          </p:cNvSpPr>
          <p:nvPr>
            <p:ph type="title"/>
          </p:nvPr>
        </p:nvSpPr>
        <p:spPr>
          <a:xfrm>
            <a:off x="677334" y="609600"/>
            <a:ext cx="8596668" cy="441960"/>
          </a:xfrm>
        </p:spPr>
        <p:txBody>
          <a:bodyPr>
            <a:noAutofit/>
          </a:bodyPr>
          <a:lstStyle/>
          <a:p>
            <a:r>
              <a:rPr lang="ro-RO" sz="2000" b="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Impactul asupra societății</a:t>
            </a:r>
            <a:br>
              <a:rPr lang="ro-RO" sz="2000"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br>
            <a:endParaRPr lang="ro-RO" sz="2000" dirty="0">
              <a:solidFill>
                <a:schemeClr val="accent2"/>
              </a:solidFill>
              <a:latin typeface="Times New Roman" panose="02020603050405020304" pitchFamily="18" charset="0"/>
              <a:cs typeface="Times New Roman" panose="02020603050405020304" pitchFamily="18" charset="0"/>
            </a:endParaRPr>
          </a:p>
        </p:txBody>
      </p:sp>
      <p:sp>
        <p:nvSpPr>
          <p:cNvPr id="3" name="Substituent conținut 2">
            <a:extLst>
              <a:ext uri="{FF2B5EF4-FFF2-40B4-BE49-F238E27FC236}">
                <a16:creationId xmlns:a16="http://schemas.microsoft.com/office/drawing/2014/main" id="{E9EEC920-FA8C-A566-733E-33B68DB35ED4}"/>
              </a:ext>
            </a:extLst>
          </p:cNvPr>
          <p:cNvSpPr>
            <a:spLocks noGrp="1"/>
          </p:cNvSpPr>
          <p:nvPr>
            <p:ph idx="1"/>
          </p:nvPr>
        </p:nvSpPr>
        <p:spPr>
          <a:xfrm>
            <a:off x="677334" y="1119673"/>
            <a:ext cx="8596668" cy="5281127"/>
          </a:xfrm>
        </p:spPr>
        <p:txBody>
          <a:bodyPr>
            <a:normAutofit fontScale="92500" lnSpcReduction="20000"/>
          </a:bodyPr>
          <a:lstStyle/>
          <a:p>
            <a:pPr>
              <a:lnSpc>
                <a:spcPct val="107000"/>
              </a:lnSpc>
              <a:spcAft>
                <a:spcPts val="750"/>
              </a:spcAft>
            </a:pPr>
            <a:r>
              <a:rPr lang="ro-RO" sz="1600" b="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Trecerea la energie verde poate avea un impact semnificativ asupra societății, generând o serie de beneficii precum:</a:t>
            </a:r>
            <a:endParaRPr lang="ro-RO" sz="1600" b="1"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Bef>
                <a:spcPts val="375"/>
              </a:spcBef>
              <a:spcAft>
                <a:spcPts val="375"/>
              </a:spcAft>
              <a:buFont typeface="+mj-lt"/>
              <a:buAutoNum type="arabicPeriod"/>
              <a:tabLst>
                <a:tab pos="457200" algn="l"/>
              </a:tabLst>
            </a:pPr>
            <a:r>
              <a:rPr lang="ro-RO" sz="1600" b="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În primul rând, poate fi mai accesibilă și mai ieftină decât sursele de energie tradiționale, cum ar fi combustibilii fosili</a:t>
            </a:r>
            <a:r>
              <a:rPr lang="ro-RO" sz="16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6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Acest lucru poate fi deosebit de important pentru persoanele cu venituri reduse, care sunt mai puțin capabile să își permită facturile mari la energie electrică. </a:t>
            </a:r>
          </a:p>
          <a:p>
            <a:pPr marL="342900" lvl="0" indent="-342900">
              <a:lnSpc>
                <a:spcPct val="107000"/>
              </a:lnSpc>
              <a:spcBef>
                <a:spcPts val="375"/>
              </a:spcBef>
              <a:spcAft>
                <a:spcPts val="375"/>
              </a:spcAft>
              <a:buFont typeface="+mj-lt"/>
              <a:buAutoNum type="arabicPeriod"/>
              <a:tabLst>
                <a:tab pos="457200" algn="l"/>
              </a:tabLst>
            </a:pPr>
            <a:r>
              <a:rPr lang="ro-RO" sz="1600" b="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Trecerea la energie verde poate ajuta la reducerea riscurilor pentru sănătate și calitatea aerului</a:t>
            </a:r>
            <a:r>
              <a:rPr lang="ro-RO" sz="16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6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deoarece nu produce poluarea care este asociată cu combustibilii fosili. Astfel, trecerea la energie verde poate contribui la îmbunătățirea sănătății și calității vieții în general.</a:t>
            </a:r>
            <a:endParaRPr lang="ro-RO" sz="1600" i="1"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Bef>
                <a:spcPts val="375"/>
              </a:spcBef>
              <a:spcAft>
                <a:spcPts val="375"/>
              </a:spcAft>
              <a:buFont typeface="+mj-lt"/>
              <a:buAutoNum type="arabicPeriod"/>
              <a:tabLst>
                <a:tab pos="457200" algn="l"/>
              </a:tabLst>
            </a:pPr>
            <a:r>
              <a:rPr lang="ro-RO" sz="1600" b="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Un alt beneficiu este îmbunătățirea mediului urban</a:t>
            </a:r>
            <a:r>
              <a:rPr lang="ro-RO" sz="16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6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În prezent, mulți oameni locuiesc în orașe aglomerate și poluate, iar asta poate avea un impact negativ asupra sănătății lor. Prin utilizarea energiei verzi, se pot reduce emisiile de gaze cu efect de seră și poluarea, ceea ce poate duce la un mediu urban mai curat și mai sănătos.</a:t>
            </a:r>
          </a:p>
          <a:p>
            <a:pPr marL="342900" lvl="0" indent="-342900">
              <a:lnSpc>
                <a:spcPct val="107000"/>
              </a:lnSpc>
              <a:spcBef>
                <a:spcPts val="375"/>
              </a:spcBef>
              <a:spcAft>
                <a:spcPts val="375"/>
              </a:spcAft>
              <a:buFont typeface="+mj-lt"/>
              <a:buAutoNum type="arabicPeriod"/>
              <a:tabLst>
                <a:tab pos="457200" algn="l"/>
              </a:tabLst>
            </a:pPr>
            <a:r>
              <a:rPr lang="ro-RO" sz="1600" b="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De asemenea, trecerea la energie verde poate duce la o creștere a inovației și a dezvoltării tehnologice</a:t>
            </a:r>
            <a:r>
              <a:rPr lang="ro-RO" sz="1600"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6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ceea ce poate fi benefic pentru întreaga societate.</a:t>
            </a:r>
          </a:p>
          <a:p>
            <a:pPr marL="342900" lvl="0" indent="-342900">
              <a:lnSpc>
                <a:spcPct val="107000"/>
              </a:lnSpc>
              <a:spcBef>
                <a:spcPts val="375"/>
              </a:spcBef>
              <a:spcAft>
                <a:spcPts val="375"/>
              </a:spcAft>
              <a:buFont typeface="+mj-lt"/>
              <a:buAutoNum type="arabicPeriod"/>
              <a:tabLst>
                <a:tab pos="457200" algn="l"/>
              </a:tabLst>
            </a:pPr>
            <a:endParaRPr lang="ro-RO" sz="1600" i="1" kern="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07000"/>
              </a:lnSpc>
              <a:spcBef>
                <a:spcPts val="375"/>
              </a:spcBef>
              <a:spcAft>
                <a:spcPts val="375"/>
              </a:spcAft>
              <a:buNone/>
              <a:tabLst>
                <a:tab pos="457200" algn="l"/>
              </a:tabLst>
            </a:pPr>
            <a:r>
              <a:rPr lang="ro-RO" sz="1700" b="1" kern="0"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Observație: Pentru ca toate acestea să fie corect percepute este necesară o tranziție care să nu sacrifice omul pe altarul tranziției verzi. Trebuie evaluată corect perioada necesară creării unor surse de energie verzi, distribuite echilibrat în toate țările UE, astfel încât să limităm dependența unora de altora. Înțelegem că în Europa Comună, această cerință pare nejustificată, dar în cei 25 ani de când sunt membrii UE cetățenilor români le-a devenit  foarte clar faptul că dincolo de discursuri despre solidaritate... în UE fiecare joacă pentru el. Iar recentul eșec al României privind primirea în spațiul </a:t>
            </a:r>
            <a:r>
              <a:rPr lang="ro-RO" sz="1700" b="1" dirty="0">
                <a:solidFill>
                  <a:schemeClr val="accent2"/>
                </a:solidFill>
                <a:effectLst/>
                <a:latin typeface="arial" panose="020B0604020202020204" pitchFamily="34" charset="0"/>
              </a:rPr>
              <a:t>Schengen a alimentat cu prea plin neîncrederea românilor.</a:t>
            </a:r>
            <a:endParaRPr lang="ro-RO" sz="1700" b="1" kern="1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3062839827"/>
      </p:ext>
    </p:extLst>
  </p:cSld>
  <p:clrMapOvr>
    <a:masterClrMapping/>
  </p:clrMapOvr>
</p:sld>
</file>

<file path=ppt/theme/theme1.xml><?xml version="1.0" encoding="utf-8"?>
<a:theme xmlns:a="http://schemas.openxmlformats.org/drawingml/2006/main" name="Fațetă">
  <a:themeElements>
    <a:clrScheme name="Fațetă">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țetă">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țetă">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569</TotalTime>
  <Words>4741</Words>
  <Application>Microsoft Office PowerPoint</Application>
  <PresentationFormat>Ecran lat</PresentationFormat>
  <Paragraphs>170</Paragraphs>
  <Slides>21</Slides>
  <Notes>0</Notes>
  <HiddenSlides>0</HiddenSlides>
  <MMClips>0</MMClips>
  <ScaleCrop>false</ScaleCrop>
  <HeadingPairs>
    <vt:vector size="6" baseType="variant">
      <vt:variant>
        <vt:lpstr>Fonturi utilizate</vt:lpstr>
      </vt:variant>
      <vt:variant>
        <vt:i4>10</vt:i4>
      </vt:variant>
      <vt:variant>
        <vt:lpstr>Temă</vt:lpstr>
      </vt:variant>
      <vt:variant>
        <vt:i4>1</vt:i4>
      </vt:variant>
      <vt:variant>
        <vt:lpstr>Titluri diapozitive</vt:lpstr>
      </vt:variant>
      <vt:variant>
        <vt:i4>21</vt:i4>
      </vt:variant>
    </vt:vector>
  </HeadingPairs>
  <TitlesOfParts>
    <vt:vector size="32" baseType="lpstr">
      <vt:lpstr>Arial</vt:lpstr>
      <vt:lpstr>Arial</vt:lpstr>
      <vt:lpstr>Calibri</vt:lpstr>
      <vt:lpstr>Georgia</vt:lpstr>
      <vt:lpstr>inherit</vt:lpstr>
      <vt:lpstr>Symbol</vt:lpstr>
      <vt:lpstr>Times New Roman</vt:lpstr>
      <vt:lpstr>Trebuchet MS</vt:lpstr>
      <vt:lpstr>Wingdings</vt:lpstr>
      <vt:lpstr>Wingdings 3</vt:lpstr>
      <vt:lpstr>Fațetă</vt:lpstr>
      <vt:lpstr>Proiect: Acordul verde european – Să facem transformarea socio-ecologică un proiect de viitor pentru toți  P O D G O R I Ț A  23-26.08.2023     Tranziția verde și impactul asupra economiei, mediului și societății </vt:lpstr>
      <vt:lpstr>Prioritățile geopolitice</vt:lpstr>
      <vt:lpstr>Oportunități importante care trebuie explorate  în redefinirea sectorului energetic european </vt:lpstr>
      <vt:lpstr>Potențialul României de producere a energiei electrice  cu emisii reduse de carbon</vt:lpstr>
      <vt:lpstr>Programele de finanțare ale UE:</vt:lpstr>
      <vt:lpstr>Structura Planului privind Mecanismul de Redresare și Reziliență în România</vt:lpstr>
      <vt:lpstr>Impactul energiei verzi asupra economiei </vt:lpstr>
      <vt:lpstr>Impactul trecerii la energie verde asupra mediului </vt:lpstr>
      <vt:lpstr>Impactul asupra societății </vt:lpstr>
      <vt:lpstr>Provocări și bariere </vt:lpstr>
      <vt:lpstr>   Cum se vede, din România, tranziția către economia verde     </vt:lpstr>
      <vt:lpstr>Drumul energiei: de la producător la priza din casă </vt:lpstr>
      <vt:lpstr>Prețurile mai mari după liberalizare </vt:lpstr>
      <vt:lpstr>Statul dă ajutoare, deși tot statul câștigă din majorarea prețurilor </vt:lpstr>
      <vt:lpstr>UNDE AJUNG BANII PLĂTIȚI PE FACTURI </vt:lpstr>
      <vt:lpstr>UNDE AJUNG BANII PLĂTIȚI PE FACTURI II</vt:lpstr>
      <vt:lpstr>Ce spun cifrele Institutului Național de Statistică</vt:lpstr>
      <vt:lpstr>Cauze:</vt:lpstr>
      <vt:lpstr>AJUTOARE DE ÎNCĂZIRE:</vt:lpstr>
      <vt:lpstr>Românii au așteptat cu teamă sezonul rece</vt:lpstr>
      <vt:lpstr>SOLUȚII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Tranziția verde și efectele ei asupra cetățenilor</dc:title>
  <dc:creator>Apostol Marian</dc:creator>
  <cp:lastModifiedBy>Apostol Marian</cp:lastModifiedBy>
  <cp:revision>1</cp:revision>
  <dcterms:created xsi:type="dcterms:W3CDTF">2023-08-05T17:30:40Z</dcterms:created>
  <dcterms:modified xsi:type="dcterms:W3CDTF">2023-08-06T15:18:08Z</dcterms:modified>
</cp:coreProperties>
</file>