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63" r:id="rId6"/>
    <p:sldId id="264" r:id="rId7"/>
    <p:sldId id="267" r:id="rId8"/>
    <p:sldId id="271" r:id="rId9"/>
    <p:sldId id="282" r:id="rId10"/>
    <p:sldId id="260" r:id="rId11"/>
    <p:sldId id="283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E3EC"/>
    <a:srgbClr val="E8F8FB"/>
    <a:srgbClr val="616A77"/>
    <a:srgbClr val="1B2B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2"/>
      </p:cViewPr>
      <p:guideLst>
        <p:guide orient="horz" pos="201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ly-arranged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43884" y="1660912"/>
            <a:ext cx="11304232" cy="3684233"/>
          </a:xfrm>
          <a:prstGeom prst="rect">
            <a:avLst/>
          </a:prstGeom>
          <a:solidFill>
            <a:srgbClr val="E8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 descr="muntii-buceg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865" y="1661160"/>
            <a:ext cx="5531485" cy="368427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0152203" y="1986451"/>
            <a:ext cx="1811045" cy="461639"/>
          </a:xfrm>
          <a:prstGeom prst="rect">
            <a:avLst/>
          </a:prstGeom>
          <a:solidFill>
            <a:srgbClr val="AB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9"/>
          <p:cNvSpPr txBox="1"/>
          <p:nvPr/>
        </p:nvSpPr>
        <p:spPr>
          <a:xfrm>
            <a:off x="4764300" y="2200079"/>
            <a:ext cx="2752078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6600">
                <a:latin typeface="Arial Black" panose="020B0A04020102020204" pitchFamily="34" charset="0"/>
                <a:cs typeface="Aharoni" panose="02010803020104030203" pitchFamily="2" charset="-79"/>
              </a:rPr>
              <a:t>20</a:t>
            </a:r>
            <a:r>
              <a:rPr lang="ro-RO" altLang="en-US" sz="6600">
                <a:latin typeface="Arial Black" panose="020B0A04020102020204" pitchFamily="34" charset="0"/>
                <a:cs typeface="Aharoni" panose="02010803020104030203" pitchFamily="2" charset="-79"/>
              </a:rPr>
              <a:t>23 </a:t>
            </a:r>
            <a:endParaRPr lang="ro-RO" altLang="en-US" sz="66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677033" y="2918254"/>
            <a:ext cx="2423160" cy="7067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altLang="en-US" sz="4000" b="1" dirty="0">
                <a:latin typeface="Microsoft YaHei" panose="020B0503020204020204" pitchFamily="34" charset="-122"/>
              </a:rPr>
              <a:t>România</a:t>
            </a:r>
            <a:endParaRPr lang="ro-RO" altLang="en-US" sz="4000" b="1" dirty="0">
              <a:latin typeface="Microsoft YaHei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702194" y="3795807"/>
            <a:ext cx="6372557" cy="6451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sz="2400" b="1" dirty="0"/>
              <a:t>Situație generală și politico-economică</a:t>
            </a:r>
            <a:endParaRPr sz="2400" b="1" dirty="0"/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4907915" y="3195955"/>
            <a:ext cx="2160905" cy="38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6399764" y="4611822"/>
            <a:ext cx="2568124" cy="325767"/>
            <a:chOff x="2593836" y="4419323"/>
            <a:chExt cx="2568124" cy="325767"/>
          </a:xfrm>
        </p:grpSpPr>
        <p:sp>
          <p:nvSpPr>
            <p:cNvPr id="19" name="KSO_Shape"/>
            <p:cNvSpPr/>
            <p:nvPr/>
          </p:nvSpPr>
          <p:spPr bwMode="auto">
            <a:xfrm>
              <a:off x="2593836" y="4427739"/>
              <a:ext cx="325767" cy="308935"/>
            </a:xfrm>
            <a:custGeom>
              <a:avLst/>
              <a:gdLst/>
              <a:ahLst/>
              <a:cxnLst/>
              <a:rect l="0" t="0" r="r" b="b"/>
              <a:pathLst>
                <a:path w="1917701" h="1819275">
                  <a:moveTo>
                    <a:pt x="711992" y="795933"/>
                  </a:moveTo>
                  <a:lnTo>
                    <a:pt x="722042" y="796197"/>
                  </a:lnTo>
                  <a:lnTo>
                    <a:pt x="731828" y="796462"/>
                  </a:lnTo>
                  <a:lnTo>
                    <a:pt x="742143" y="796991"/>
                  </a:lnTo>
                  <a:lnTo>
                    <a:pt x="751929" y="797784"/>
                  </a:lnTo>
                  <a:lnTo>
                    <a:pt x="761979" y="798577"/>
                  </a:lnTo>
                  <a:lnTo>
                    <a:pt x="771765" y="799635"/>
                  </a:lnTo>
                  <a:lnTo>
                    <a:pt x="781551" y="800957"/>
                  </a:lnTo>
                  <a:lnTo>
                    <a:pt x="791337" y="802544"/>
                  </a:lnTo>
                  <a:lnTo>
                    <a:pt x="800858" y="804130"/>
                  </a:lnTo>
                  <a:lnTo>
                    <a:pt x="810644" y="805981"/>
                  </a:lnTo>
                  <a:lnTo>
                    <a:pt x="820166" y="807832"/>
                  </a:lnTo>
                  <a:lnTo>
                    <a:pt x="829687" y="810212"/>
                  </a:lnTo>
                  <a:lnTo>
                    <a:pt x="839473" y="812592"/>
                  </a:lnTo>
                  <a:lnTo>
                    <a:pt x="848994" y="814972"/>
                  </a:lnTo>
                  <a:lnTo>
                    <a:pt x="858252" y="817616"/>
                  </a:lnTo>
                  <a:lnTo>
                    <a:pt x="867773" y="820525"/>
                  </a:lnTo>
                  <a:lnTo>
                    <a:pt x="886551" y="826871"/>
                  </a:lnTo>
                  <a:lnTo>
                    <a:pt x="905065" y="833746"/>
                  </a:lnTo>
                  <a:lnTo>
                    <a:pt x="923315" y="841415"/>
                  </a:lnTo>
                  <a:lnTo>
                    <a:pt x="941300" y="849612"/>
                  </a:lnTo>
                  <a:lnTo>
                    <a:pt x="959284" y="858603"/>
                  </a:lnTo>
                  <a:lnTo>
                    <a:pt x="976740" y="868122"/>
                  </a:lnTo>
                  <a:lnTo>
                    <a:pt x="993932" y="878170"/>
                  </a:lnTo>
                  <a:lnTo>
                    <a:pt x="1011123" y="889012"/>
                  </a:lnTo>
                  <a:lnTo>
                    <a:pt x="1003189" y="891392"/>
                  </a:lnTo>
                  <a:lnTo>
                    <a:pt x="995254" y="893772"/>
                  </a:lnTo>
                  <a:lnTo>
                    <a:pt x="987055" y="896416"/>
                  </a:lnTo>
                  <a:lnTo>
                    <a:pt x="979121" y="899325"/>
                  </a:lnTo>
                  <a:lnTo>
                    <a:pt x="971186" y="902762"/>
                  </a:lnTo>
                  <a:lnTo>
                    <a:pt x="962987" y="905936"/>
                  </a:lnTo>
                  <a:lnTo>
                    <a:pt x="955053" y="909638"/>
                  </a:lnTo>
                  <a:lnTo>
                    <a:pt x="947383" y="913604"/>
                  </a:lnTo>
                  <a:lnTo>
                    <a:pt x="939448" y="917835"/>
                  </a:lnTo>
                  <a:lnTo>
                    <a:pt x="932043" y="922066"/>
                  </a:lnTo>
                  <a:lnTo>
                    <a:pt x="924637" y="926826"/>
                  </a:lnTo>
                  <a:lnTo>
                    <a:pt x="917231" y="931850"/>
                  </a:lnTo>
                  <a:lnTo>
                    <a:pt x="910090" y="936874"/>
                  </a:lnTo>
                  <a:lnTo>
                    <a:pt x="902949" y="942427"/>
                  </a:lnTo>
                  <a:lnTo>
                    <a:pt x="896073" y="948509"/>
                  </a:lnTo>
                  <a:lnTo>
                    <a:pt x="889461" y="954326"/>
                  </a:lnTo>
                  <a:lnTo>
                    <a:pt x="883113" y="960937"/>
                  </a:lnTo>
                  <a:lnTo>
                    <a:pt x="877030" y="967812"/>
                  </a:lnTo>
                  <a:lnTo>
                    <a:pt x="871211" y="974952"/>
                  </a:lnTo>
                  <a:lnTo>
                    <a:pt x="865393" y="982356"/>
                  </a:lnTo>
                  <a:lnTo>
                    <a:pt x="859838" y="990024"/>
                  </a:lnTo>
                  <a:lnTo>
                    <a:pt x="854813" y="998486"/>
                  </a:lnTo>
                  <a:lnTo>
                    <a:pt x="850052" y="1006683"/>
                  </a:lnTo>
                  <a:lnTo>
                    <a:pt x="845556" y="1015674"/>
                  </a:lnTo>
                  <a:lnTo>
                    <a:pt x="841324" y="1025193"/>
                  </a:lnTo>
                  <a:lnTo>
                    <a:pt x="837886" y="1034713"/>
                  </a:lnTo>
                  <a:lnTo>
                    <a:pt x="834183" y="1044761"/>
                  </a:lnTo>
                  <a:lnTo>
                    <a:pt x="831274" y="1055074"/>
                  </a:lnTo>
                  <a:lnTo>
                    <a:pt x="828629" y="1066180"/>
                  </a:lnTo>
                  <a:lnTo>
                    <a:pt x="826249" y="1077550"/>
                  </a:lnTo>
                  <a:lnTo>
                    <a:pt x="824398" y="1089185"/>
                  </a:lnTo>
                  <a:lnTo>
                    <a:pt x="823340" y="1101349"/>
                  </a:lnTo>
                  <a:lnTo>
                    <a:pt x="822017" y="1115893"/>
                  </a:lnTo>
                  <a:lnTo>
                    <a:pt x="821488" y="1129907"/>
                  </a:lnTo>
                  <a:lnTo>
                    <a:pt x="821488" y="1143129"/>
                  </a:lnTo>
                  <a:lnTo>
                    <a:pt x="821753" y="1156086"/>
                  </a:lnTo>
                  <a:lnTo>
                    <a:pt x="822546" y="1168514"/>
                  </a:lnTo>
                  <a:lnTo>
                    <a:pt x="824133" y="1180413"/>
                  </a:lnTo>
                  <a:lnTo>
                    <a:pt x="825984" y="1192048"/>
                  </a:lnTo>
                  <a:lnTo>
                    <a:pt x="828100" y="1203154"/>
                  </a:lnTo>
                  <a:lnTo>
                    <a:pt x="830745" y="1213731"/>
                  </a:lnTo>
                  <a:lnTo>
                    <a:pt x="833654" y="1224044"/>
                  </a:lnTo>
                  <a:lnTo>
                    <a:pt x="836828" y="1233828"/>
                  </a:lnTo>
                  <a:lnTo>
                    <a:pt x="840531" y="1243348"/>
                  </a:lnTo>
                  <a:lnTo>
                    <a:pt x="844763" y="1252338"/>
                  </a:lnTo>
                  <a:lnTo>
                    <a:pt x="848994" y="1260800"/>
                  </a:lnTo>
                  <a:lnTo>
                    <a:pt x="853491" y="1269262"/>
                  </a:lnTo>
                  <a:lnTo>
                    <a:pt x="858516" y="1276930"/>
                  </a:lnTo>
                  <a:lnTo>
                    <a:pt x="863806" y="1284334"/>
                  </a:lnTo>
                  <a:lnTo>
                    <a:pt x="869360" y="1291474"/>
                  </a:lnTo>
                  <a:lnTo>
                    <a:pt x="874914" y="1298349"/>
                  </a:lnTo>
                  <a:lnTo>
                    <a:pt x="880997" y="1304960"/>
                  </a:lnTo>
                  <a:lnTo>
                    <a:pt x="887080" y="1311042"/>
                  </a:lnTo>
                  <a:lnTo>
                    <a:pt x="893428" y="1316859"/>
                  </a:lnTo>
                  <a:lnTo>
                    <a:pt x="900040" y="1322412"/>
                  </a:lnTo>
                  <a:lnTo>
                    <a:pt x="906652" y="1327436"/>
                  </a:lnTo>
                  <a:lnTo>
                    <a:pt x="913264" y="1332196"/>
                  </a:lnTo>
                  <a:lnTo>
                    <a:pt x="920405" y="1336956"/>
                  </a:lnTo>
                  <a:lnTo>
                    <a:pt x="927546" y="1341187"/>
                  </a:lnTo>
                  <a:lnTo>
                    <a:pt x="934687" y="1345417"/>
                  </a:lnTo>
                  <a:lnTo>
                    <a:pt x="941828" y="1349119"/>
                  </a:lnTo>
                  <a:lnTo>
                    <a:pt x="949234" y="1352821"/>
                  </a:lnTo>
                  <a:lnTo>
                    <a:pt x="956904" y="1355995"/>
                  </a:lnTo>
                  <a:lnTo>
                    <a:pt x="964310" y="1358903"/>
                  </a:lnTo>
                  <a:lnTo>
                    <a:pt x="971715" y="1361812"/>
                  </a:lnTo>
                  <a:lnTo>
                    <a:pt x="979121" y="1364456"/>
                  </a:lnTo>
                  <a:lnTo>
                    <a:pt x="986526" y="1366836"/>
                  </a:lnTo>
                  <a:lnTo>
                    <a:pt x="993932" y="1368952"/>
                  </a:lnTo>
                  <a:lnTo>
                    <a:pt x="1008479" y="1372654"/>
                  </a:lnTo>
                  <a:lnTo>
                    <a:pt x="1023025" y="1375562"/>
                  </a:lnTo>
                  <a:lnTo>
                    <a:pt x="1037043" y="1378471"/>
                  </a:lnTo>
                  <a:lnTo>
                    <a:pt x="1050532" y="1380058"/>
                  </a:lnTo>
                  <a:lnTo>
                    <a:pt x="1063227" y="1381380"/>
                  </a:lnTo>
                  <a:lnTo>
                    <a:pt x="1075129" y="1382438"/>
                  </a:lnTo>
                  <a:lnTo>
                    <a:pt x="1086237" y="1382702"/>
                  </a:lnTo>
                  <a:lnTo>
                    <a:pt x="1096287" y="1383231"/>
                  </a:lnTo>
                  <a:lnTo>
                    <a:pt x="1105015" y="1383495"/>
                  </a:lnTo>
                  <a:lnTo>
                    <a:pt x="1112421" y="1383231"/>
                  </a:lnTo>
                  <a:lnTo>
                    <a:pt x="1122736" y="1382702"/>
                  </a:lnTo>
                  <a:lnTo>
                    <a:pt x="1126703" y="1382438"/>
                  </a:lnTo>
                  <a:lnTo>
                    <a:pt x="1126703" y="1394337"/>
                  </a:lnTo>
                  <a:lnTo>
                    <a:pt x="1126968" y="1406236"/>
                  </a:lnTo>
                  <a:lnTo>
                    <a:pt x="1127232" y="1417607"/>
                  </a:lnTo>
                  <a:lnTo>
                    <a:pt x="1128025" y="1428977"/>
                  </a:lnTo>
                  <a:lnTo>
                    <a:pt x="1129083" y="1439554"/>
                  </a:lnTo>
                  <a:lnTo>
                    <a:pt x="1130141" y="1450131"/>
                  </a:lnTo>
                  <a:lnTo>
                    <a:pt x="1131728" y="1460444"/>
                  </a:lnTo>
                  <a:lnTo>
                    <a:pt x="1133580" y="1470228"/>
                  </a:lnTo>
                  <a:lnTo>
                    <a:pt x="1135431" y="1480012"/>
                  </a:lnTo>
                  <a:lnTo>
                    <a:pt x="1137547" y="1489267"/>
                  </a:lnTo>
                  <a:lnTo>
                    <a:pt x="1139927" y="1498522"/>
                  </a:lnTo>
                  <a:lnTo>
                    <a:pt x="1142572" y="1507513"/>
                  </a:lnTo>
                  <a:lnTo>
                    <a:pt x="1145481" y="1515710"/>
                  </a:lnTo>
                  <a:lnTo>
                    <a:pt x="1148391" y="1524172"/>
                  </a:lnTo>
                  <a:lnTo>
                    <a:pt x="1151564" y="1532105"/>
                  </a:lnTo>
                  <a:lnTo>
                    <a:pt x="1155003" y="1539773"/>
                  </a:lnTo>
                  <a:lnTo>
                    <a:pt x="1158441" y="1547442"/>
                  </a:lnTo>
                  <a:lnTo>
                    <a:pt x="1162408" y="1554581"/>
                  </a:lnTo>
                  <a:lnTo>
                    <a:pt x="1166111" y="1561721"/>
                  </a:lnTo>
                  <a:lnTo>
                    <a:pt x="1170078" y="1568596"/>
                  </a:lnTo>
                  <a:lnTo>
                    <a:pt x="1174575" y="1575207"/>
                  </a:lnTo>
                  <a:lnTo>
                    <a:pt x="1178806" y="1581553"/>
                  </a:lnTo>
                  <a:lnTo>
                    <a:pt x="1183038" y="1587370"/>
                  </a:lnTo>
                  <a:lnTo>
                    <a:pt x="1187799" y="1593452"/>
                  </a:lnTo>
                  <a:lnTo>
                    <a:pt x="1192560" y="1599005"/>
                  </a:lnTo>
                  <a:lnTo>
                    <a:pt x="1197320" y="1604558"/>
                  </a:lnTo>
                  <a:lnTo>
                    <a:pt x="1202346" y="1609582"/>
                  </a:lnTo>
                  <a:lnTo>
                    <a:pt x="1207635" y="1614607"/>
                  </a:lnTo>
                  <a:lnTo>
                    <a:pt x="1212660" y="1619366"/>
                  </a:lnTo>
                  <a:lnTo>
                    <a:pt x="1217950" y="1624126"/>
                  </a:lnTo>
                  <a:lnTo>
                    <a:pt x="1223240" y="1628357"/>
                  </a:lnTo>
                  <a:lnTo>
                    <a:pt x="1229058" y="1632852"/>
                  </a:lnTo>
                  <a:lnTo>
                    <a:pt x="1234348" y="1636819"/>
                  </a:lnTo>
                  <a:lnTo>
                    <a:pt x="1239902" y="1640521"/>
                  </a:lnTo>
                  <a:lnTo>
                    <a:pt x="1245721" y="1644487"/>
                  </a:lnTo>
                  <a:lnTo>
                    <a:pt x="1251540" y="1647660"/>
                  </a:lnTo>
                  <a:lnTo>
                    <a:pt x="1263177" y="1654271"/>
                  </a:lnTo>
                  <a:lnTo>
                    <a:pt x="1274814" y="1660353"/>
                  </a:lnTo>
                  <a:lnTo>
                    <a:pt x="1286716" y="1665377"/>
                  </a:lnTo>
                  <a:lnTo>
                    <a:pt x="1298882" y="1670137"/>
                  </a:lnTo>
                  <a:lnTo>
                    <a:pt x="1310784" y="1673839"/>
                  </a:lnTo>
                  <a:lnTo>
                    <a:pt x="1322686" y="1677541"/>
                  </a:lnTo>
                  <a:lnTo>
                    <a:pt x="1334588" y="1680714"/>
                  </a:lnTo>
                  <a:lnTo>
                    <a:pt x="1346225" y="1683094"/>
                  </a:lnTo>
                  <a:lnTo>
                    <a:pt x="1357862" y="1685474"/>
                  </a:lnTo>
                  <a:lnTo>
                    <a:pt x="1368971" y="1687325"/>
                  </a:lnTo>
                  <a:lnTo>
                    <a:pt x="1380079" y="1688382"/>
                  </a:lnTo>
                  <a:lnTo>
                    <a:pt x="1390658" y="1689705"/>
                  </a:lnTo>
                  <a:lnTo>
                    <a:pt x="1401238" y="1690498"/>
                  </a:lnTo>
                  <a:lnTo>
                    <a:pt x="1411024" y="1690762"/>
                  </a:lnTo>
                  <a:lnTo>
                    <a:pt x="1411817" y="1709537"/>
                  </a:lnTo>
                  <a:lnTo>
                    <a:pt x="1412346" y="1728311"/>
                  </a:lnTo>
                  <a:lnTo>
                    <a:pt x="1412875" y="1747086"/>
                  </a:lnTo>
                  <a:lnTo>
                    <a:pt x="1412875" y="1766125"/>
                  </a:lnTo>
                  <a:lnTo>
                    <a:pt x="1412346" y="1792832"/>
                  </a:lnTo>
                  <a:lnTo>
                    <a:pt x="1411553" y="1819275"/>
                  </a:lnTo>
                  <a:lnTo>
                    <a:pt x="793" y="1811078"/>
                  </a:lnTo>
                  <a:lnTo>
                    <a:pt x="264" y="1784635"/>
                  </a:lnTo>
                  <a:lnTo>
                    <a:pt x="0" y="1757928"/>
                  </a:lnTo>
                  <a:lnTo>
                    <a:pt x="529" y="1733071"/>
                  </a:lnTo>
                  <a:lnTo>
                    <a:pt x="1058" y="1708215"/>
                  </a:lnTo>
                  <a:lnTo>
                    <a:pt x="2645" y="1683623"/>
                  </a:lnTo>
                  <a:lnTo>
                    <a:pt x="4232" y="1659031"/>
                  </a:lnTo>
                  <a:lnTo>
                    <a:pt x="6612" y="1634968"/>
                  </a:lnTo>
                  <a:lnTo>
                    <a:pt x="8992" y="1610905"/>
                  </a:lnTo>
                  <a:lnTo>
                    <a:pt x="12166" y="1587106"/>
                  </a:lnTo>
                  <a:lnTo>
                    <a:pt x="15340" y="1563307"/>
                  </a:lnTo>
                  <a:lnTo>
                    <a:pt x="19307" y="1539773"/>
                  </a:lnTo>
                  <a:lnTo>
                    <a:pt x="23804" y="1516503"/>
                  </a:lnTo>
                  <a:lnTo>
                    <a:pt x="28300" y="1493762"/>
                  </a:lnTo>
                  <a:lnTo>
                    <a:pt x="33590" y="1470757"/>
                  </a:lnTo>
                  <a:lnTo>
                    <a:pt x="38879" y="1448280"/>
                  </a:lnTo>
                  <a:lnTo>
                    <a:pt x="44962" y="1425804"/>
                  </a:lnTo>
                  <a:lnTo>
                    <a:pt x="51045" y="1403856"/>
                  </a:lnTo>
                  <a:lnTo>
                    <a:pt x="57658" y="1382173"/>
                  </a:lnTo>
                  <a:lnTo>
                    <a:pt x="64799" y="1360754"/>
                  </a:lnTo>
                  <a:lnTo>
                    <a:pt x="72204" y="1339336"/>
                  </a:lnTo>
                  <a:lnTo>
                    <a:pt x="79874" y="1318710"/>
                  </a:lnTo>
                  <a:lnTo>
                    <a:pt x="88073" y="1298085"/>
                  </a:lnTo>
                  <a:lnTo>
                    <a:pt x="96272" y="1277459"/>
                  </a:lnTo>
                  <a:lnTo>
                    <a:pt x="105265" y="1257627"/>
                  </a:lnTo>
                  <a:lnTo>
                    <a:pt x="114522" y="1238059"/>
                  </a:lnTo>
                  <a:lnTo>
                    <a:pt x="123779" y="1218491"/>
                  </a:lnTo>
                  <a:lnTo>
                    <a:pt x="133565" y="1199452"/>
                  </a:lnTo>
                  <a:lnTo>
                    <a:pt x="143615" y="1180678"/>
                  </a:lnTo>
                  <a:lnTo>
                    <a:pt x="153930" y="1162432"/>
                  </a:lnTo>
                  <a:lnTo>
                    <a:pt x="165038" y="1144451"/>
                  </a:lnTo>
                  <a:lnTo>
                    <a:pt x="176147" y="1126734"/>
                  </a:lnTo>
                  <a:lnTo>
                    <a:pt x="187255" y="1109546"/>
                  </a:lnTo>
                  <a:lnTo>
                    <a:pt x="198892" y="1092623"/>
                  </a:lnTo>
                  <a:lnTo>
                    <a:pt x="210794" y="1075964"/>
                  </a:lnTo>
                  <a:lnTo>
                    <a:pt x="222960" y="1059834"/>
                  </a:lnTo>
                  <a:lnTo>
                    <a:pt x="235391" y="1044232"/>
                  </a:lnTo>
                  <a:lnTo>
                    <a:pt x="248351" y="1028895"/>
                  </a:lnTo>
                  <a:lnTo>
                    <a:pt x="261310" y="1013823"/>
                  </a:lnTo>
                  <a:lnTo>
                    <a:pt x="274799" y="999544"/>
                  </a:lnTo>
                  <a:lnTo>
                    <a:pt x="288288" y="985529"/>
                  </a:lnTo>
                  <a:lnTo>
                    <a:pt x="302041" y="971779"/>
                  </a:lnTo>
                  <a:lnTo>
                    <a:pt x="316059" y="958557"/>
                  </a:lnTo>
                  <a:lnTo>
                    <a:pt x="330341" y="946129"/>
                  </a:lnTo>
                  <a:lnTo>
                    <a:pt x="344888" y="933965"/>
                  </a:lnTo>
                  <a:lnTo>
                    <a:pt x="359963" y="922066"/>
                  </a:lnTo>
                  <a:lnTo>
                    <a:pt x="374774" y="910695"/>
                  </a:lnTo>
                  <a:lnTo>
                    <a:pt x="389850" y="899589"/>
                  </a:lnTo>
                  <a:lnTo>
                    <a:pt x="405454" y="889541"/>
                  </a:lnTo>
                  <a:lnTo>
                    <a:pt x="420794" y="879757"/>
                  </a:lnTo>
                  <a:lnTo>
                    <a:pt x="436664" y="870238"/>
                  </a:lnTo>
                  <a:lnTo>
                    <a:pt x="452533" y="861511"/>
                  </a:lnTo>
                  <a:lnTo>
                    <a:pt x="468666" y="853314"/>
                  </a:lnTo>
                  <a:lnTo>
                    <a:pt x="485064" y="845646"/>
                  </a:lnTo>
                  <a:lnTo>
                    <a:pt x="501727" y="838242"/>
                  </a:lnTo>
                  <a:lnTo>
                    <a:pt x="518389" y="831631"/>
                  </a:lnTo>
                  <a:lnTo>
                    <a:pt x="535316" y="825285"/>
                  </a:lnTo>
                  <a:lnTo>
                    <a:pt x="552243" y="819732"/>
                  </a:lnTo>
                  <a:lnTo>
                    <a:pt x="569435" y="814972"/>
                  </a:lnTo>
                  <a:lnTo>
                    <a:pt x="586891" y="810477"/>
                  </a:lnTo>
                  <a:lnTo>
                    <a:pt x="604347" y="806510"/>
                  </a:lnTo>
                  <a:lnTo>
                    <a:pt x="622067" y="803337"/>
                  </a:lnTo>
                  <a:lnTo>
                    <a:pt x="639787" y="800693"/>
                  </a:lnTo>
                  <a:lnTo>
                    <a:pt x="657508" y="798577"/>
                  </a:lnTo>
                  <a:lnTo>
                    <a:pt x="675757" y="796991"/>
                  </a:lnTo>
                  <a:lnTo>
                    <a:pt x="693742" y="796197"/>
                  </a:lnTo>
                  <a:lnTo>
                    <a:pt x="711992" y="795933"/>
                  </a:lnTo>
                  <a:close/>
                  <a:moveTo>
                    <a:pt x="1463280" y="660400"/>
                  </a:moveTo>
                  <a:lnTo>
                    <a:pt x="1469893" y="660400"/>
                  </a:lnTo>
                  <a:lnTo>
                    <a:pt x="1477034" y="660665"/>
                  </a:lnTo>
                  <a:lnTo>
                    <a:pt x="1483912" y="660929"/>
                  </a:lnTo>
                  <a:lnTo>
                    <a:pt x="1490789" y="661988"/>
                  </a:lnTo>
                  <a:lnTo>
                    <a:pt x="1497666" y="663046"/>
                  </a:lnTo>
                  <a:lnTo>
                    <a:pt x="1504279" y="664898"/>
                  </a:lnTo>
                  <a:lnTo>
                    <a:pt x="1510891" y="666750"/>
                  </a:lnTo>
                  <a:lnTo>
                    <a:pt x="1516975" y="668867"/>
                  </a:lnTo>
                  <a:lnTo>
                    <a:pt x="1523323" y="671248"/>
                  </a:lnTo>
                  <a:lnTo>
                    <a:pt x="1529142" y="673894"/>
                  </a:lnTo>
                  <a:lnTo>
                    <a:pt x="1535226" y="676804"/>
                  </a:lnTo>
                  <a:lnTo>
                    <a:pt x="1540780" y="679979"/>
                  </a:lnTo>
                  <a:lnTo>
                    <a:pt x="1546599" y="683683"/>
                  </a:lnTo>
                  <a:lnTo>
                    <a:pt x="1551625" y="687123"/>
                  </a:lnTo>
                  <a:lnTo>
                    <a:pt x="1556915" y="691356"/>
                  </a:lnTo>
                  <a:lnTo>
                    <a:pt x="1561676" y="695590"/>
                  </a:lnTo>
                  <a:lnTo>
                    <a:pt x="1566437" y="700088"/>
                  </a:lnTo>
                  <a:lnTo>
                    <a:pt x="1570934" y="704850"/>
                  </a:lnTo>
                  <a:lnTo>
                    <a:pt x="1575431" y="709613"/>
                  </a:lnTo>
                  <a:lnTo>
                    <a:pt x="1579134" y="714640"/>
                  </a:lnTo>
                  <a:lnTo>
                    <a:pt x="1583101" y="719931"/>
                  </a:lnTo>
                  <a:lnTo>
                    <a:pt x="1586540" y="725223"/>
                  </a:lnTo>
                  <a:lnTo>
                    <a:pt x="1589978" y="731044"/>
                  </a:lnTo>
                  <a:lnTo>
                    <a:pt x="1592888" y="736600"/>
                  </a:lnTo>
                  <a:lnTo>
                    <a:pt x="1595533" y="742685"/>
                  </a:lnTo>
                  <a:lnTo>
                    <a:pt x="1597914" y="748771"/>
                  </a:lnTo>
                  <a:lnTo>
                    <a:pt x="1600030" y="754856"/>
                  </a:lnTo>
                  <a:lnTo>
                    <a:pt x="1601881" y="761206"/>
                  </a:lnTo>
                  <a:lnTo>
                    <a:pt x="1603204" y="767556"/>
                  </a:lnTo>
                  <a:lnTo>
                    <a:pt x="1604526" y="774435"/>
                  </a:lnTo>
                  <a:lnTo>
                    <a:pt x="1605320" y="781050"/>
                  </a:lnTo>
                  <a:lnTo>
                    <a:pt x="1605584" y="787665"/>
                  </a:lnTo>
                  <a:lnTo>
                    <a:pt x="1605849" y="794544"/>
                  </a:lnTo>
                  <a:lnTo>
                    <a:pt x="1604791" y="967581"/>
                  </a:lnTo>
                  <a:lnTo>
                    <a:pt x="1781745" y="968375"/>
                  </a:lnTo>
                  <a:lnTo>
                    <a:pt x="1788887" y="968640"/>
                  </a:lnTo>
                  <a:lnTo>
                    <a:pt x="1795764" y="969169"/>
                  </a:lnTo>
                  <a:lnTo>
                    <a:pt x="1802641" y="970227"/>
                  </a:lnTo>
                  <a:lnTo>
                    <a:pt x="1809518" y="971285"/>
                  </a:lnTo>
                  <a:lnTo>
                    <a:pt x="1815866" y="972873"/>
                  </a:lnTo>
                  <a:lnTo>
                    <a:pt x="1822479" y="974725"/>
                  </a:lnTo>
                  <a:lnTo>
                    <a:pt x="1828827" y="977106"/>
                  </a:lnTo>
                  <a:lnTo>
                    <a:pt x="1834911" y="979488"/>
                  </a:lnTo>
                  <a:lnTo>
                    <a:pt x="1840994" y="982133"/>
                  </a:lnTo>
                  <a:lnTo>
                    <a:pt x="1846813" y="985044"/>
                  </a:lnTo>
                  <a:lnTo>
                    <a:pt x="1852633" y="988219"/>
                  </a:lnTo>
                  <a:lnTo>
                    <a:pt x="1857923" y="991923"/>
                  </a:lnTo>
                  <a:lnTo>
                    <a:pt x="1863213" y="995363"/>
                  </a:lnTo>
                  <a:lnTo>
                    <a:pt x="1868503" y="999596"/>
                  </a:lnTo>
                  <a:lnTo>
                    <a:pt x="1873264" y="1003829"/>
                  </a:lnTo>
                  <a:lnTo>
                    <a:pt x="1878025" y="1008327"/>
                  </a:lnTo>
                  <a:lnTo>
                    <a:pt x="1882522" y="1012825"/>
                  </a:lnTo>
                  <a:lnTo>
                    <a:pt x="1886754" y="1017852"/>
                  </a:lnTo>
                  <a:lnTo>
                    <a:pt x="1890986" y="1022879"/>
                  </a:lnTo>
                  <a:lnTo>
                    <a:pt x="1894689" y="1027906"/>
                  </a:lnTo>
                  <a:lnTo>
                    <a:pt x="1898128" y="1033463"/>
                  </a:lnTo>
                  <a:lnTo>
                    <a:pt x="1901302" y="1039283"/>
                  </a:lnTo>
                  <a:lnTo>
                    <a:pt x="1904211" y="1044840"/>
                  </a:lnTo>
                  <a:lnTo>
                    <a:pt x="1907385" y="1050660"/>
                  </a:lnTo>
                  <a:lnTo>
                    <a:pt x="1909766" y="1056746"/>
                  </a:lnTo>
                  <a:lnTo>
                    <a:pt x="1911882" y="1063096"/>
                  </a:lnTo>
                  <a:lnTo>
                    <a:pt x="1913469" y="1069181"/>
                  </a:lnTo>
                  <a:lnTo>
                    <a:pt x="1915056" y="1075796"/>
                  </a:lnTo>
                  <a:lnTo>
                    <a:pt x="1916114" y="1082410"/>
                  </a:lnTo>
                  <a:lnTo>
                    <a:pt x="1916908" y="1089290"/>
                  </a:lnTo>
                  <a:lnTo>
                    <a:pt x="1917436" y="1095640"/>
                  </a:lnTo>
                  <a:lnTo>
                    <a:pt x="1917701" y="1102783"/>
                  </a:lnTo>
                  <a:lnTo>
                    <a:pt x="1917436" y="1109663"/>
                  </a:lnTo>
                  <a:lnTo>
                    <a:pt x="1916908" y="1116277"/>
                  </a:lnTo>
                  <a:lnTo>
                    <a:pt x="1915849" y="1123156"/>
                  </a:lnTo>
                  <a:lnTo>
                    <a:pt x="1914791" y="1129506"/>
                  </a:lnTo>
                  <a:lnTo>
                    <a:pt x="1913204" y="1136121"/>
                  </a:lnTo>
                  <a:lnTo>
                    <a:pt x="1911088" y="1142471"/>
                  </a:lnTo>
                  <a:lnTo>
                    <a:pt x="1908972" y="1148556"/>
                  </a:lnTo>
                  <a:lnTo>
                    <a:pt x="1906592" y="1154642"/>
                  </a:lnTo>
                  <a:lnTo>
                    <a:pt x="1903682" y="1160463"/>
                  </a:lnTo>
                  <a:lnTo>
                    <a:pt x="1900773" y="1166283"/>
                  </a:lnTo>
                  <a:lnTo>
                    <a:pt x="1897599" y="1171840"/>
                  </a:lnTo>
                  <a:lnTo>
                    <a:pt x="1893896" y="1177131"/>
                  </a:lnTo>
                  <a:lnTo>
                    <a:pt x="1889928" y="1182158"/>
                  </a:lnTo>
                  <a:lnTo>
                    <a:pt x="1885960" y="1187450"/>
                  </a:lnTo>
                  <a:lnTo>
                    <a:pt x="1881728" y="1192213"/>
                  </a:lnTo>
                  <a:lnTo>
                    <a:pt x="1876967" y="1196975"/>
                  </a:lnTo>
                  <a:lnTo>
                    <a:pt x="1872206" y="1201208"/>
                  </a:lnTo>
                  <a:lnTo>
                    <a:pt x="1867445" y="1205442"/>
                  </a:lnTo>
                  <a:lnTo>
                    <a:pt x="1862155" y="1209411"/>
                  </a:lnTo>
                  <a:lnTo>
                    <a:pt x="1856600" y="1212850"/>
                  </a:lnTo>
                  <a:lnTo>
                    <a:pt x="1851046" y="1216554"/>
                  </a:lnTo>
                  <a:lnTo>
                    <a:pt x="1845491" y="1219465"/>
                  </a:lnTo>
                  <a:lnTo>
                    <a:pt x="1839407" y="1222375"/>
                  </a:lnTo>
                  <a:lnTo>
                    <a:pt x="1833588" y="1225021"/>
                  </a:lnTo>
                  <a:lnTo>
                    <a:pt x="1827240" y="1227402"/>
                  </a:lnTo>
                  <a:lnTo>
                    <a:pt x="1821156" y="1229519"/>
                  </a:lnTo>
                  <a:lnTo>
                    <a:pt x="1814544" y="1231371"/>
                  </a:lnTo>
                  <a:lnTo>
                    <a:pt x="1807931" y="1232958"/>
                  </a:lnTo>
                  <a:lnTo>
                    <a:pt x="1801054" y="1234017"/>
                  </a:lnTo>
                  <a:lnTo>
                    <a:pt x="1794177" y="1234546"/>
                  </a:lnTo>
                  <a:lnTo>
                    <a:pt x="1787300" y="1235340"/>
                  </a:lnTo>
                  <a:lnTo>
                    <a:pt x="1780158" y="1235340"/>
                  </a:lnTo>
                  <a:lnTo>
                    <a:pt x="1603204" y="1234281"/>
                  </a:lnTo>
                  <a:lnTo>
                    <a:pt x="1602410" y="1407319"/>
                  </a:lnTo>
                  <a:lnTo>
                    <a:pt x="1602146" y="1413933"/>
                  </a:lnTo>
                  <a:lnTo>
                    <a:pt x="1601617" y="1420813"/>
                  </a:lnTo>
                  <a:lnTo>
                    <a:pt x="1600559" y="1427692"/>
                  </a:lnTo>
                  <a:lnTo>
                    <a:pt x="1599501" y="1434306"/>
                  </a:lnTo>
                  <a:lnTo>
                    <a:pt x="1597914" y="1440392"/>
                  </a:lnTo>
                  <a:lnTo>
                    <a:pt x="1595798" y="1446742"/>
                  </a:lnTo>
                  <a:lnTo>
                    <a:pt x="1593682" y="1453092"/>
                  </a:lnTo>
                  <a:lnTo>
                    <a:pt x="1591301" y="1459177"/>
                  </a:lnTo>
                  <a:lnTo>
                    <a:pt x="1588656" y="1464998"/>
                  </a:lnTo>
                  <a:lnTo>
                    <a:pt x="1585482" y="1470819"/>
                  </a:lnTo>
                  <a:lnTo>
                    <a:pt x="1582043" y="1476111"/>
                  </a:lnTo>
                  <a:lnTo>
                    <a:pt x="1578605" y="1481931"/>
                  </a:lnTo>
                  <a:lnTo>
                    <a:pt x="1574637" y="1486958"/>
                  </a:lnTo>
                  <a:lnTo>
                    <a:pt x="1570670" y="1491986"/>
                  </a:lnTo>
                  <a:lnTo>
                    <a:pt x="1566437" y="1496748"/>
                  </a:lnTo>
                  <a:lnTo>
                    <a:pt x="1561941" y="1501511"/>
                  </a:lnTo>
                  <a:lnTo>
                    <a:pt x="1557180" y="1505744"/>
                  </a:lnTo>
                  <a:lnTo>
                    <a:pt x="1552154" y="1509713"/>
                  </a:lnTo>
                  <a:lnTo>
                    <a:pt x="1546864" y="1513946"/>
                  </a:lnTo>
                  <a:lnTo>
                    <a:pt x="1541309" y="1517650"/>
                  </a:lnTo>
                  <a:lnTo>
                    <a:pt x="1536019" y="1521090"/>
                  </a:lnTo>
                  <a:lnTo>
                    <a:pt x="1530200" y="1524000"/>
                  </a:lnTo>
                  <a:lnTo>
                    <a:pt x="1524381" y="1527175"/>
                  </a:lnTo>
                  <a:lnTo>
                    <a:pt x="1518297" y="1529821"/>
                  </a:lnTo>
                  <a:lnTo>
                    <a:pt x="1511949" y="1532202"/>
                  </a:lnTo>
                  <a:lnTo>
                    <a:pt x="1505601" y="1534319"/>
                  </a:lnTo>
                  <a:lnTo>
                    <a:pt x="1499253" y="1535906"/>
                  </a:lnTo>
                  <a:lnTo>
                    <a:pt x="1492640" y="1537494"/>
                  </a:lnTo>
                  <a:lnTo>
                    <a:pt x="1485763" y="1538288"/>
                  </a:lnTo>
                  <a:lnTo>
                    <a:pt x="1478886" y="1539346"/>
                  </a:lnTo>
                  <a:lnTo>
                    <a:pt x="1472009" y="1539875"/>
                  </a:lnTo>
                  <a:lnTo>
                    <a:pt x="1464867" y="1539875"/>
                  </a:lnTo>
                  <a:lnTo>
                    <a:pt x="1458255" y="1539611"/>
                  </a:lnTo>
                  <a:lnTo>
                    <a:pt x="1451113" y="1539346"/>
                  </a:lnTo>
                  <a:lnTo>
                    <a:pt x="1444236" y="1538288"/>
                  </a:lnTo>
                  <a:lnTo>
                    <a:pt x="1437623" y="1536965"/>
                  </a:lnTo>
                  <a:lnTo>
                    <a:pt x="1431010" y="1535377"/>
                  </a:lnTo>
                  <a:lnTo>
                    <a:pt x="1424398" y="1533525"/>
                  </a:lnTo>
                  <a:lnTo>
                    <a:pt x="1418314" y="1531673"/>
                  </a:lnTo>
                  <a:lnTo>
                    <a:pt x="1411966" y="1529292"/>
                  </a:lnTo>
                  <a:lnTo>
                    <a:pt x="1406147" y="1526381"/>
                  </a:lnTo>
                  <a:lnTo>
                    <a:pt x="1400063" y="1523471"/>
                  </a:lnTo>
                  <a:lnTo>
                    <a:pt x="1394509" y="1520296"/>
                  </a:lnTo>
                  <a:lnTo>
                    <a:pt x="1388690" y="1516592"/>
                  </a:lnTo>
                  <a:lnTo>
                    <a:pt x="1383399" y="1512888"/>
                  </a:lnTo>
                  <a:lnTo>
                    <a:pt x="1378374" y="1508919"/>
                  </a:lnTo>
                  <a:lnTo>
                    <a:pt x="1373348" y="1504686"/>
                  </a:lnTo>
                  <a:lnTo>
                    <a:pt x="1368852" y="1500188"/>
                  </a:lnTo>
                  <a:lnTo>
                    <a:pt x="1364355" y="1495425"/>
                  </a:lnTo>
                  <a:lnTo>
                    <a:pt x="1359858" y="1490663"/>
                  </a:lnTo>
                  <a:lnTo>
                    <a:pt x="1356155" y="1485636"/>
                  </a:lnTo>
                  <a:lnTo>
                    <a:pt x="1352188" y="1480344"/>
                  </a:lnTo>
                  <a:lnTo>
                    <a:pt x="1348749" y="1475052"/>
                  </a:lnTo>
                  <a:lnTo>
                    <a:pt x="1345311" y="1469496"/>
                  </a:lnTo>
                  <a:lnTo>
                    <a:pt x="1342401" y="1463675"/>
                  </a:lnTo>
                  <a:lnTo>
                    <a:pt x="1339756" y="1457854"/>
                  </a:lnTo>
                  <a:lnTo>
                    <a:pt x="1337375" y="1451504"/>
                  </a:lnTo>
                  <a:lnTo>
                    <a:pt x="1335259" y="1445154"/>
                  </a:lnTo>
                  <a:lnTo>
                    <a:pt x="1333408" y="1439069"/>
                  </a:lnTo>
                  <a:lnTo>
                    <a:pt x="1332085" y="1432454"/>
                  </a:lnTo>
                  <a:lnTo>
                    <a:pt x="1330763" y="1425840"/>
                  </a:lnTo>
                  <a:lnTo>
                    <a:pt x="1329969" y="1419490"/>
                  </a:lnTo>
                  <a:lnTo>
                    <a:pt x="1329440" y="1412611"/>
                  </a:lnTo>
                  <a:lnTo>
                    <a:pt x="1329440" y="1405731"/>
                  </a:lnTo>
                  <a:lnTo>
                    <a:pt x="1330234" y="1232958"/>
                  </a:lnTo>
                  <a:lnTo>
                    <a:pt x="1153279" y="1231636"/>
                  </a:lnTo>
                  <a:lnTo>
                    <a:pt x="1146402" y="1231371"/>
                  </a:lnTo>
                  <a:lnTo>
                    <a:pt x="1139525" y="1231106"/>
                  </a:lnTo>
                  <a:lnTo>
                    <a:pt x="1132648" y="1230048"/>
                  </a:lnTo>
                  <a:lnTo>
                    <a:pt x="1125771" y="1228990"/>
                  </a:lnTo>
                  <a:lnTo>
                    <a:pt x="1119423" y="1227138"/>
                  </a:lnTo>
                  <a:lnTo>
                    <a:pt x="1112810" y="1225286"/>
                  </a:lnTo>
                  <a:lnTo>
                    <a:pt x="1106462" y="1223433"/>
                  </a:lnTo>
                  <a:lnTo>
                    <a:pt x="1100378" y="1221052"/>
                  </a:lnTo>
                  <a:lnTo>
                    <a:pt x="1094295" y="1218406"/>
                  </a:lnTo>
                  <a:lnTo>
                    <a:pt x="1088476" y="1215231"/>
                  </a:lnTo>
                  <a:lnTo>
                    <a:pt x="1082656" y="1212056"/>
                  </a:lnTo>
                  <a:lnTo>
                    <a:pt x="1077102" y="1208352"/>
                  </a:lnTo>
                  <a:lnTo>
                    <a:pt x="1071812" y="1204648"/>
                  </a:lnTo>
                  <a:lnTo>
                    <a:pt x="1066786" y="1200679"/>
                  </a:lnTo>
                  <a:lnTo>
                    <a:pt x="1062025" y="1196446"/>
                  </a:lnTo>
                  <a:lnTo>
                    <a:pt x="1057264" y="1192213"/>
                  </a:lnTo>
                  <a:lnTo>
                    <a:pt x="1052767" y="1187450"/>
                  </a:lnTo>
                  <a:lnTo>
                    <a:pt x="1048271" y="1182688"/>
                  </a:lnTo>
                  <a:lnTo>
                    <a:pt x="1044303" y="1177396"/>
                  </a:lnTo>
                  <a:lnTo>
                    <a:pt x="1040600" y="1172104"/>
                  </a:lnTo>
                  <a:lnTo>
                    <a:pt x="1036897" y="1166813"/>
                  </a:lnTo>
                  <a:lnTo>
                    <a:pt x="1033723" y="1161256"/>
                  </a:lnTo>
                  <a:lnTo>
                    <a:pt x="1030549" y="1155435"/>
                  </a:lnTo>
                  <a:lnTo>
                    <a:pt x="1027904" y="1149615"/>
                  </a:lnTo>
                  <a:lnTo>
                    <a:pt x="1025523" y="1143265"/>
                  </a:lnTo>
                  <a:lnTo>
                    <a:pt x="1023407" y="1137444"/>
                  </a:lnTo>
                  <a:lnTo>
                    <a:pt x="1021820" y="1130829"/>
                  </a:lnTo>
                  <a:lnTo>
                    <a:pt x="1020233" y="1124215"/>
                  </a:lnTo>
                  <a:lnTo>
                    <a:pt x="1019175" y="1117600"/>
                  </a:lnTo>
                  <a:lnTo>
                    <a:pt x="1018117" y="1111250"/>
                  </a:lnTo>
                  <a:lnTo>
                    <a:pt x="1017853" y="1104371"/>
                  </a:lnTo>
                  <a:lnTo>
                    <a:pt x="1017588" y="1097492"/>
                  </a:lnTo>
                  <a:lnTo>
                    <a:pt x="1017853" y="1090613"/>
                  </a:lnTo>
                  <a:lnTo>
                    <a:pt x="1018382" y="1083733"/>
                  </a:lnTo>
                  <a:lnTo>
                    <a:pt x="1019440" y="1077383"/>
                  </a:lnTo>
                  <a:lnTo>
                    <a:pt x="1020498" y="1070769"/>
                  </a:lnTo>
                  <a:lnTo>
                    <a:pt x="1022085" y="1064154"/>
                  </a:lnTo>
                  <a:lnTo>
                    <a:pt x="1024201" y="1057804"/>
                  </a:lnTo>
                  <a:lnTo>
                    <a:pt x="1026317" y="1051719"/>
                  </a:lnTo>
                  <a:lnTo>
                    <a:pt x="1028697" y="1045633"/>
                  </a:lnTo>
                  <a:lnTo>
                    <a:pt x="1031607" y="1039813"/>
                  </a:lnTo>
                  <a:lnTo>
                    <a:pt x="1034516" y="1033992"/>
                  </a:lnTo>
                  <a:lnTo>
                    <a:pt x="1037690" y="1028435"/>
                  </a:lnTo>
                  <a:lnTo>
                    <a:pt x="1041394" y="1023144"/>
                  </a:lnTo>
                  <a:lnTo>
                    <a:pt x="1045361" y="1017852"/>
                  </a:lnTo>
                  <a:lnTo>
                    <a:pt x="1049329" y="1012825"/>
                  </a:lnTo>
                  <a:lnTo>
                    <a:pt x="1053561" y="1008063"/>
                  </a:lnTo>
                  <a:lnTo>
                    <a:pt x="1058057" y="1003565"/>
                  </a:lnTo>
                  <a:lnTo>
                    <a:pt x="1062818" y="999067"/>
                  </a:lnTo>
                  <a:lnTo>
                    <a:pt x="1067844" y="994833"/>
                  </a:lnTo>
                  <a:lnTo>
                    <a:pt x="1073134" y="990865"/>
                  </a:lnTo>
                  <a:lnTo>
                    <a:pt x="1078689" y="987160"/>
                  </a:lnTo>
                  <a:lnTo>
                    <a:pt x="1083979" y="983721"/>
                  </a:lnTo>
                  <a:lnTo>
                    <a:pt x="1089798" y="980546"/>
                  </a:lnTo>
                  <a:lnTo>
                    <a:pt x="1095617" y="977635"/>
                  </a:lnTo>
                  <a:lnTo>
                    <a:pt x="1101701" y="975254"/>
                  </a:lnTo>
                  <a:lnTo>
                    <a:pt x="1108049" y="972873"/>
                  </a:lnTo>
                  <a:lnTo>
                    <a:pt x="1114133" y="970756"/>
                  </a:lnTo>
                  <a:lnTo>
                    <a:pt x="1120745" y="968904"/>
                  </a:lnTo>
                  <a:lnTo>
                    <a:pt x="1127358" y="967581"/>
                  </a:lnTo>
                  <a:lnTo>
                    <a:pt x="1134235" y="966258"/>
                  </a:lnTo>
                  <a:lnTo>
                    <a:pt x="1141112" y="965465"/>
                  </a:lnTo>
                  <a:lnTo>
                    <a:pt x="1147989" y="965200"/>
                  </a:lnTo>
                  <a:lnTo>
                    <a:pt x="1155131" y="964935"/>
                  </a:lnTo>
                  <a:lnTo>
                    <a:pt x="1332085" y="965994"/>
                  </a:lnTo>
                  <a:lnTo>
                    <a:pt x="1332879" y="793221"/>
                  </a:lnTo>
                  <a:lnTo>
                    <a:pt x="1333143" y="786342"/>
                  </a:lnTo>
                  <a:lnTo>
                    <a:pt x="1333672" y="779463"/>
                  </a:lnTo>
                  <a:lnTo>
                    <a:pt x="1334730" y="772583"/>
                  </a:lnTo>
                  <a:lnTo>
                    <a:pt x="1335788" y="765969"/>
                  </a:lnTo>
                  <a:lnTo>
                    <a:pt x="1337375" y="759883"/>
                  </a:lnTo>
                  <a:lnTo>
                    <a:pt x="1339227" y="753269"/>
                  </a:lnTo>
                  <a:lnTo>
                    <a:pt x="1341608" y="747448"/>
                  </a:lnTo>
                  <a:lnTo>
                    <a:pt x="1343988" y="741098"/>
                  </a:lnTo>
                  <a:lnTo>
                    <a:pt x="1346633" y="735013"/>
                  </a:lnTo>
                  <a:lnTo>
                    <a:pt x="1349807" y="729456"/>
                  </a:lnTo>
                  <a:lnTo>
                    <a:pt x="1353246" y="723900"/>
                  </a:lnTo>
                  <a:lnTo>
                    <a:pt x="1356684" y="718344"/>
                  </a:lnTo>
                  <a:lnTo>
                    <a:pt x="1360652" y="713317"/>
                  </a:lnTo>
                  <a:lnTo>
                    <a:pt x="1364355" y="708290"/>
                  </a:lnTo>
                  <a:lnTo>
                    <a:pt x="1368852" y="703527"/>
                  </a:lnTo>
                  <a:lnTo>
                    <a:pt x="1373348" y="698765"/>
                  </a:lnTo>
                  <a:lnTo>
                    <a:pt x="1378109" y="694267"/>
                  </a:lnTo>
                  <a:lnTo>
                    <a:pt x="1383135" y="690298"/>
                  </a:lnTo>
                  <a:lnTo>
                    <a:pt x="1388161" y="686329"/>
                  </a:lnTo>
                  <a:lnTo>
                    <a:pt x="1393451" y="682890"/>
                  </a:lnTo>
                  <a:lnTo>
                    <a:pt x="1399270" y="679186"/>
                  </a:lnTo>
                  <a:lnTo>
                    <a:pt x="1404824" y="676275"/>
                  </a:lnTo>
                  <a:lnTo>
                    <a:pt x="1410908" y="673365"/>
                  </a:lnTo>
                  <a:lnTo>
                    <a:pt x="1416992" y="670454"/>
                  </a:lnTo>
                  <a:lnTo>
                    <a:pt x="1423075" y="668073"/>
                  </a:lnTo>
                  <a:lnTo>
                    <a:pt x="1429688" y="666221"/>
                  </a:lnTo>
                  <a:lnTo>
                    <a:pt x="1436036" y="664369"/>
                  </a:lnTo>
                  <a:lnTo>
                    <a:pt x="1442649" y="662781"/>
                  </a:lnTo>
                  <a:lnTo>
                    <a:pt x="1449261" y="661988"/>
                  </a:lnTo>
                  <a:lnTo>
                    <a:pt x="1456138" y="660929"/>
                  </a:lnTo>
                  <a:lnTo>
                    <a:pt x="1463280" y="660400"/>
                  </a:lnTo>
                  <a:close/>
                  <a:moveTo>
                    <a:pt x="714108" y="0"/>
                  </a:moveTo>
                  <a:lnTo>
                    <a:pt x="723364" y="0"/>
                  </a:lnTo>
                  <a:lnTo>
                    <a:pt x="732621" y="264"/>
                  </a:lnTo>
                  <a:lnTo>
                    <a:pt x="741349" y="529"/>
                  </a:lnTo>
                  <a:lnTo>
                    <a:pt x="750606" y="1058"/>
                  </a:lnTo>
                  <a:lnTo>
                    <a:pt x="759599" y="2115"/>
                  </a:lnTo>
                  <a:lnTo>
                    <a:pt x="768591" y="3173"/>
                  </a:lnTo>
                  <a:lnTo>
                    <a:pt x="777319" y="4495"/>
                  </a:lnTo>
                  <a:lnTo>
                    <a:pt x="786312" y="5817"/>
                  </a:lnTo>
                  <a:lnTo>
                    <a:pt x="795040" y="7404"/>
                  </a:lnTo>
                  <a:lnTo>
                    <a:pt x="803503" y="9520"/>
                  </a:lnTo>
                  <a:lnTo>
                    <a:pt x="812231" y="11635"/>
                  </a:lnTo>
                  <a:lnTo>
                    <a:pt x="820959" y="14015"/>
                  </a:lnTo>
                  <a:lnTo>
                    <a:pt x="829158" y="16395"/>
                  </a:lnTo>
                  <a:lnTo>
                    <a:pt x="837622" y="19039"/>
                  </a:lnTo>
                  <a:lnTo>
                    <a:pt x="845821" y="21948"/>
                  </a:lnTo>
                  <a:lnTo>
                    <a:pt x="853755" y="24856"/>
                  </a:lnTo>
                  <a:lnTo>
                    <a:pt x="861954" y="28294"/>
                  </a:lnTo>
                  <a:lnTo>
                    <a:pt x="869889" y="31732"/>
                  </a:lnTo>
                  <a:lnTo>
                    <a:pt x="877559" y="35434"/>
                  </a:lnTo>
                  <a:lnTo>
                    <a:pt x="885493" y="39136"/>
                  </a:lnTo>
                  <a:lnTo>
                    <a:pt x="892899" y="43102"/>
                  </a:lnTo>
                  <a:lnTo>
                    <a:pt x="900569" y="47333"/>
                  </a:lnTo>
                  <a:lnTo>
                    <a:pt x="907710" y="51299"/>
                  </a:lnTo>
                  <a:lnTo>
                    <a:pt x="915116" y="56059"/>
                  </a:lnTo>
                  <a:lnTo>
                    <a:pt x="922257" y="60554"/>
                  </a:lnTo>
                  <a:lnTo>
                    <a:pt x="929398" y="65314"/>
                  </a:lnTo>
                  <a:lnTo>
                    <a:pt x="936274" y="70338"/>
                  </a:lnTo>
                  <a:lnTo>
                    <a:pt x="943151" y="75362"/>
                  </a:lnTo>
                  <a:lnTo>
                    <a:pt x="949763" y="80915"/>
                  </a:lnTo>
                  <a:lnTo>
                    <a:pt x="956111" y="86204"/>
                  </a:lnTo>
                  <a:lnTo>
                    <a:pt x="962458" y="91757"/>
                  </a:lnTo>
                  <a:lnTo>
                    <a:pt x="968806" y="97575"/>
                  </a:lnTo>
                  <a:lnTo>
                    <a:pt x="974889" y="103392"/>
                  </a:lnTo>
                  <a:lnTo>
                    <a:pt x="980972" y="109474"/>
                  </a:lnTo>
                  <a:lnTo>
                    <a:pt x="986526" y="115556"/>
                  </a:lnTo>
                  <a:lnTo>
                    <a:pt x="992080" y="121902"/>
                  </a:lnTo>
                  <a:lnTo>
                    <a:pt x="997635" y="128513"/>
                  </a:lnTo>
                  <a:lnTo>
                    <a:pt x="1002924" y="134859"/>
                  </a:lnTo>
                  <a:lnTo>
                    <a:pt x="1008214" y="141470"/>
                  </a:lnTo>
                  <a:lnTo>
                    <a:pt x="1013239" y="148345"/>
                  </a:lnTo>
                  <a:lnTo>
                    <a:pt x="1018000" y="155220"/>
                  </a:lnTo>
                  <a:lnTo>
                    <a:pt x="1022761" y="162360"/>
                  </a:lnTo>
                  <a:lnTo>
                    <a:pt x="1027257" y="169499"/>
                  </a:lnTo>
                  <a:lnTo>
                    <a:pt x="1031489" y="176903"/>
                  </a:lnTo>
                  <a:lnTo>
                    <a:pt x="1035720" y="184043"/>
                  </a:lnTo>
                  <a:lnTo>
                    <a:pt x="1039688" y="191711"/>
                  </a:lnTo>
                  <a:lnTo>
                    <a:pt x="1043655" y="199115"/>
                  </a:lnTo>
                  <a:lnTo>
                    <a:pt x="1047093" y="206784"/>
                  </a:lnTo>
                  <a:lnTo>
                    <a:pt x="1050532" y="214717"/>
                  </a:lnTo>
                  <a:lnTo>
                    <a:pt x="1053705" y="222650"/>
                  </a:lnTo>
                  <a:lnTo>
                    <a:pt x="1057144" y="230318"/>
                  </a:lnTo>
                  <a:lnTo>
                    <a:pt x="1059788" y="238780"/>
                  </a:lnTo>
                  <a:lnTo>
                    <a:pt x="1062433" y="246713"/>
                  </a:lnTo>
                  <a:lnTo>
                    <a:pt x="1064814" y="255175"/>
                  </a:lnTo>
                  <a:lnTo>
                    <a:pt x="1067194" y="263372"/>
                  </a:lnTo>
                  <a:lnTo>
                    <a:pt x="1069310" y="271834"/>
                  </a:lnTo>
                  <a:lnTo>
                    <a:pt x="1070897" y="280031"/>
                  </a:lnTo>
                  <a:lnTo>
                    <a:pt x="1072484" y="288757"/>
                  </a:lnTo>
                  <a:lnTo>
                    <a:pt x="1074071" y="297219"/>
                  </a:lnTo>
                  <a:lnTo>
                    <a:pt x="1075129" y="305945"/>
                  </a:lnTo>
                  <a:lnTo>
                    <a:pt x="1076186" y="314936"/>
                  </a:lnTo>
                  <a:lnTo>
                    <a:pt x="1076980" y="323397"/>
                  </a:lnTo>
                  <a:lnTo>
                    <a:pt x="1077509" y="332388"/>
                  </a:lnTo>
                  <a:lnTo>
                    <a:pt x="1077773" y="341379"/>
                  </a:lnTo>
                  <a:lnTo>
                    <a:pt x="1077773" y="350369"/>
                  </a:lnTo>
                  <a:lnTo>
                    <a:pt x="1077509" y="359360"/>
                  </a:lnTo>
                  <a:lnTo>
                    <a:pt x="1077244" y="368350"/>
                  </a:lnTo>
                  <a:lnTo>
                    <a:pt x="1076716" y="377341"/>
                  </a:lnTo>
                  <a:lnTo>
                    <a:pt x="1075658" y="385803"/>
                  </a:lnTo>
                  <a:lnTo>
                    <a:pt x="1074600" y="394793"/>
                  </a:lnTo>
                  <a:lnTo>
                    <a:pt x="1073277" y="403519"/>
                  </a:lnTo>
                  <a:lnTo>
                    <a:pt x="1071955" y="411981"/>
                  </a:lnTo>
                  <a:lnTo>
                    <a:pt x="1070103" y="420707"/>
                  </a:lnTo>
                  <a:lnTo>
                    <a:pt x="1068252" y="428905"/>
                  </a:lnTo>
                  <a:lnTo>
                    <a:pt x="1065872" y="437366"/>
                  </a:lnTo>
                  <a:lnTo>
                    <a:pt x="1063756" y="445564"/>
                  </a:lnTo>
                  <a:lnTo>
                    <a:pt x="1061111" y="454026"/>
                  </a:lnTo>
                  <a:lnTo>
                    <a:pt x="1058466" y="461958"/>
                  </a:lnTo>
                  <a:lnTo>
                    <a:pt x="1055557" y="469891"/>
                  </a:lnTo>
                  <a:lnTo>
                    <a:pt x="1052383" y="478089"/>
                  </a:lnTo>
                  <a:lnTo>
                    <a:pt x="1048945" y="485757"/>
                  </a:lnTo>
                  <a:lnTo>
                    <a:pt x="1045506" y="493426"/>
                  </a:lnTo>
                  <a:lnTo>
                    <a:pt x="1041804" y="501358"/>
                  </a:lnTo>
                  <a:lnTo>
                    <a:pt x="1038101" y="508762"/>
                  </a:lnTo>
                  <a:lnTo>
                    <a:pt x="1033869" y="516166"/>
                  </a:lnTo>
                  <a:lnTo>
                    <a:pt x="1029637" y="523570"/>
                  </a:lnTo>
                  <a:lnTo>
                    <a:pt x="1025141" y="530710"/>
                  </a:lnTo>
                  <a:lnTo>
                    <a:pt x="1020380" y="537850"/>
                  </a:lnTo>
                  <a:lnTo>
                    <a:pt x="1015620" y="544725"/>
                  </a:lnTo>
                  <a:lnTo>
                    <a:pt x="1010859" y="551864"/>
                  </a:lnTo>
                  <a:lnTo>
                    <a:pt x="1005834" y="558211"/>
                  </a:lnTo>
                  <a:lnTo>
                    <a:pt x="1000544" y="564821"/>
                  </a:lnTo>
                  <a:lnTo>
                    <a:pt x="995254" y="571432"/>
                  </a:lnTo>
                  <a:lnTo>
                    <a:pt x="989436" y="578043"/>
                  </a:lnTo>
                  <a:lnTo>
                    <a:pt x="983882" y="584125"/>
                  </a:lnTo>
                  <a:lnTo>
                    <a:pt x="977798" y="590207"/>
                  </a:lnTo>
                  <a:lnTo>
                    <a:pt x="971980" y="596024"/>
                  </a:lnTo>
                  <a:lnTo>
                    <a:pt x="965632" y="601842"/>
                  </a:lnTo>
                  <a:lnTo>
                    <a:pt x="959549" y="607659"/>
                  </a:lnTo>
                  <a:lnTo>
                    <a:pt x="953201" y="612948"/>
                  </a:lnTo>
                  <a:lnTo>
                    <a:pt x="946325" y="618501"/>
                  </a:lnTo>
                  <a:lnTo>
                    <a:pt x="939713" y="623789"/>
                  </a:lnTo>
                  <a:lnTo>
                    <a:pt x="933100" y="628813"/>
                  </a:lnTo>
                  <a:lnTo>
                    <a:pt x="926224" y="633573"/>
                  </a:lnTo>
                  <a:lnTo>
                    <a:pt x="919083" y="638333"/>
                  </a:lnTo>
                  <a:lnTo>
                    <a:pt x="911942" y="642828"/>
                  </a:lnTo>
                  <a:lnTo>
                    <a:pt x="904536" y="647323"/>
                  </a:lnTo>
                  <a:lnTo>
                    <a:pt x="897131" y="651290"/>
                  </a:lnTo>
                  <a:lnTo>
                    <a:pt x="889461" y="655521"/>
                  </a:lnTo>
                  <a:lnTo>
                    <a:pt x="881791" y="659487"/>
                  </a:lnTo>
                  <a:lnTo>
                    <a:pt x="874120" y="663189"/>
                  </a:lnTo>
                  <a:lnTo>
                    <a:pt x="866186" y="666627"/>
                  </a:lnTo>
                  <a:lnTo>
                    <a:pt x="857987" y="670064"/>
                  </a:lnTo>
                  <a:lnTo>
                    <a:pt x="850052" y="672973"/>
                  </a:lnTo>
                  <a:lnTo>
                    <a:pt x="841853" y="676146"/>
                  </a:lnTo>
                  <a:lnTo>
                    <a:pt x="833654" y="679055"/>
                  </a:lnTo>
                  <a:lnTo>
                    <a:pt x="825455" y="681699"/>
                  </a:lnTo>
                  <a:lnTo>
                    <a:pt x="816992" y="684079"/>
                  </a:lnTo>
                  <a:lnTo>
                    <a:pt x="808264" y="686195"/>
                  </a:lnTo>
                  <a:lnTo>
                    <a:pt x="799800" y="688310"/>
                  </a:lnTo>
                  <a:lnTo>
                    <a:pt x="791072" y="690161"/>
                  </a:lnTo>
                  <a:lnTo>
                    <a:pt x="782609" y="691483"/>
                  </a:lnTo>
                  <a:lnTo>
                    <a:pt x="773616" y="693070"/>
                  </a:lnTo>
                  <a:lnTo>
                    <a:pt x="764624" y="694128"/>
                  </a:lnTo>
                  <a:lnTo>
                    <a:pt x="755632" y="695185"/>
                  </a:lnTo>
                  <a:lnTo>
                    <a:pt x="746639" y="695714"/>
                  </a:lnTo>
                  <a:lnTo>
                    <a:pt x="737647" y="696243"/>
                  </a:lnTo>
                  <a:lnTo>
                    <a:pt x="728390" y="696507"/>
                  </a:lnTo>
                  <a:lnTo>
                    <a:pt x="719133" y="696507"/>
                  </a:lnTo>
                  <a:lnTo>
                    <a:pt x="709876" y="696507"/>
                  </a:lnTo>
                  <a:lnTo>
                    <a:pt x="700883" y="695979"/>
                  </a:lnTo>
                  <a:lnTo>
                    <a:pt x="691891" y="695450"/>
                  </a:lnTo>
                  <a:lnTo>
                    <a:pt x="682898" y="694392"/>
                  </a:lnTo>
                  <a:lnTo>
                    <a:pt x="673906" y="693599"/>
                  </a:lnTo>
                  <a:lnTo>
                    <a:pt x="664913" y="692541"/>
                  </a:lnTo>
                  <a:lnTo>
                    <a:pt x="656186" y="690954"/>
                  </a:lnTo>
                  <a:lnTo>
                    <a:pt x="647458" y="689103"/>
                  </a:lnTo>
                  <a:lnTo>
                    <a:pt x="638730" y="687252"/>
                  </a:lnTo>
                  <a:lnTo>
                    <a:pt x="630266" y="684872"/>
                  </a:lnTo>
                  <a:lnTo>
                    <a:pt x="621538" y="683021"/>
                  </a:lnTo>
                  <a:lnTo>
                    <a:pt x="613339" y="680113"/>
                  </a:lnTo>
                  <a:lnTo>
                    <a:pt x="604876" y="677468"/>
                  </a:lnTo>
                  <a:lnTo>
                    <a:pt x="596676" y="674824"/>
                  </a:lnTo>
                  <a:lnTo>
                    <a:pt x="588478" y="671651"/>
                  </a:lnTo>
                  <a:lnTo>
                    <a:pt x="580543" y="668213"/>
                  </a:lnTo>
                  <a:lnTo>
                    <a:pt x="572873" y="665040"/>
                  </a:lnTo>
                  <a:lnTo>
                    <a:pt x="564674" y="661603"/>
                  </a:lnTo>
                  <a:lnTo>
                    <a:pt x="557004" y="657636"/>
                  </a:lnTo>
                  <a:lnTo>
                    <a:pt x="549598" y="653405"/>
                  </a:lnTo>
                  <a:lnTo>
                    <a:pt x="541928" y="649439"/>
                  </a:lnTo>
                  <a:lnTo>
                    <a:pt x="534787" y="645208"/>
                  </a:lnTo>
                  <a:lnTo>
                    <a:pt x="527382" y="640713"/>
                  </a:lnTo>
                  <a:lnTo>
                    <a:pt x="520241" y="635953"/>
                  </a:lnTo>
                  <a:lnTo>
                    <a:pt x="513364" y="631193"/>
                  </a:lnTo>
                  <a:lnTo>
                    <a:pt x="506223" y="626169"/>
                  </a:lnTo>
                  <a:lnTo>
                    <a:pt x="499611" y="621145"/>
                  </a:lnTo>
                  <a:lnTo>
                    <a:pt x="492734" y="615592"/>
                  </a:lnTo>
                  <a:lnTo>
                    <a:pt x="486122" y="610303"/>
                  </a:lnTo>
                  <a:lnTo>
                    <a:pt x="480039" y="604750"/>
                  </a:lnTo>
                  <a:lnTo>
                    <a:pt x="473691" y="598933"/>
                  </a:lnTo>
                  <a:lnTo>
                    <a:pt x="467873" y="593115"/>
                  </a:lnTo>
                  <a:lnTo>
                    <a:pt x="461790" y="587298"/>
                  </a:lnTo>
                  <a:lnTo>
                    <a:pt x="455971" y="580952"/>
                  </a:lnTo>
                  <a:lnTo>
                    <a:pt x="450152" y="574605"/>
                  </a:lnTo>
                  <a:lnTo>
                    <a:pt x="444863" y="568523"/>
                  </a:lnTo>
                  <a:lnTo>
                    <a:pt x="439573" y="561913"/>
                  </a:lnTo>
                  <a:lnTo>
                    <a:pt x="434283" y="555038"/>
                  </a:lnTo>
                  <a:lnTo>
                    <a:pt x="429258" y="548162"/>
                  </a:lnTo>
                  <a:lnTo>
                    <a:pt x="424497" y="541287"/>
                  </a:lnTo>
                  <a:lnTo>
                    <a:pt x="419737" y="534148"/>
                  </a:lnTo>
                  <a:lnTo>
                    <a:pt x="415240" y="527008"/>
                  </a:lnTo>
                  <a:lnTo>
                    <a:pt x="411009" y="519868"/>
                  </a:lnTo>
                  <a:lnTo>
                    <a:pt x="406777" y="512464"/>
                  </a:lnTo>
                  <a:lnTo>
                    <a:pt x="402545" y="505060"/>
                  </a:lnTo>
                  <a:lnTo>
                    <a:pt x="398842" y="497392"/>
                  </a:lnTo>
                  <a:lnTo>
                    <a:pt x="395140" y="489988"/>
                  </a:lnTo>
                  <a:lnTo>
                    <a:pt x="391966" y="481791"/>
                  </a:lnTo>
                  <a:lnTo>
                    <a:pt x="388792" y="474122"/>
                  </a:lnTo>
                  <a:lnTo>
                    <a:pt x="385618" y="466189"/>
                  </a:lnTo>
                  <a:lnTo>
                    <a:pt x="382709" y="458256"/>
                  </a:lnTo>
                  <a:lnTo>
                    <a:pt x="380064" y="449795"/>
                  </a:lnTo>
                  <a:lnTo>
                    <a:pt x="377684" y="441862"/>
                  </a:lnTo>
                  <a:lnTo>
                    <a:pt x="375303" y="433400"/>
                  </a:lnTo>
                  <a:lnTo>
                    <a:pt x="373187" y="425203"/>
                  </a:lnTo>
                  <a:lnTo>
                    <a:pt x="371336" y="416477"/>
                  </a:lnTo>
                  <a:lnTo>
                    <a:pt x="370014" y="407750"/>
                  </a:lnTo>
                  <a:lnTo>
                    <a:pt x="368427" y="399289"/>
                  </a:lnTo>
                  <a:lnTo>
                    <a:pt x="367369" y="390562"/>
                  </a:lnTo>
                  <a:lnTo>
                    <a:pt x="366311" y="382101"/>
                  </a:lnTo>
                  <a:lnTo>
                    <a:pt x="365517" y="373110"/>
                  </a:lnTo>
                  <a:lnTo>
                    <a:pt x="364988" y="364120"/>
                  </a:lnTo>
                  <a:lnTo>
                    <a:pt x="364724" y="355129"/>
                  </a:lnTo>
                  <a:lnTo>
                    <a:pt x="364724" y="346403"/>
                  </a:lnTo>
                  <a:lnTo>
                    <a:pt x="364988" y="337412"/>
                  </a:lnTo>
                  <a:lnTo>
                    <a:pt x="365253" y="328422"/>
                  </a:lnTo>
                  <a:lnTo>
                    <a:pt x="365782" y="319695"/>
                  </a:lnTo>
                  <a:lnTo>
                    <a:pt x="366575" y="310705"/>
                  </a:lnTo>
                  <a:lnTo>
                    <a:pt x="367898" y="301979"/>
                  </a:lnTo>
                  <a:lnTo>
                    <a:pt x="368956" y="292988"/>
                  </a:lnTo>
                  <a:lnTo>
                    <a:pt x="370542" y="284791"/>
                  </a:lnTo>
                  <a:lnTo>
                    <a:pt x="372394" y="276064"/>
                  </a:lnTo>
                  <a:lnTo>
                    <a:pt x="374245" y="267603"/>
                  </a:lnTo>
                  <a:lnTo>
                    <a:pt x="376626" y="259141"/>
                  </a:lnTo>
                  <a:lnTo>
                    <a:pt x="378477" y="250944"/>
                  </a:lnTo>
                  <a:lnTo>
                    <a:pt x="381386" y="242746"/>
                  </a:lnTo>
                  <a:lnTo>
                    <a:pt x="384031" y="234549"/>
                  </a:lnTo>
                  <a:lnTo>
                    <a:pt x="386940" y="226616"/>
                  </a:lnTo>
                  <a:lnTo>
                    <a:pt x="390114" y="218683"/>
                  </a:lnTo>
                  <a:lnTo>
                    <a:pt x="393553" y="210750"/>
                  </a:lnTo>
                  <a:lnTo>
                    <a:pt x="396991" y="203082"/>
                  </a:lnTo>
                  <a:lnTo>
                    <a:pt x="400694" y="195678"/>
                  </a:lnTo>
                  <a:lnTo>
                    <a:pt x="404396" y="187745"/>
                  </a:lnTo>
                  <a:lnTo>
                    <a:pt x="408628" y="180341"/>
                  </a:lnTo>
                  <a:lnTo>
                    <a:pt x="412860" y="173201"/>
                  </a:lnTo>
                  <a:lnTo>
                    <a:pt x="417356" y="165797"/>
                  </a:lnTo>
                  <a:lnTo>
                    <a:pt x="422117" y="158658"/>
                  </a:lnTo>
                  <a:lnTo>
                    <a:pt x="426878" y="151783"/>
                  </a:lnTo>
                  <a:lnTo>
                    <a:pt x="431638" y="144907"/>
                  </a:lnTo>
                  <a:lnTo>
                    <a:pt x="436664" y="138297"/>
                  </a:lnTo>
                  <a:lnTo>
                    <a:pt x="441953" y="131686"/>
                  </a:lnTo>
                  <a:lnTo>
                    <a:pt x="447243" y="125075"/>
                  </a:lnTo>
                  <a:lnTo>
                    <a:pt x="453062" y="118993"/>
                  </a:lnTo>
                  <a:lnTo>
                    <a:pt x="458616" y="112647"/>
                  </a:lnTo>
                  <a:lnTo>
                    <a:pt x="464434" y="106301"/>
                  </a:lnTo>
                  <a:lnTo>
                    <a:pt x="470518" y="100483"/>
                  </a:lnTo>
                  <a:lnTo>
                    <a:pt x="476865" y="94666"/>
                  </a:lnTo>
                  <a:lnTo>
                    <a:pt x="482948" y="89113"/>
                  </a:lnTo>
                  <a:lnTo>
                    <a:pt x="489560" y="83560"/>
                  </a:lnTo>
                  <a:lnTo>
                    <a:pt x="496172" y="78271"/>
                  </a:lnTo>
                  <a:lnTo>
                    <a:pt x="502520" y="72983"/>
                  </a:lnTo>
                  <a:lnTo>
                    <a:pt x="509397" y="67958"/>
                  </a:lnTo>
                  <a:lnTo>
                    <a:pt x="516538" y="62934"/>
                  </a:lnTo>
                  <a:lnTo>
                    <a:pt x="523414" y="58175"/>
                  </a:lnTo>
                  <a:lnTo>
                    <a:pt x="530820" y="53679"/>
                  </a:lnTo>
                  <a:lnTo>
                    <a:pt x="537961" y="49184"/>
                  </a:lnTo>
                  <a:lnTo>
                    <a:pt x="545367" y="45217"/>
                  </a:lnTo>
                  <a:lnTo>
                    <a:pt x="553301" y="40987"/>
                  </a:lnTo>
                  <a:lnTo>
                    <a:pt x="560707" y="37020"/>
                  </a:lnTo>
                  <a:lnTo>
                    <a:pt x="568377" y="33583"/>
                  </a:lnTo>
                  <a:lnTo>
                    <a:pt x="576311" y="29881"/>
                  </a:lnTo>
                  <a:lnTo>
                    <a:pt x="584510" y="26707"/>
                  </a:lnTo>
                  <a:lnTo>
                    <a:pt x="592445" y="23534"/>
                  </a:lnTo>
                  <a:lnTo>
                    <a:pt x="600379" y="20361"/>
                  </a:lnTo>
                  <a:lnTo>
                    <a:pt x="608843" y="17717"/>
                  </a:lnTo>
                  <a:lnTo>
                    <a:pt x="617042" y="15073"/>
                  </a:lnTo>
                  <a:lnTo>
                    <a:pt x="625505" y="12693"/>
                  </a:lnTo>
                  <a:lnTo>
                    <a:pt x="633969" y="10313"/>
                  </a:lnTo>
                  <a:lnTo>
                    <a:pt x="642697" y="8462"/>
                  </a:lnTo>
                  <a:lnTo>
                    <a:pt x="651425" y="6875"/>
                  </a:lnTo>
                  <a:lnTo>
                    <a:pt x="659888" y="5024"/>
                  </a:lnTo>
                  <a:lnTo>
                    <a:pt x="668881" y="3702"/>
                  </a:lnTo>
                  <a:lnTo>
                    <a:pt x="677873" y="2644"/>
                  </a:lnTo>
                  <a:lnTo>
                    <a:pt x="686601" y="1851"/>
                  </a:lnTo>
                  <a:lnTo>
                    <a:pt x="695858" y="793"/>
                  </a:lnTo>
                  <a:lnTo>
                    <a:pt x="704851" y="264"/>
                  </a:lnTo>
                  <a:lnTo>
                    <a:pt x="71410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KSO_Shape"/>
            <p:cNvSpPr/>
            <p:nvPr/>
          </p:nvSpPr>
          <p:spPr bwMode="auto">
            <a:xfrm>
              <a:off x="4848400" y="4419323"/>
              <a:ext cx="313560" cy="325767"/>
            </a:xfrm>
            <a:custGeom>
              <a:avLst/>
              <a:gdLst>
                <a:gd name="connsiteX0" fmla="*/ 281624 w 542587"/>
                <a:gd name="connsiteY0" fmla="*/ 303155 h 563710"/>
                <a:gd name="connsiteX1" fmla="*/ 255803 w 542587"/>
                <a:gd name="connsiteY1" fmla="*/ 340542 h 563710"/>
                <a:gd name="connsiteX2" fmla="*/ 281624 w 542587"/>
                <a:gd name="connsiteY2" fmla="*/ 379219 h 563710"/>
                <a:gd name="connsiteX3" fmla="*/ 308736 w 542587"/>
                <a:gd name="connsiteY3" fmla="*/ 340542 h 563710"/>
                <a:gd name="connsiteX4" fmla="*/ 281624 w 542587"/>
                <a:gd name="connsiteY4" fmla="*/ 303155 h 563710"/>
                <a:gd name="connsiteX5" fmla="*/ 364279 w 542587"/>
                <a:gd name="connsiteY5" fmla="*/ 273571 h 563710"/>
                <a:gd name="connsiteX6" fmla="*/ 406892 w 542587"/>
                <a:gd name="connsiteY6" fmla="*/ 273571 h 563710"/>
                <a:gd name="connsiteX7" fmla="*/ 454670 w 542587"/>
                <a:gd name="connsiteY7" fmla="*/ 348386 h 563710"/>
                <a:gd name="connsiteX8" fmla="*/ 453378 w 542587"/>
                <a:gd name="connsiteY8" fmla="*/ 316138 h 563710"/>
                <a:gd name="connsiteX9" fmla="*/ 453378 w 542587"/>
                <a:gd name="connsiteY9" fmla="*/ 273571 h 563710"/>
                <a:gd name="connsiteX10" fmla="*/ 495991 w 542587"/>
                <a:gd name="connsiteY10" fmla="*/ 273571 h 563710"/>
                <a:gd name="connsiteX11" fmla="*/ 495991 w 542587"/>
                <a:gd name="connsiteY11" fmla="*/ 409011 h 563710"/>
                <a:gd name="connsiteX12" fmla="*/ 454670 w 542587"/>
                <a:gd name="connsiteY12" fmla="*/ 409011 h 563710"/>
                <a:gd name="connsiteX13" fmla="*/ 405600 w 542587"/>
                <a:gd name="connsiteY13" fmla="*/ 335486 h 563710"/>
                <a:gd name="connsiteX14" fmla="*/ 408183 w 542587"/>
                <a:gd name="connsiteY14" fmla="*/ 366444 h 563710"/>
                <a:gd name="connsiteX15" fmla="*/ 408183 w 542587"/>
                <a:gd name="connsiteY15" fmla="*/ 409011 h 563710"/>
                <a:gd name="connsiteX16" fmla="*/ 364279 w 542587"/>
                <a:gd name="connsiteY16" fmla="*/ 409011 h 563710"/>
                <a:gd name="connsiteX17" fmla="*/ 45147 w 542587"/>
                <a:gd name="connsiteY17" fmla="*/ 273571 h 563710"/>
                <a:gd name="connsiteX18" fmla="*/ 99419 w 542587"/>
                <a:gd name="connsiteY18" fmla="*/ 273571 h 563710"/>
                <a:gd name="connsiteX19" fmla="*/ 123971 w 542587"/>
                <a:gd name="connsiteY19" fmla="*/ 358705 h 563710"/>
                <a:gd name="connsiteX20" fmla="*/ 147231 w 542587"/>
                <a:gd name="connsiteY20" fmla="*/ 273571 h 563710"/>
                <a:gd name="connsiteX21" fmla="*/ 201503 w 542587"/>
                <a:gd name="connsiteY21" fmla="*/ 273571 h 563710"/>
                <a:gd name="connsiteX22" fmla="*/ 201503 w 542587"/>
                <a:gd name="connsiteY22" fmla="*/ 409011 h 563710"/>
                <a:gd name="connsiteX23" fmla="*/ 161445 w 542587"/>
                <a:gd name="connsiteY23" fmla="*/ 409011 h 563710"/>
                <a:gd name="connsiteX24" fmla="*/ 161445 w 542587"/>
                <a:gd name="connsiteY24" fmla="*/ 367734 h 563710"/>
                <a:gd name="connsiteX25" fmla="*/ 161445 w 542587"/>
                <a:gd name="connsiteY25" fmla="*/ 347096 h 563710"/>
                <a:gd name="connsiteX26" fmla="*/ 164029 w 542587"/>
                <a:gd name="connsiteY26" fmla="*/ 322587 h 563710"/>
                <a:gd name="connsiteX27" fmla="*/ 139477 w 542587"/>
                <a:gd name="connsiteY27" fmla="*/ 409011 h 563710"/>
                <a:gd name="connsiteX28" fmla="*/ 107173 w 542587"/>
                <a:gd name="connsiteY28" fmla="*/ 409011 h 563710"/>
                <a:gd name="connsiteX29" fmla="*/ 82621 w 542587"/>
                <a:gd name="connsiteY29" fmla="*/ 322587 h 563710"/>
                <a:gd name="connsiteX30" fmla="*/ 83913 w 542587"/>
                <a:gd name="connsiteY30" fmla="*/ 341936 h 563710"/>
                <a:gd name="connsiteX31" fmla="*/ 85205 w 542587"/>
                <a:gd name="connsiteY31" fmla="*/ 363864 h 563710"/>
                <a:gd name="connsiteX32" fmla="*/ 85205 w 542587"/>
                <a:gd name="connsiteY32" fmla="*/ 409011 h 563710"/>
                <a:gd name="connsiteX33" fmla="*/ 45147 w 542587"/>
                <a:gd name="connsiteY33" fmla="*/ 409011 h 563710"/>
                <a:gd name="connsiteX34" fmla="*/ 281624 w 542587"/>
                <a:gd name="connsiteY34" fmla="*/ 269636 h 563710"/>
                <a:gd name="connsiteX35" fmla="*/ 353924 w 542587"/>
                <a:gd name="connsiteY35" fmla="*/ 340542 h 563710"/>
                <a:gd name="connsiteX36" fmla="*/ 281624 w 542587"/>
                <a:gd name="connsiteY36" fmla="*/ 412738 h 563710"/>
                <a:gd name="connsiteX37" fmla="*/ 210615 w 542587"/>
                <a:gd name="connsiteY37" fmla="*/ 340542 h 563710"/>
                <a:gd name="connsiteX38" fmla="*/ 281624 w 542587"/>
                <a:gd name="connsiteY38" fmla="*/ 269636 h 563710"/>
                <a:gd name="connsiteX39" fmla="*/ 25837 w 542587"/>
                <a:gd name="connsiteY39" fmla="*/ 154794 h 563710"/>
                <a:gd name="connsiteX40" fmla="*/ 25837 w 542587"/>
                <a:gd name="connsiteY40" fmla="*/ 515982 h 563710"/>
                <a:gd name="connsiteX41" fmla="*/ 47799 w 542587"/>
                <a:gd name="connsiteY41" fmla="*/ 537911 h 563710"/>
                <a:gd name="connsiteX42" fmla="*/ 431486 w 542587"/>
                <a:gd name="connsiteY42" fmla="*/ 537911 h 563710"/>
                <a:gd name="connsiteX43" fmla="*/ 436653 w 542587"/>
                <a:gd name="connsiteY43" fmla="*/ 532751 h 563710"/>
                <a:gd name="connsiteX44" fmla="*/ 436653 w 542587"/>
                <a:gd name="connsiteY44" fmla="*/ 491473 h 563710"/>
                <a:gd name="connsiteX45" fmla="*/ 471534 w 542587"/>
                <a:gd name="connsiteY45" fmla="*/ 456644 h 563710"/>
                <a:gd name="connsiteX46" fmla="*/ 511582 w 542587"/>
                <a:gd name="connsiteY46" fmla="*/ 456644 h 563710"/>
                <a:gd name="connsiteX47" fmla="*/ 516750 w 542587"/>
                <a:gd name="connsiteY47" fmla="*/ 451484 h 563710"/>
                <a:gd name="connsiteX48" fmla="*/ 516750 w 542587"/>
                <a:gd name="connsiteY48" fmla="*/ 154794 h 563710"/>
                <a:gd name="connsiteX49" fmla="*/ 82680 w 542587"/>
                <a:gd name="connsiteY49" fmla="*/ 0 h 563710"/>
                <a:gd name="connsiteX50" fmla="*/ 99474 w 542587"/>
                <a:gd name="connsiteY50" fmla="*/ 16769 h 563710"/>
                <a:gd name="connsiteX51" fmla="*/ 98182 w 542587"/>
                <a:gd name="connsiteY51" fmla="*/ 21929 h 563710"/>
                <a:gd name="connsiteX52" fmla="*/ 161484 w 542587"/>
                <a:gd name="connsiteY52" fmla="*/ 21929 h 563710"/>
                <a:gd name="connsiteX53" fmla="*/ 160192 w 542587"/>
                <a:gd name="connsiteY53" fmla="*/ 16769 h 563710"/>
                <a:gd name="connsiteX54" fmla="*/ 176987 w 542587"/>
                <a:gd name="connsiteY54" fmla="*/ 0 h 563710"/>
                <a:gd name="connsiteX55" fmla="*/ 193781 w 542587"/>
                <a:gd name="connsiteY55" fmla="*/ 16769 h 563710"/>
                <a:gd name="connsiteX56" fmla="*/ 192489 w 542587"/>
                <a:gd name="connsiteY56" fmla="*/ 21929 h 563710"/>
                <a:gd name="connsiteX57" fmla="*/ 255791 w 542587"/>
                <a:gd name="connsiteY57" fmla="*/ 21929 h 563710"/>
                <a:gd name="connsiteX58" fmla="*/ 255791 w 542587"/>
                <a:gd name="connsiteY58" fmla="*/ 16769 h 563710"/>
                <a:gd name="connsiteX59" fmla="*/ 271293 w 542587"/>
                <a:gd name="connsiteY59" fmla="*/ 0 h 563710"/>
                <a:gd name="connsiteX60" fmla="*/ 288088 w 542587"/>
                <a:gd name="connsiteY60" fmla="*/ 16769 h 563710"/>
                <a:gd name="connsiteX61" fmla="*/ 286796 w 542587"/>
                <a:gd name="connsiteY61" fmla="*/ 21929 h 563710"/>
                <a:gd name="connsiteX62" fmla="*/ 350098 w 542587"/>
                <a:gd name="connsiteY62" fmla="*/ 21929 h 563710"/>
                <a:gd name="connsiteX63" fmla="*/ 350098 w 542587"/>
                <a:gd name="connsiteY63" fmla="*/ 16769 h 563710"/>
                <a:gd name="connsiteX64" fmla="*/ 365600 w 542587"/>
                <a:gd name="connsiteY64" fmla="*/ 0 h 563710"/>
                <a:gd name="connsiteX65" fmla="*/ 382395 w 542587"/>
                <a:gd name="connsiteY65" fmla="*/ 16769 h 563710"/>
                <a:gd name="connsiteX66" fmla="*/ 382395 w 542587"/>
                <a:gd name="connsiteY66" fmla="*/ 21929 h 563710"/>
                <a:gd name="connsiteX67" fmla="*/ 445696 w 542587"/>
                <a:gd name="connsiteY67" fmla="*/ 21929 h 563710"/>
                <a:gd name="connsiteX68" fmla="*/ 444405 w 542587"/>
                <a:gd name="connsiteY68" fmla="*/ 16769 h 563710"/>
                <a:gd name="connsiteX69" fmla="*/ 461199 w 542587"/>
                <a:gd name="connsiteY69" fmla="*/ 0 h 563710"/>
                <a:gd name="connsiteX70" fmla="*/ 476701 w 542587"/>
                <a:gd name="connsiteY70" fmla="*/ 16769 h 563710"/>
                <a:gd name="connsiteX71" fmla="*/ 476701 w 542587"/>
                <a:gd name="connsiteY71" fmla="*/ 21929 h 563710"/>
                <a:gd name="connsiteX72" fmla="*/ 496080 w 542587"/>
                <a:gd name="connsiteY72" fmla="*/ 21929 h 563710"/>
                <a:gd name="connsiteX73" fmla="*/ 542587 w 542587"/>
                <a:gd name="connsiteY73" fmla="*/ 68368 h 563710"/>
                <a:gd name="connsiteX74" fmla="*/ 542587 w 542587"/>
                <a:gd name="connsiteY74" fmla="*/ 463094 h 563710"/>
                <a:gd name="connsiteX75" fmla="*/ 441821 w 542587"/>
                <a:gd name="connsiteY75" fmla="*/ 563710 h 563710"/>
                <a:gd name="connsiteX76" fmla="*/ 47799 w 542587"/>
                <a:gd name="connsiteY76" fmla="*/ 563710 h 563710"/>
                <a:gd name="connsiteX77" fmla="*/ 0 w 542587"/>
                <a:gd name="connsiteY77" fmla="*/ 515982 h 563710"/>
                <a:gd name="connsiteX78" fmla="*/ 0 w 542587"/>
                <a:gd name="connsiteY78" fmla="*/ 68368 h 563710"/>
                <a:gd name="connsiteX79" fmla="*/ 47799 w 542587"/>
                <a:gd name="connsiteY79" fmla="*/ 21929 h 563710"/>
                <a:gd name="connsiteX80" fmla="*/ 67177 w 542587"/>
                <a:gd name="connsiteY80" fmla="*/ 21929 h 563710"/>
                <a:gd name="connsiteX81" fmla="*/ 65886 w 542587"/>
                <a:gd name="connsiteY81" fmla="*/ 16769 h 563710"/>
                <a:gd name="connsiteX82" fmla="*/ 82680 w 542587"/>
                <a:gd name="connsiteY82" fmla="*/ 0 h 563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542587" h="563710">
                  <a:moveTo>
                    <a:pt x="281624" y="303155"/>
                  </a:moveTo>
                  <a:cubicBezTo>
                    <a:pt x="260967" y="303155"/>
                    <a:pt x="255803" y="323783"/>
                    <a:pt x="255803" y="340542"/>
                  </a:cubicBezTo>
                  <a:cubicBezTo>
                    <a:pt x="255803" y="358591"/>
                    <a:pt x="260967" y="379219"/>
                    <a:pt x="281624" y="379219"/>
                  </a:cubicBezTo>
                  <a:cubicBezTo>
                    <a:pt x="300990" y="379219"/>
                    <a:pt x="308736" y="363748"/>
                    <a:pt x="308736" y="340542"/>
                  </a:cubicBezTo>
                  <a:cubicBezTo>
                    <a:pt x="308736" y="322494"/>
                    <a:pt x="300990" y="301866"/>
                    <a:pt x="281624" y="303155"/>
                  </a:cubicBezTo>
                  <a:close/>
                  <a:moveTo>
                    <a:pt x="364279" y="273571"/>
                  </a:moveTo>
                  <a:lnTo>
                    <a:pt x="406892" y="273571"/>
                  </a:lnTo>
                  <a:lnTo>
                    <a:pt x="454670" y="348386"/>
                  </a:lnTo>
                  <a:lnTo>
                    <a:pt x="453378" y="316138"/>
                  </a:lnTo>
                  <a:lnTo>
                    <a:pt x="453378" y="273571"/>
                  </a:lnTo>
                  <a:lnTo>
                    <a:pt x="495991" y="273571"/>
                  </a:lnTo>
                  <a:lnTo>
                    <a:pt x="495991" y="409011"/>
                  </a:lnTo>
                  <a:lnTo>
                    <a:pt x="454670" y="409011"/>
                  </a:lnTo>
                  <a:lnTo>
                    <a:pt x="405600" y="335486"/>
                  </a:lnTo>
                  <a:lnTo>
                    <a:pt x="408183" y="366444"/>
                  </a:lnTo>
                  <a:lnTo>
                    <a:pt x="408183" y="409011"/>
                  </a:lnTo>
                  <a:lnTo>
                    <a:pt x="364279" y="409011"/>
                  </a:lnTo>
                  <a:close/>
                  <a:moveTo>
                    <a:pt x="45147" y="273571"/>
                  </a:moveTo>
                  <a:lnTo>
                    <a:pt x="99419" y="273571"/>
                  </a:lnTo>
                  <a:lnTo>
                    <a:pt x="123971" y="358705"/>
                  </a:lnTo>
                  <a:lnTo>
                    <a:pt x="147231" y="273571"/>
                  </a:lnTo>
                  <a:lnTo>
                    <a:pt x="201503" y="273571"/>
                  </a:lnTo>
                  <a:lnTo>
                    <a:pt x="201503" y="409011"/>
                  </a:lnTo>
                  <a:lnTo>
                    <a:pt x="161445" y="409011"/>
                  </a:lnTo>
                  <a:lnTo>
                    <a:pt x="161445" y="367734"/>
                  </a:lnTo>
                  <a:lnTo>
                    <a:pt x="161445" y="347096"/>
                  </a:lnTo>
                  <a:lnTo>
                    <a:pt x="164029" y="322587"/>
                  </a:lnTo>
                  <a:lnTo>
                    <a:pt x="139477" y="409011"/>
                  </a:lnTo>
                  <a:lnTo>
                    <a:pt x="107173" y="409011"/>
                  </a:lnTo>
                  <a:lnTo>
                    <a:pt x="82621" y="322587"/>
                  </a:lnTo>
                  <a:lnTo>
                    <a:pt x="83913" y="341936"/>
                  </a:lnTo>
                  <a:lnTo>
                    <a:pt x="85205" y="363864"/>
                  </a:lnTo>
                  <a:lnTo>
                    <a:pt x="85205" y="409011"/>
                  </a:lnTo>
                  <a:lnTo>
                    <a:pt x="45147" y="409011"/>
                  </a:lnTo>
                  <a:close/>
                  <a:moveTo>
                    <a:pt x="281624" y="269636"/>
                  </a:moveTo>
                  <a:cubicBezTo>
                    <a:pt x="330685" y="269636"/>
                    <a:pt x="353924" y="304445"/>
                    <a:pt x="353924" y="340542"/>
                  </a:cubicBezTo>
                  <a:cubicBezTo>
                    <a:pt x="353924" y="386954"/>
                    <a:pt x="322938" y="412738"/>
                    <a:pt x="281624" y="412738"/>
                  </a:cubicBezTo>
                  <a:cubicBezTo>
                    <a:pt x="239019" y="412738"/>
                    <a:pt x="210615" y="386954"/>
                    <a:pt x="210615" y="340542"/>
                  </a:cubicBezTo>
                  <a:cubicBezTo>
                    <a:pt x="210615" y="297999"/>
                    <a:pt x="240310" y="269636"/>
                    <a:pt x="281624" y="269636"/>
                  </a:cubicBezTo>
                  <a:close/>
                  <a:moveTo>
                    <a:pt x="25837" y="154794"/>
                  </a:moveTo>
                  <a:lnTo>
                    <a:pt x="25837" y="515982"/>
                  </a:lnTo>
                  <a:cubicBezTo>
                    <a:pt x="25837" y="527591"/>
                    <a:pt x="36172" y="537911"/>
                    <a:pt x="47799" y="537911"/>
                  </a:cubicBezTo>
                  <a:lnTo>
                    <a:pt x="431486" y="537911"/>
                  </a:lnTo>
                  <a:lnTo>
                    <a:pt x="436653" y="532751"/>
                  </a:lnTo>
                  <a:lnTo>
                    <a:pt x="436653" y="491473"/>
                  </a:lnTo>
                  <a:cubicBezTo>
                    <a:pt x="436653" y="472123"/>
                    <a:pt x="452156" y="456644"/>
                    <a:pt x="471534" y="456644"/>
                  </a:cubicBezTo>
                  <a:lnTo>
                    <a:pt x="511582" y="456644"/>
                  </a:lnTo>
                  <a:lnTo>
                    <a:pt x="516750" y="451484"/>
                  </a:lnTo>
                  <a:lnTo>
                    <a:pt x="516750" y="154794"/>
                  </a:lnTo>
                  <a:close/>
                  <a:moveTo>
                    <a:pt x="82680" y="0"/>
                  </a:moveTo>
                  <a:cubicBezTo>
                    <a:pt x="91723" y="0"/>
                    <a:pt x="99474" y="7740"/>
                    <a:pt x="99474" y="16769"/>
                  </a:cubicBezTo>
                  <a:cubicBezTo>
                    <a:pt x="99474" y="18059"/>
                    <a:pt x="98182" y="19349"/>
                    <a:pt x="98182" y="21929"/>
                  </a:cubicBezTo>
                  <a:lnTo>
                    <a:pt x="161484" y="21929"/>
                  </a:lnTo>
                  <a:cubicBezTo>
                    <a:pt x="161484" y="19349"/>
                    <a:pt x="160192" y="18059"/>
                    <a:pt x="160192" y="16769"/>
                  </a:cubicBezTo>
                  <a:cubicBezTo>
                    <a:pt x="160192" y="7740"/>
                    <a:pt x="167944" y="0"/>
                    <a:pt x="176987" y="0"/>
                  </a:cubicBezTo>
                  <a:cubicBezTo>
                    <a:pt x="186030" y="0"/>
                    <a:pt x="193781" y="7740"/>
                    <a:pt x="193781" y="16769"/>
                  </a:cubicBezTo>
                  <a:cubicBezTo>
                    <a:pt x="193781" y="18059"/>
                    <a:pt x="193781" y="19349"/>
                    <a:pt x="192489" y="21929"/>
                  </a:cubicBezTo>
                  <a:lnTo>
                    <a:pt x="255791" y="21929"/>
                  </a:lnTo>
                  <a:cubicBezTo>
                    <a:pt x="255791" y="19349"/>
                    <a:pt x="255791" y="18059"/>
                    <a:pt x="255791" y="16769"/>
                  </a:cubicBezTo>
                  <a:cubicBezTo>
                    <a:pt x="255791" y="7740"/>
                    <a:pt x="262250" y="0"/>
                    <a:pt x="271293" y="0"/>
                  </a:cubicBezTo>
                  <a:cubicBezTo>
                    <a:pt x="280337" y="0"/>
                    <a:pt x="288088" y="7740"/>
                    <a:pt x="288088" y="16769"/>
                  </a:cubicBezTo>
                  <a:cubicBezTo>
                    <a:pt x="288088" y="18059"/>
                    <a:pt x="288088" y="19349"/>
                    <a:pt x="286796" y="21929"/>
                  </a:cubicBezTo>
                  <a:lnTo>
                    <a:pt x="350098" y="21929"/>
                  </a:lnTo>
                  <a:cubicBezTo>
                    <a:pt x="350098" y="19349"/>
                    <a:pt x="350098" y="18059"/>
                    <a:pt x="350098" y="16769"/>
                  </a:cubicBezTo>
                  <a:cubicBezTo>
                    <a:pt x="350098" y="7740"/>
                    <a:pt x="356557" y="0"/>
                    <a:pt x="365600" y="0"/>
                  </a:cubicBezTo>
                  <a:cubicBezTo>
                    <a:pt x="375935" y="0"/>
                    <a:pt x="382395" y="7740"/>
                    <a:pt x="382395" y="16769"/>
                  </a:cubicBezTo>
                  <a:cubicBezTo>
                    <a:pt x="382395" y="18059"/>
                    <a:pt x="382395" y="19349"/>
                    <a:pt x="382395" y="21929"/>
                  </a:cubicBezTo>
                  <a:lnTo>
                    <a:pt x="445696" y="21929"/>
                  </a:lnTo>
                  <a:cubicBezTo>
                    <a:pt x="444405" y="19349"/>
                    <a:pt x="444405" y="18059"/>
                    <a:pt x="444405" y="16769"/>
                  </a:cubicBezTo>
                  <a:cubicBezTo>
                    <a:pt x="444405" y="7740"/>
                    <a:pt x="452156" y="0"/>
                    <a:pt x="461199" y="0"/>
                  </a:cubicBezTo>
                  <a:cubicBezTo>
                    <a:pt x="470242" y="0"/>
                    <a:pt x="476701" y="7740"/>
                    <a:pt x="476701" y="16769"/>
                  </a:cubicBezTo>
                  <a:cubicBezTo>
                    <a:pt x="476701" y="18059"/>
                    <a:pt x="476701" y="19349"/>
                    <a:pt x="476701" y="21929"/>
                  </a:cubicBezTo>
                  <a:lnTo>
                    <a:pt x="496080" y="21929"/>
                  </a:lnTo>
                  <a:cubicBezTo>
                    <a:pt x="521917" y="21929"/>
                    <a:pt x="542587" y="42568"/>
                    <a:pt x="542587" y="68368"/>
                  </a:cubicBezTo>
                  <a:lnTo>
                    <a:pt x="542587" y="463094"/>
                  </a:lnTo>
                  <a:lnTo>
                    <a:pt x="441821" y="563710"/>
                  </a:lnTo>
                  <a:lnTo>
                    <a:pt x="47799" y="563710"/>
                  </a:lnTo>
                  <a:cubicBezTo>
                    <a:pt x="21962" y="563710"/>
                    <a:pt x="0" y="541781"/>
                    <a:pt x="0" y="515982"/>
                  </a:cubicBezTo>
                  <a:lnTo>
                    <a:pt x="0" y="68368"/>
                  </a:lnTo>
                  <a:cubicBezTo>
                    <a:pt x="0" y="42568"/>
                    <a:pt x="21962" y="21929"/>
                    <a:pt x="47799" y="21929"/>
                  </a:cubicBezTo>
                  <a:lnTo>
                    <a:pt x="67177" y="21929"/>
                  </a:lnTo>
                  <a:cubicBezTo>
                    <a:pt x="67177" y="19349"/>
                    <a:pt x="65886" y="18059"/>
                    <a:pt x="65886" y="16769"/>
                  </a:cubicBezTo>
                  <a:cubicBezTo>
                    <a:pt x="65886" y="7740"/>
                    <a:pt x="73637" y="0"/>
                    <a:pt x="8268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6846181" y="4591899"/>
            <a:ext cx="1394460" cy="36830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o-RO" altLang="zh-CN" dirty="0">
                <a:latin typeface="+mj-lt"/>
                <a:sym typeface="+mn-ea"/>
              </a:rPr>
              <a:t>Gavrilă Iulian</a:t>
            </a:r>
            <a:endParaRPr lang="ro-RO" altLang="zh-CN" dirty="0">
              <a:latin typeface="+mj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967470" y="4560570"/>
            <a:ext cx="2357120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altLang="zh-CN" dirty="0">
                <a:latin typeface="+mj-lt"/>
                <a:sym typeface="+mn-ea"/>
              </a:rPr>
              <a:t>Cartel Alfa - Brașov</a:t>
            </a:r>
            <a:endParaRPr lang="ro-RO" altLang="zh-CN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 descr="CNS-Cartel-ALF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5810" y="2248535"/>
            <a:ext cx="5580380" cy="23609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20932" y="1163655"/>
            <a:ext cx="9457677" cy="4734029"/>
          </a:xfrm>
          <a:prstGeom prst="rect">
            <a:avLst/>
          </a:prstGeom>
          <a:solidFill>
            <a:srgbClr val="E8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60655" y="5135989"/>
            <a:ext cx="1811045" cy="461639"/>
          </a:xfrm>
          <a:prstGeom prst="rect">
            <a:avLst/>
          </a:prstGeom>
          <a:solidFill>
            <a:srgbClr val="AB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2502535" y="2171700"/>
            <a:ext cx="192405" cy="2120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463800" y="3307715"/>
            <a:ext cx="231140" cy="2419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430780" y="4552950"/>
            <a:ext cx="297180" cy="30416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950018" y="1772782"/>
            <a:ext cx="2700020" cy="4603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 b="1" dirty="0"/>
              <a:t>Prezentare generală</a:t>
            </a:r>
            <a:endParaRPr lang="zh-CN" altLang="en-US" sz="2400" b="1" dirty="0"/>
          </a:p>
        </p:txBody>
      </p:sp>
      <p:sp>
        <p:nvSpPr>
          <p:cNvPr id="17" name="矩形 16"/>
          <p:cNvSpPr/>
          <p:nvPr/>
        </p:nvSpPr>
        <p:spPr>
          <a:xfrm>
            <a:off x="2727643" y="2171652"/>
            <a:ext cx="4721150" cy="35769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sz="1100" dirty="0"/>
              <a:t>Capitala: </a:t>
            </a:r>
            <a:r>
              <a:rPr sz="1400" b="1" dirty="0"/>
              <a:t>București</a:t>
            </a:r>
            <a:endParaRPr sz="1100" dirty="0"/>
          </a:p>
          <a:p>
            <a:pPr>
              <a:lnSpc>
                <a:spcPct val="150000"/>
              </a:lnSpc>
            </a:pPr>
            <a:r>
              <a:rPr sz="1100" dirty="0"/>
              <a:t>Limba oficială în UE: </a:t>
            </a:r>
            <a:r>
              <a:rPr sz="1400" b="1" dirty="0"/>
              <a:t>româna</a:t>
            </a:r>
            <a:endParaRPr sz="1100" dirty="0"/>
          </a:p>
          <a:p>
            <a:pPr>
              <a:lnSpc>
                <a:spcPct val="150000"/>
              </a:lnSpc>
            </a:pPr>
            <a:r>
              <a:rPr sz="1100" dirty="0"/>
              <a:t>Stat membru al UE de la: </a:t>
            </a:r>
            <a:r>
              <a:rPr sz="1400" b="1" dirty="0"/>
              <a:t>1 ianuarie 2007</a:t>
            </a:r>
            <a:endParaRPr sz="1400" b="1" dirty="0"/>
          </a:p>
          <a:p>
            <a:pPr>
              <a:lnSpc>
                <a:spcPct val="150000"/>
              </a:lnSpc>
            </a:pPr>
            <a:r>
              <a:rPr sz="1100" dirty="0"/>
              <a:t>Moneda: </a:t>
            </a:r>
            <a:r>
              <a:rPr sz="1400" b="1" dirty="0"/>
              <a:t>leul românesc (RON)</a:t>
            </a:r>
            <a:r>
              <a:rPr sz="1100" dirty="0"/>
              <a:t>. România s-a angajat să adopte moneda euro de îndată ce îndeplinește condițiile necesare.</a:t>
            </a:r>
            <a:endParaRPr sz="1100" dirty="0"/>
          </a:p>
          <a:p>
            <a:pPr>
              <a:lnSpc>
                <a:spcPct val="150000"/>
              </a:lnSpc>
            </a:pPr>
            <a:r>
              <a:rPr sz="1100" dirty="0"/>
              <a:t>Spațiul Schengen: </a:t>
            </a:r>
            <a:r>
              <a:rPr sz="1400" b="1" dirty="0"/>
              <a:t>România se află în proces de aderare la spațiul Schengen.</a:t>
            </a:r>
            <a:endParaRPr sz="1400" b="1" dirty="0"/>
          </a:p>
          <a:p>
            <a:pPr>
              <a:lnSpc>
                <a:spcPct val="150000"/>
              </a:lnSpc>
            </a:pPr>
            <a:r>
              <a:rPr sz="1400" b="1" dirty="0"/>
              <a:t>Suprafață: 234.270 km2</a:t>
            </a:r>
            <a:endParaRPr sz="1100" dirty="0"/>
          </a:p>
          <a:p>
            <a:pPr>
              <a:lnSpc>
                <a:spcPct val="150000"/>
              </a:lnSpc>
            </a:pPr>
            <a:r>
              <a:rPr sz="1100" dirty="0"/>
              <a:t>Popilație: </a:t>
            </a:r>
            <a:r>
              <a:rPr sz="1400" b="1" dirty="0"/>
              <a:t>19.051.562</a:t>
            </a:r>
            <a:r>
              <a:rPr sz="1100" dirty="0"/>
              <a:t> </a:t>
            </a:r>
            <a:endParaRPr sz="1100" dirty="0"/>
          </a:p>
          <a:p>
            <a:pPr>
              <a:lnSpc>
                <a:spcPct val="150000"/>
              </a:lnSpc>
            </a:pPr>
            <a:r>
              <a:rPr sz="1100" dirty="0"/>
              <a:t>Așezare geografică ( vecini ): </a:t>
            </a:r>
            <a:r>
              <a:rPr sz="1400" b="1" dirty="0"/>
              <a:t>Bulgaria, Serbia, Ungaria, Ucraina, Moldova, Marea Neagră</a:t>
            </a:r>
            <a:endParaRPr sz="1400" b="1" dirty="0"/>
          </a:p>
        </p:txBody>
      </p:sp>
      <p:sp>
        <p:nvSpPr>
          <p:cNvPr id="18" name="矩形 17"/>
          <p:cNvSpPr/>
          <p:nvPr/>
        </p:nvSpPr>
        <p:spPr>
          <a:xfrm>
            <a:off x="2996883" y="2997777"/>
            <a:ext cx="309880" cy="39878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000" dirty="0"/>
          </a:p>
        </p:txBody>
      </p:sp>
      <p:sp>
        <p:nvSpPr>
          <p:cNvPr id="19" name="矩形 18"/>
          <p:cNvSpPr/>
          <p:nvPr/>
        </p:nvSpPr>
        <p:spPr>
          <a:xfrm>
            <a:off x="2996883" y="3337592"/>
            <a:ext cx="4721150" cy="3448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sz="1100" dirty="0"/>
          </a:p>
        </p:txBody>
      </p:sp>
      <p:sp>
        <p:nvSpPr>
          <p:cNvPr id="20" name="矩形 19"/>
          <p:cNvSpPr/>
          <p:nvPr/>
        </p:nvSpPr>
        <p:spPr>
          <a:xfrm>
            <a:off x="3032997" y="4172660"/>
            <a:ext cx="309880" cy="39878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000" dirty="0"/>
          </a:p>
        </p:txBody>
      </p:sp>
      <p:sp>
        <p:nvSpPr>
          <p:cNvPr id="21" name="矩形 20"/>
          <p:cNvSpPr/>
          <p:nvPr/>
        </p:nvSpPr>
        <p:spPr>
          <a:xfrm>
            <a:off x="2997437" y="4512475"/>
            <a:ext cx="4721150" cy="3448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sz="1100" dirty="0"/>
          </a:p>
        </p:txBody>
      </p:sp>
      <p:pic>
        <p:nvPicPr>
          <p:cNvPr id="5" name="Picture 4" descr="palatul-parlamentulu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7105" y="1960880"/>
            <a:ext cx="4712335" cy="31394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84" y="1660912"/>
            <a:ext cx="11304232" cy="3684233"/>
          </a:xfrm>
          <a:prstGeom prst="rect">
            <a:avLst/>
          </a:prstGeom>
          <a:solidFill>
            <a:srgbClr val="E8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" descr="brasov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565" y="1237615"/>
            <a:ext cx="5729605" cy="48990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152203" y="1986451"/>
            <a:ext cx="1811045" cy="461639"/>
          </a:xfrm>
          <a:prstGeom prst="rect">
            <a:avLst/>
          </a:prstGeom>
          <a:solidFill>
            <a:srgbClr val="AB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11"/>
          <p:cNvSpPr txBox="1"/>
          <p:nvPr/>
        </p:nvSpPr>
        <p:spPr>
          <a:xfrm>
            <a:off x="6110605" y="1617345"/>
            <a:ext cx="60813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o-RO" altLang="en-US" sz="3600" b="1" dirty="0">
                <a:ea typeface="汉仪良品线简" panose="00020600040101010101" pitchFamily="18" charset="-122"/>
                <a:cs typeface="+mn-lt"/>
              </a:rPr>
              <a:t>Situația generală </a:t>
            </a:r>
            <a:endParaRPr lang="ro-RO" altLang="en-US" sz="3600" b="1" dirty="0">
              <a:ea typeface="汉仪良品线简" panose="00020600040101010101" pitchFamily="18" charset="-122"/>
              <a:cs typeface="+mn-lt"/>
            </a:endParaRPr>
          </a:p>
          <a:p>
            <a:pPr algn="ctr"/>
            <a:r>
              <a:rPr lang="ro-RO" altLang="en-US" sz="3600" b="1" dirty="0">
                <a:ea typeface="汉仪良品线简" panose="00020600040101010101" pitchFamily="18" charset="-122"/>
                <a:cs typeface="+mn-lt"/>
              </a:rPr>
              <a:t>a României</a:t>
            </a:r>
            <a:endParaRPr lang="ro-RO" altLang="en-US" sz="3600" b="1" dirty="0">
              <a:ea typeface="汉仪良品线简" panose="00020600040101010101" pitchFamily="18" charset="-122"/>
              <a:cs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401856" y="3242188"/>
            <a:ext cx="2612390" cy="52197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altLang="zh-CN" sz="2800" b="1" dirty="0"/>
              <a:t>Clasificare după:</a:t>
            </a:r>
            <a:endParaRPr lang="ro-RO" altLang="zh-CN" sz="2800" b="1" dirty="0"/>
          </a:p>
        </p:txBody>
      </p:sp>
      <p:sp>
        <p:nvSpPr>
          <p:cNvPr id="8" name="矩形 7"/>
          <p:cNvSpPr/>
          <p:nvPr/>
        </p:nvSpPr>
        <p:spPr>
          <a:xfrm>
            <a:off x="7337674" y="3764138"/>
            <a:ext cx="4927957" cy="23069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sz="1600" b="1" dirty="0"/>
              <a:t>Economie</a:t>
            </a:r>
            <a:endParaRPr sz="1600" b="1" dirty="0"/>
          </a:p>
          <a:p>
            <a:pPr>
              <a:lnSpc>
                <a:spcPct val="150000"/>
              </a:lnSpc>
            </a:pPr>
            <a:r>
              <a:rPr lang="ro-RO" sz="1600" b="1" dirty="0"/>
              <a:t>		</a:t>
            </a:r>
            <a:r>
              <a:rPr sz="1600" b="1" dirty="0"/>
              <a:t>Politic</a:t>
            </a:r>
            <a:r>
              <a:rPr lang="ro-RO" sz="1600" b="1" dirty="0"/>
              <a:t>ă</a:t>
            </a:r>
            <a:endParaRPr lang="ro-RO" sz="1600" b="1" dirty="0"/>
          </a:p>
          <a:p>
            <a:pPr>
              <a:lnSpc>
                <a:spcPct val="150000"/>
              </a:lnSpc>
            </a:pPr>
            <a:r>
              <a:rPr lang="ro-RO" sz="1600" b="1" dirty="0"/>
              <a:t>Educație</a:t>
            </a:r>
            <a:endParaRPr lang="ro-RO" sz="1600" b="1" dirty="0"/>
          </a:p>
          <a:p>
            <a:pPr>
              <a:lnSpc>
                <a:spcPct val="150000"/>
              </a:lnSpc>
            </a:pPr>
            <a:r>
              <a:rPr lang="ro-RO" sz="1600" b="1" dirty="0"/>
              <a:t>		Sănătate</a:t>
            </a:r>
            <a:endParaRPr lang="ro-RO" sz="1600" b="1" dirty="0"/>
          </a:p>
          <a:p>
            <a:pPr>
              <a:lnSpc>
                <a:spcPct val="150000"/>
              </a:lnSpc>
            </a:pPr>
            <a:r>
              <a:rPr lang="ro-RO" sz="1600" b="1" dirty="0"/>
              <a:t>Infrastructură</a:t>
            </a:r>
            <a:endParaRPr lang="ro-RO" sz="1600" b="1" dirty="0"/>
          </a:p>
          <a:p>
            <a:pPr>
              <a:lnSpc>
                <a:spcPct val="150000"/>
              </a:lnSpc>
            </a:pPr>
            <a:endParaRPr lang="ro-RO" sz="1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0"/>
          <p:cNvGrpSpPr/>
          <p:nvPr/>
        </p:nvGrpSpPr>
        <p:grpSpPr bwMode="auto">
          <a:xfrm>
            <a:off x="2372958" y="1207638"/>
            <a:ext cx="391152" cy="394635"/>
            <a:chOff x="0" y="0"/>
            <a:chExt cx="401822" cy="404317"/>
          </a:xfrm>
        </p:grpSpPr>
        <p:sp>
          <p:nvSpPr>
            <p:cNvPr id="54" name="Freeform 4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1822" cy="404317"/>
            </a:xfrm>
            <a:custGeom>
              <a:avLst/>
              <a:gdLst>
                <a:gd name="T0" fmla="*/ 199251 w 121"/>
                <a:gd name="T1" fmla="*/ 0 h 121"/>
                <a:gd name="T2" fmla="*/ 0 w 121"/>
                <a:gd name="T3" fmla="*/ 203829 h 121"/>
                <a:gd name="T4" fmla="*/ 199251 w 121"/>
                <a:gd name="T5" fmla="*/ 404317 h 121"/>
                <a:gd name="T6" fmla="*/ 401822 w 121"/>
                <a:gd name="T7" fmla="*/ 203829 h 121"/>
                <a:gd name="T8" fmla="*/ 199251 w 121"/>
                <a:gd name="T9" fmla="*/ 0 h 121"/>
                <a:gd name="T10" fmla="*/ 199251 w 121"/>
                <a:gd name="T11" fmla="*/ 370902 h 121"/>
                <a:gd name="T12" fmla="*/ 33208 w 121"/>
                <a:gd name="T13" fmla="*/ 203829 h 121"/>
                <a:gd name="T14" fmla="*/ 199251 w 121"/>
                <a:gd name="T15" fmla="*/ 33415 h 121"/>
                <a:gd name="T16" fmla="*/ 368614 w 121"/>
                <a:gd name="T17" fmla="*/ 203829 h 121"/>
                <a:gd name="T18" fmla="*/ 199251 w 121"/>
                <a:gd name="T19" fmla="*/ 370902 h 1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1"/>
                <a:gd name="T31" fmla="*/ 0 h 121"/>
                <a:gd name="T32" fmla="*/ 121 w 121"/>
                <a:gd name="T33" fmla="*/ 121 h 1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zh-CN" altLang="en-US" sz="2400">
                <a:solidFill>
                  <a:srgbClr val="F2F2F2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5" name="Freeform 43"/>
            <p:cNvSpPr>
              <a:spLocks noChangeArrowheads="1"/>
            </p:cNvSpPr>
            <p:nvPr/>
          </p:nvSpPr>
          <p:spPr bwMode="auto">
            <a:xfrm>
              <a:off x="107320" y="97336"/>
              <a:ext cx="139764" cy="199662"/>
            </a:xfrm>
            <a:custGeom>
              <a:avLst/>
              <a:gdLst>
                <a:gd name="T0" fmla="*/ 139764 w 42"/>
                <a:gd name="T1" fmla="*/ 199662 h 60"/>
                <a:gd name="T2" fmla="*/ 139764 w 42"/>
                <a:gd name="T3" fmla="*/ 0 h 60"/>
                <a:gd name="T4" fmla="*/ 0 w 42"/>
                <a:gd name="T5" fmla="*/ 139763 h 60"/>
                <a:gd name="T6" fmla="*/ 139764 w 42"/>
                <a:gd name="T7" fmla="*/ 199662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60"/>
                <a:gd name="T14" fmla="*/ 42 w 42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zh-CN" altLang="en-US" sz="2400">
                <a:solidFill>
                  <a:srgbClr val="F2F2F2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9" name="Group 54"/>
          <p:cNvGrpSpPr/>
          <p:nvPr/>
        </p:nvGrpSpPr>
        <p:grpSpPr bwMode="auto">
          <a:xfrm>
            <a:off x="7376617" y="1260892"/>
            <a:ext cx="292497" cy="379546"/>
            <a:chOff x="0" y="0"/>
            <a:chExt cx="299494" cy="389342"/>
          </a:xfrm>
        </p:grpSpPr>
        <p:sp>
          <p:nvSpPr>
            <p:cNvPr id="23" name="Freeform 170"/>
            <p:cNvSpPr>
              <a:spLocks noChangeArrowheads="1"/>
            </p:cNvSpPr>
            <p:nvPr/>
          </p:nvSpPr>
          <p:spPr bwMode="auto">
            <a:xfrm>
              <a:off x="0" y="112310"/>
              <a:ext cx="299494" cy="277032"/>
            </a:xfrm>
            <a:custGeom>
              <a:avLst/>
              <a:gdLst>
                <a:gd name="T0" fmla="*/ 149747 w 90"/>
                <a:gd name="T1" fmla="*/ 277032 h 83"/>
                <a:gd name="T2" fmla="*/ 299494 w 90"/>
                <a:gd name="T3" fmla="*/ 0 h 83"/>
                <a:gd name="T4" fmla="*/ 0 w 90"/>
                <a:gd name="T5" fmla="*/ 0 h 83"/>
                <a:gd name="T6" fmla="*/ 149747 w 90"/>
                <a:gd name="T7" fmla="*/ 277032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83"/>
                <a:gd name="T14" fmla="*/ 90 w 90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zh-CN" altLang="en-US" sz="2400">
                <a:solidFill>
                  <a:srgbClr val="F2F2F2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4" name="Freeform 171"/>
            <p:cNvSpPr>
              <a:spLocks noChangeArrowheads="1"/>
            </p:cNvSpPr>
            <p:nvPr/>
          </p:nvSpPr>
          <p:spPr bwMode="auto">
            <a:xfrm>
              <a:off x="0" y="0"/>
              <a:ext cx="299494" cy="94840"/>
            </a:xfrm>
            <a:custGeom>
              <a:avLst/>
              <a:gdLst>
                <a:gd name="T0" fmla="*/ 279528 w 90"/>
                <a:gd name="T1" fmla="*/ 0 h 29"/>
                <a:gd name="T2" fmla="*/ 226284 w 90"/>
                <a:gd name="T3" fmla="*/ 52326 h 29"/>
                <a:gd name="T4" fmla="*/ 173041 w 90"/>
                <a:gd name="T5" fmla="*/ 0 h 29"/>
                <a:gd name="T6" fmla="*/ 129781 w 90"/>
                <a:gd name="T7" fmla="*/ 0 h 29"/>
                <a:gd name="T8" fmla="*/ 76537 w 90"/>
                <a:gd name="T9" fmla="*/ 52326 h 29"/>
                <a:gd name="T10" fmla="*/ 23294 w 90"/>
                <a:gd name="T11" fmla="*/ 0 h 29"/>
                <a:gd name="T12" fmla="*/ 0 w 90"/>
                <a:gd name="T13" fmla="*/ 0 h 29"/>
                <a:gd name="T14" fmla="*/ 0 w 90"/>
                <a:gd name="T15" fmla="*/ 94840 h 29"/>
                <a:gd name="T16" fmla="*/ 299494 w 90"/>
                <a:gd name="T17" fmla="*/ 94840 h 29"/>
                <a:gd name="T18" fmla="*/ 299494 w 90"/>
                <a:gd name="T19" fmla="*/ 0 h 29"/>
                <a:gd name="T20" fmla="*/ 279528 w 90"/>
                <a:gd name="T21" fmla="*/ 0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29"/>
                <a:gd name="T35" fmla="*/ 90 w 90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zh-CN" altLang="en-US" sz="2400">
                <a:solidFill>
                  <a:srgbClr val="F2F2F2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57" name="矩形 56"/>
          <p:cNvSpPr/>
          <p:nvPr/>
        </p:nvSpPr>
        <p:spPr>
          <a:xfrm>
            <a:off x="1297678" y="2531330"/>
            <a:ext cx="4927957" cy="33229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sz="1400" b="1" dirty="0"/>
              <a:t>4.1%</a:t>
            </a:r>
            <a:r>
              <a:rPr sz="1400" dirty="0"/>
              <a:t> &gt; 2014 - 169701.3 </a:t>
            </a:r>
            <a:endParaRPr sz="1400" dirty="0"/>
          </a:p>
          <a:p>
            <a:pPr>
              <a:lnSpc>
                <a:spcPct val="150000"/>
              </a:lnSpc>
            </a:pPr>
            <a:r>
              <a:rPr sz="1400" b="1" dirty="0"/>
              <a:t>3.2% </a:t>
            </a:r>
            <a:r>
              <a:rPr sz="1400" dirty="0"/>
              <a:t>&gt; 2015 - 181890.6 </a:t>
            </a:r>
            <a:endParaRPr sz="1400" dirty="0"/>
          </a:p>
          <a:p>
            <a:pPr>
              <a:lnSpc>
                <a:spcPct val="150000"/>
              </a:lnSpc>
            </a:pPr>
            <a:r>
              <a:rPr sz="1400" b="1" dirty="0"/>
              <a:t>2.9 %</a:t>
            </a:r>
            <a:r>
              <a:rPr sz="1400" dirty="0"/>
              <a:t> &gt; 2016 - 192684.5</a:t>
            </a:r>
            <a:endParaRPr sz="1400" dirty="0"/>
          </a:p>
          <a:p>
            <a:pPr>
              <a:lnSpc>
                <a:spcPct val="150000"/>
              </a:lnSpc>
            </a:pPr>
            <a:r>
              <a:rPr sz="1400" b="1" dirty="0"/>
              <a:t>8.2%</a:t>
            </a:r>
            <a:r>
              <a:rPr sz="1400" dirty="0"/>
              <a:t> &gt; 2017 - 219835.6</a:t>
            </a:r>
            <a:endParaRPr sz="1400" dirty="0"/>
          </a:p>
          <a:p>
            <a:pPr>
              <a:lnSpc>
                <a:spcPct val="150000"/>
              </a:lnSpc>
            </a:pPr>
            <a:r>
              <a:rPr sz="1400" b="1" dirty="0"/>
              <a:t>6% </a:t>
            </a:r>
            <a:r>
              <a:rPr sz="1400" dirty="0"/>
              <a:t>&gt; 2018 - 248240.3 </a:t>
            </a:r>
            <a:endParaRPr sz="1400" dirty="0"/>
          </a:p>
          <a:p>
            <a:pPr>
              <a:lnSpc>
                <a:spcPct val="150000"/>
              </a:lnSpc>
            </a:pPr>
            <a:r>
              <a:rPr sz="1400" b="1" dirty="0"/>
              <a:t>3.9% </a:t>
            </a:r>
            <a:r>
              <a:rPr sz="1400" dirty="0"/>
              <a:t>&gt; 2019 - 276114.6</a:t>
            </a:r>
            <a:endParaRPr sz="1400" dirty="0"/>
          </a:p>
          <a:p>
            <a:pPr>
              <a:lnSpc>
                <a:spcPct val="150000"/>
              </a:lnSpc>
            </a:pPr>
            <a:r>
              <a:rPr sz="1400" b="1" dirty="0"/>
              <a:t>-3.7% </a:t>
            </a:r>
            <a:r>
              <a:rPr sz="1400" dirty="0"/>
              <a:t>&gt; 2020 - 284662.3</a:t>
            </a:r>
            <a:endParaRPr sz="1400" dirty="0"/>
          </a:p>
          <a:p>
            <a:pPr>
              <a:lnSpc>
                <a:spcPct val="150000"/>
              </a:lnSpc>
            </a:pPr>
            <a:r>
              <a:rPr sz="1400" b="1" dirty="0"/>
              <a:t>5</a:t>
            </a:r>
            <a:r>
              <a:rPr sz="1400" b="1" dirty="0"/>
              <a:t>.1%</a:t>
            </a:r>
            <a:r>
              <a:rPr sz="1400" dirty="0"/>
              <a:t> &gt; 2021 - 310495.8 </a:t>
            </a:r>
            <a:endParaRPr sz="1400" dirty="0"/>
          </a:p>
          <a:p>
            <a:pPr>
              <a:lnSpc>
                <a:spcPct val="150000"/>
              </a:lnSpc>
            </a:pPr>
            <a:r>
              <a:rPr sz="1400" b="1" dirty="0"/>
              <a:t>4.3%</a:t>
            </a:r>
            <a:r>
              <a:rPr sz="1400" dirty="0"/>
              <a:t> &gt; 2022 - 361650.6 </a:t>
            </a:r>
            <a:endParaRPr sz="1400" dirty="0"/>
          </a:p>
          <a:p>
            <a:pPr>
              <a:lnSpc>
                <a:spcPct val="150000"/>
              </a:lnSpc>
            </a:pPr>
            <a:r>
              <a:rPr sz="1400" dirty="0"/>
              <a:t>2023 T1 - 394379.3 </a:t>
            </a:r>
            <a:endParaRPr sz="1400" dirty="0"/>
          </a:p>
        </p:txBody>
      </p:sp>
      <p:sp>
        <p:nvSpPr>
          <p:cNvPr id="59" name="矩形 58"/>
          <p:cNvSpPr/>
          <p:nvPr/>
        </p:nvSpPr>
        <p:spPr>
          <a:xfrm>
            <a:off x="3541614" y="1045899"/>
            <a:ext cx="5109210" cy="52197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2800" b="1" dirty="0"/>
              <a:t>Economia și războiul de la graniță</a:t>
            </a:r>
            <a:endParaRPr sz="2800" b="1" dirty="0"/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66615" y="2706370"/>
            <a:ext cx="6835140" cy="2991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1440" y="2947670"/>
            <a:ext cx="5074920" cy="337756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28988" y="0"/>
            <a:ext cx="6549640" cy="6858000"/>
          </a:xfrm>
          <a:prstGeom prst="rect">
            <a:avLst/>
          </a:prstGeom>
          <a:solidFill>
            <a:srgbClr val="E8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44175" y="1915787"/>
            <a:ext cx="30988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 b="1" dirty="0"/>
          </a:p>
        </p:txBody>
      </p:sp>
      <p:sp>
        <p:nvSpPr>
          <p:cNvPr id="13" name="矩形 12"/>
          <p:cNvSpPr/>
          <p:nvPr/>
        </p:nvSpPr>
        <p:spPr>
          <a:xfrm>
            <a:off x="490175" y="4156636"/>
            <a:ext cx="5097332" cy="21685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b="1" dirty="0"/>
              <a:t>Canalul comercial</a:t>
            </a:r>
            <a:endParaRPr b="1" dirty="0"/>
          </a:p>
          <a:p>
            <a:pPr>
              <a:lnSpc>
                <a:spcPct val="150000"/>
              </a:lnSpc>
            </a:pPr>
            <a:r>
              <a:rPr lang="ro-RO" b="1" dirty="0"/>
              <a:t>		</a:t>
            </a:r>
            <a:r>
              <a:rPr b="1" dirty="0"/>
              <a:t>Canalul financiar</a:t>
            </a:r>
            <a:endParaRPr b="1" dirty="0"/>
          </a:p>
          <a:p>
            <a:pPr>
              <a:lnSpc>
                <a:spcPct val="150000"/>
              </a:lnSpc>
            </a:pPr>
            <a:r>
              <a:rPr b="1" dirty="0"/>
              <a:t>Canalul migrației</a:t>
            </a:r>
            <a:endParaRPr b="1" dirty="0"/>
          </a:p>
          <a:p>
            <a:pPr>
              <a:lnSpc>
                <a:spcPct val="150000"/>
              </a:lnSpc>
            </a:pPr>
            <a:r>
              <a:rPr lang="ro-RO" b="1" dirty="0"/>
              <a:t>		</a:t>
            </a:r>
            <a:r>
              <a:rPr b="1" dirty="0"/>
              <a:t>Industria </a:t>
            </a:r>
            <a:endParaRPr b="1" dirty="0"/>
          </a:p>
          <a:p>
            <a:pPr>
              <a:lnSpc>
                <a:spcPct val="150000"/>
              </a:lnSpc>
            </a:pPr>
            <a:r>
              <a:rPr b="1" dirty="0"/>
              <a:t>Canalul încrederii</a:t>
            </a:r>
            <a:endParaRPr b="1" dirty="0"/>
          </a:p>
        </p:txBody>
      </p:sp>
      <p:sp>
        <p:nvSpPr>
          <p:cNvPr id="17" name="文本框 3"/>
          <p:cNvSpPr txBox="1"/>
          <p:nvPr/>
        </p:nvSpPr>
        <p:spPr>
          <a:xfrm>
            <a:off x="3333643" y="371800"/>
            <a:ext cx="3622089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altLang="en-US" sz="4800" b="1" dirty="0">
                <a:latin typeface="+mj-ea"/>
                <a:ea typeface="+mj-ea"/>
              </a:rPr>
              <a:t>Efectele directe ale războiului asupra României</a:t>
            </a:r>
            <a:endParaRPr lang="ro-RO" altLang="en-US" sz="4800" b="1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668645" y="1918970"/>
            <a:ext cx="2992755" cy="461581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sz="1050" dirty="0"/>
              <a:t></a:t>
            </a:r>
            <a:r>
              <a:rPr sz="1400" b="1" dirty="0"/>
              <a:t>Rata inflației pentru anul 2022: 13,8%</a:t>
            </a:r>
            <a:endParaRPr sz="1400" b="1" dirty="0"/>
          </a:p>
          <a:p>
            <a:pPr algn="ctr">
              <a:lnSpc>
                <a:spcPct val="150000"/>
              </a:lnSpc>
            </a:pPr>
            <a:r>
              <a:rPr sz="1400" b="1" dirty="0"/>
              <a:t>Rata inflației pentru anul 2021: 5,1%</a:t>
            </a:r>
            <a:endParaRPr sz="1400" b="1" dirty="0"/>
          </a:p>
          <a:p>
            <a:pPr algn="ctr">
              <a:lnSpc>
                <a:spcPct val="150000"/>
              </a:lnSpc>
            </a:pPr>
            <a:r>
              <a:rPr sz="1400" b="1" dirty="0"/>
              <a:t>Rata inflației pentru anul 2020: 2,6%</a:t>
            </a:r>
            <a:endParaRPr sz="1400" b="1" dirty="0"/>
          </a:p>
          <a:p>
            <a:pPr algn="ctr">
              <a:lnSpc>
                <a:spcPct val="150000"/>
              </a:lnSpc>
            </a:pPr>
            <a:r>
              <a:rPr sz="1400" b="1" dirty="0"/>
              <a:t>Rata inflației pentru anul 2019: 3,8%</a:t>
            </a:r>
            <a:endParaRPr sz="1400" b="1" dirty="0"/>
          </a:p>
          <a:p>
            <a:pPr algn="ctr">
              <a:lnSpc>
                <a:spcPct val="150000"/>
              </a:lnSpc>
            </a:pPr>
            <a:r>
              <a:rPr sz="1400" b="1" dirty="0"/>
              <a:t>Rata inflației pentru anul 2018: 4,6%</a:t>
            </a:r>
            <a:endParaRPr sz="1400" b="1" dirty="0"/>
          </a:p>
          <a:p>
            <a:pPr algn="ctr">
              <a:lnSpc>
                <a:spcPct val="150000"/>
              </a:lnSpc>
            </a:pPr>
            <a:r>
              <a:rPr sz="1400" b="1" dirty="0"/>
              <a:t>Rata inflației pentru anul 2017: 1,3%</a:t>
            </a:r>
            <a:endParaRPr sz="1400" b="1" dirty="0"/>
          </a:p>
          <a:p>
            <a:pPr algn="ctr">
              <a:lnSpc>
                <a:spcPct val="150000"/>
              </a:lnSpc>
            </a:pPr>
            <a:r>
              <a:rPr sz="1400" b="1" dirty="0"/>
              <a:t>Rata inflației pentru anul 2016: -1,5%</a:t>
            </a:r>
            <a:endParaRPr sz="1400" b="1" dirty="0"/>
          </a:p>
        </p:txBody>
      </p:sp>
      <p:sp>
        <p:nvSpPr>
          <p:cNvPr id="20" name="矩形 19"/>
          <p:cNvSpPr/>
          <p:nvPr/>
        </p:nvSpPr>
        <p:spPr>
          <a:xfrm>
            <a:off x="4629410" y="1245823"/>
            <a:ext cx="5219700" cy="4603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400" b="1" dirty="0"/>
              <a:t>Inflația și evoluția prețurilor în România</a:t>
            </a:r>
            <a:endParaRPr lang="en-US" altLang="zh-CN" sz="2400" b="1" dirty="0"/>
          </a:p>
        </p:txBody>
      </p:sp>
      <p:pic>
        <p:nvPicPr>
          <p:cNvPr id="6" name="Picture 5" descr="downloa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9380" y="2668270"/>
            <a:ext cx="4471035" cy="290068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9655810" y="2433955"/>
            <a:ext cx="19977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000" b="1"/>
              <a:t>Valoarea coșului de cumpărături</a:t>
            </a:r>
            <a:r>
              <a:rPr lang="ro-RO" altLang="en-US" sz="2000" b="1"/>
              <a:t> pe lună	</a:t>
            </a:r>
            <a:endParaRPr lang="ro-RO" altLang="en-US" sz="2000" b="1"/>
          </a:p>
        </p:txBody>
      </p:sp>
      <p:sp>
        <p:nvSpPr>
          <p:cNvPr id="9" name="Text Box 8"/>
          <p:cNvSpPr txBox="1"/>
          <p:nvPr/>
        </p:nvSpPr>
        <p:spPr>
          <a:xfrm>
            <a:off x="9316085" y="3600450"/>
            <a:ext cx="267716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o-RO" altLang="en-US"/>
              <a:t>Cheltuieli/ familie </a:t>
            </a:r>
            <a:endParaRPr lang="ro-RO" altLang="en-US"/>
          </a:p>
          <a:p>
            <a:pPr algn="ctr"/>
            <a:r>
              <a:rPr lang="ro-RO" altLang="en-US"/>
              <a:t>2 adulti și 2 copii</a:t>
            </a:r>
            <a:endParaRPr lang="ro-RO" altLang="en-US"/>
          </a:p>
          <a:p>
            <a:pPr algn="ctr"/>
            <a:endParaRPr lang="ro-RO" altLang="en-US"/>
          </a:p>
          <a:p>
            <a:pPr algn="ctr"/>
            <a:r>
              <a:rPr lang="ro-RO" altLang="en-US"/>
              <a:t>=</a:t>
            </a:r>
            <a:endParaRPr lang="ro-RO" altLang="en-US"/>
          </a:p>
          <a:p>
            <a:pPr algn="ctr"/>
            <a:r>
              <a:rPr lang="ro-RO" altLang="en-US"/>
              <a:t>8.600 de lei = 1.738 eur	</a:t>
            </a:r>
            <a:endParaRPr lang="ro-RO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2857500" y="190500"/>
            <a:ext cx="6477000" cy="6477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o-RO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兰亭超细黑简体"/>
                <a:cs typeface="+mn-cs"/>
              </a:rPr>
              <a:t> </a:t>
            </a:r>
            <a:endParaRPr kumimoji="0" lang="ro-RO" altLang="zh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兰亭超细黑简体"/>
              <a:cs typeface="+mn-cs"/>
            </a:endParaRPr>
          </a:p>
        </p:txBody>
      </p:sp>
      <p:sp>
        <p:nvSpPr>
          <p:cNvPr id="32" name="left-quotes_39368"/>
          <p:cNvSpPr>
            <a:spLocks noChangeAspect="1"/>
          </p:cNvSpPr>
          <p:nvPr/>
        </p:nvSpPr>
        <p:spPr bwMode="auto">
          <a:xfrm>
            <a:off x="4705164" y="1676841"/>
            <a:ext cx="470370" cy="456203"/>
          </a:xfrm>
          <a:custGeom>
            <a:avLst/>
            <a:gdLst>
              <a:gd name="T0" fmla="*/ 108 w 314"/>
              <a:gd name="T1" fmla="*/ 0 h 305"/>
              <a:gd name="T2" fmla="*/ 144 w 314"/>
              <a:gd name="T3" fmla="*/ 2 h 305"/>
              <a:gd name="T4" fmla="*/ 144 w 314"/>
              <a:gd name="T5" fmla="*/ 63 h 305"/>
              <a:gd name="T6" fmla="*/ 70 w 314"/>
              <a:gd name="T7" fmla="*/ 132 h 305"/>
              <a:gd name="T8" fmla="*/ 70 w 314"/>
              <a:gd name="T9" fmla="*/ 159 h 305"/>
              <a:gd name="T10" fmla="*/ 122 w 314"/>
              <a:gd name="T11" fmla="*/ 159 h 305"/>
              <a:gd name="T12" fmla="*/ 122 w 314"/>
              <a:gd name="T13" fmla="*/ 305 h 305"/>
              <a:gd name="T14" fmla="*/ 0 w 314"/>
              <a:gd name="T15" fmla="*/ 305 h 305"/>
              <a:gd name="T16" fmla="*/ 0 w 314"/>
              <a:gd name="T17" fmla="*/ 148 h 305"/>
              <a:gd name="T18" fmla="*/ 108 w 314"/>
              <a:gd name="T19" fmla="*/ 0 h 305"/>
              <a:gd name="T20" fmla="*/ 314 w 314"/>
              <a:gd name="T21" fmla="*/ 63 h 305"/>
              <a:gd name="T22" fmla="*/ 314 w 314"/>
              <a:gd name="T23" fmla="*/ 2 h 305"/>
              <a:gd name="T24" fmla="*/ 284 w 314"/>
              <a:gd name="T25" fmla="*/ 0 h 305"/>
              <a:gd name="T26" fmla="*/ 176 w 314"/>
              <a:gd name="T27" fmla="*/ 148 h 305"/>
              <a:gd name="T28" fmla="*/ 176 w 314"/>
              <a:gd name="T29" fmla="*/ 305 h 305"/>
              <a:gd name="T30" fmla="*/ 298 w 314"/>
              <a:gd name="T31" fmla="*/ 305 h 305"/>
              <a:gd name="T32" fmla="*/ 298 w 314"/>
              <a:gd name="T33" fmla="*/ 160 h 305"/>
              <a:gd name="T34" fmla="*/ 246 w 314"/>
              <a:gd name="T35" fmla="*/ 160 h 305"/>
              <a:gd name="T36" fmla="*/ 246 w 314"/>
              <a:gd name="T37" fmla="*/ 132 h 305"/>
              <a:gd name="T38" fmla="*/ 314 w 314"/>
              <a:gd name="T39" fmla="*/ 63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4" h="305">
                <a:moveTo>
                  <a:pt x="108" y="0"/>
                </a:moveTo>
                <a:cubicBezTo>
                  <a:pt x="116" y="0"/>
                  <a:pt x="128" y="1"/>
                  <a:pt x="144" y="2"/>
                </a:cubicBezTo>
                <a:lnTo>
                  <a:pt x="144" y="63"/>
                </a:lnTo>
                <a:cubicBezTo>
                  <a:pt x="94" y="63"/>
                  <a:pt x="70" y="86"/>
                  <a:pt x="70" y="132"/>
                </a:cubicBezTo>
                <a:lnTo>
                  <a:pt x="70" y="159"/>
                </a:lnTo>
                <a:lnTo>
                  <a:pt x="122" y="159"/>
                </a:lnTo>
                <a:lnTo>
                  <a:pt x="122" y="305"/>
                </a:lnTo>
                <a:lnTo>
                  <a:pt x="0" y="305"/>
                </a:lnTo>
                <a:lnTo>
                  <a:pt x="0" y="148"/>
                </a:lnTo>
                <a:cubicBezTo>
                  <a:pt x="0" y="49"/>
                  <a:pt x="36" y="0"/>
                  <a:pt x="108" y="0"/>
                </a:cubicBezTo>
                <a:close/>
                <a:moveTo>
                  <a:pt x="314" y="63"/>
                </a:moveTo>
                <a:lnTo>
                  <a:pt x="314" y="2"/>
                </a:lnTo>
                <a:cubicBezTo>
                  <a:pt x="299" y="1"/>
                  <a:pt x="289" y="0"/>
                  <a:pt x="284" y="0"/>
                </a:cubicBezTo>
                <a:cubicBezTo>
                  <a:pt x="212" y="0"/>
                  <a:pt x="176" y="50"/>
                  <a:pt x="176" y="148"/>
                </a:cubicBezTo>
                <a:lnTo>
                  <a:pt x="176" y="305"/>
                </a:lnTo>
                <a:lnTo>
                  <a:pt x="298" y="305"/>
                </a:lnTo>
                <a:lnTo>
                  <a:pt x="298" y="160"/>
                </a:lnTo>
                <a:lnTo>
                  <a:pt x="246" y="160"/>
                </a:lnTo>
                <a:lnTo>
                  <a:pt x="246" y="132"/>
                </a:lnTo>
                <a:cubicBezTo>
                  <a:pt x="245" y="89"/>
                  <a:pt x="268" y="66"/>
                  <a:pt x="314" y="6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椭圆 32"/>
          <p:cNvSpPr/>
          <p:nvPr/>
        </p:nvSpPr>
        <p:spPr>
          <a:xfrm>
            <a:off x="855474" y="687846"/>
            <a:ext cx="2929632" cy="2947387"/>
          </a:xfrm>
          <a:prstGeom prst="ellipse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5558382" y="1671379"/>
            <a:ext cx="442595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 b="1" dirty="0"/>
              <a:t>Puterea de cumpărare în românia</a:t>
            </a:r>
            <a:endParaRPr lang="zh-CN" altLang="en-US" sz="2400" b="1" dirty="0"/>
          </a:p>
        </p:txBody>
      </p:sp>
      <p:sp>
        <p:nvSpPr>
          <p:cNvPr id="35" name="矩形 34"/>
          <p:cNvSpPr/>
          <p:nvPr/>
        </p:nvSpPr>
        <p:spPr>
          <a:xfrm>
            <a:off x="5659347" y="2493366"/>
            <a:ext cx="4903569" cy="414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sz="1400" b="1" dirty="0"/>
              <a:t>România este cu 51% sub media europeană</a:t>
            </a:r>
            <a:endParaRPr sz="1400" b="1" dirty="0"/>
          </a:p>
        </p:txBody>
      </p:sp>
      <p:sp>
        <p:nvSpPr>
          <p:cNvPr id="36" name="矩形 35"/>
          <p:cNvSpPr/>
          <p:nvPr/>
        </p:nvSpPr>
        <p:spPr>
          <a:xfrm>
            <a:off x="3785462" y="3635350"/>
            <a:ext cx="3556635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 b="1" dirty="0"/>
              <a:t>Rata somajului în România</a:t>
            </a:r>
            <a:endParaRPr lang="zh-CN" altLang="en-US" sz="2400" b="1" dirty="0"/>
          </a:p>
        </p:txBody>
      </p:sp>
      <p:sp>
        <p:nvSpPr>
          <p:cNvPr id="37" name="矩形 36"/>
          <p:cNvSpPr/>
          <p:nvPr/>
        </p:nvSpPr>
        <p:spPr>
          <a:xfrm>
            <a:off x="2857727" y="4096022"/>
            <a:ext cx="4903569" cy="4603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o-RO" sz="1600" b="1" dirty="0"/>
              <a:t>RO </a:t>
            </a:r>
            <a:r>
              <a:rPr sz="1600" b="1" dirty="0"/>
              <a:t>5,6%</a:t>
            </a:r>
            <a:r>
              <a:rPr lang="ro-RO" sz="1600" b="1" dirty="0"/>
              <a:t>  VS 6,2% EU</a:t>
            </a:r>
            <a:endParaRPr lang="ro-RO" sz="1600" b="1" dirty="0"/>
          </a:p>
        </p:txBody>
      </p:sp>
      <p:pic>
        <p:nvPicPr>
          <p:cNvPr id="2" name="Picture 1" descr="downloa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300" y="3724910"/>
            <a:ext cx="3636645" cy="25742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9420" y="1095375"/>
            <a:ext cx="8773160" cy="466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84" y="1660912"/>
            <a:ext cx="11304232" cy="3684233"/>
          </a:xfrm>
          <a:prstGeom prst="rect">
            <a:avLst/>
          </a:prstGeom>
          <a:solidFill>
            <a:srgbClr val="E8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11"/>
          <p:cNvSpPr txBox="1"/>
          <p:nvPr/>
        </p:nvSpPr>
        <p:spPr>
          <a:xfrm>
            <a:off x="6022975" y="1870710"/>
            <a:ext cx="56756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dirty="0">
                <a:latin typeface="Arial" panose="020B0604020202020204" pitchFamily="34" charset="0"/>
                <a:ea typeface="汉仪良品线简" panose="00020600040101010101" pitchFamily="18" charset="-122"/>
                <a:cs typeface="Arial" panose="020B0604020202020204" pitchFamily="34" charset="0"/>
              </a:rPr>
              <a:t>Salariul mediu pe economie</a:t>
            </a:r>
            <a:endParaRPr lang="zh-CN" altLang="en-US" sz="3600" b="1" dirty="0">
              <a:latin typeface="Arial" panose="020B0604020202020204" pitchFamily="34" charset="0"/>
              <a:ea typeface="汉仪良品线简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93246" y="3272033"/>
            <a:ext cx="3799840" cy="95313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o-RO" altLang="zh-CN" sz="2800" b="1" dirty="0"/>
              <a:t>S</a:t>
            </a:r>
            <a:r>
              <a:rPr lang="zh-CN" altLang="en-US" sz="2800" b="1" dirty="0"/>
              <a:t>alarial mediu brut</a:t>
            </a:r>
            <a:r>
              <a:rPr lang="ro-RO" altLang="zh-CN" sz="2800" b="1" dirty="0"/>
              <a:t> 2023</a:t>
            </a:r>
            <a:endParaRPr lang="zh-CN" altLang="en-US" sz="2800" b="1" dirty="0"/>
          </a:p>
          <a:p>
            <a:pPr algn="ctr"/>
            <a:r>
              <a:rPr lang="zh-CN" altLang="en-US" sz="2800" b="1" dirty="0"/>
              <a:t>7364 lei</a:t>
            </a:r>
            <a:r>
              <a:rPr lang="ro-RO" altLang="zh-CN" sz="2800" b="1" dirty="0"/>
              <a:t> </a:t>
            </a:r>
            <a:r>
              <a:rPr lang="ro-RO" altLang="zh-CN" sz="2800" b="1" dirty="0">
                <a:sym typeface="+mn-ea"/>
              </a:rPr>
              <a:t>= 1488 Eur</a:t>
            </a:r>
            <a:endParaRPr lang="ro-RO" altLang="zh-CN" sz="2800" b="1" dirty="0"/>
          </a:p>
        </p:txBody>
      </p:sp>
      <p:sp>
        <p:nvSpPr>
          <p:cNvPr id="8" name="矩形 7"/>
          <p:cNvSpPr/>
          <p:nvPr/>
        </p:nvSpPr>
        <p:spPr>
          <a:xfrm>
            <a:off x="6167120" y="4225925"/>
            <a:ext cx="5530850" cy="11988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400" dirty="0"/>
              <a:t>Crestere de 15,7% comparativ cu aceași </a:t>
            </a:r>
            <a:endParaRPr lang="zh-CN" altLang="en-US" sz="2400" dirty="0"/>
          </a:p>
          <a:p>
            <a:pPr algn="ctr">
              <a:lnSpc>
                <a:spcPct val="150000"/>
              </a:lnSpc>
            </a:pPr>
            <a:r>
              <a:rPr lang="zh-CN" altLang="en-US" sz="2400" dirty="0"/>
              <a:t>lună din 2022</a:t>
            </a:r>
            <a:endParaRPr lang="zh-CN" altLang="en-US" sz="2400" dirty="0"/>
          </a:p>
        </p:txBody>
      </p:sp>
      <p:sp>
        <p:nvSpPr>
          <p:cNvPr id="5" name="Text Box 4"/>
          <p:cNvSpPr txBox="1"/>
          <p:nvPr/>
        </p:nvSpPr>
        <p:spPr>
          <a:xfrm>
            <a:off x="8174355" y="582231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pic>
        <p:nvPicPr>
          <p:cNvPr id="9" name="Picture 8" descr="cascada-biga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790" y="1974850"/>
            <a:ext cx="5417185" cy="35483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1647</Words>
  <Application>WPS Presentation</Application>
  <PresentationFormat>宽屏</PresentationFormat>
  <Paragraphs>90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Arial</vt:lpstr>
      <vt:lpstr>SimSun</vt:lpstr>
      <vt:lpstr>Wingdings</vt:lpstr>
      <vt:lpstr>Arial Black</vt:lpstr>
      <vt:lpstr>Aharoni</vt:lpstr>
      <vt:lpstr>Yu Gothic UI Semibold</vt:lpstr>
      <vt:lpstr>Microsoft YaHei</vt:lpstr>
      <vt:lpstr>Calibri</vt:lpstr>
      <vt:lpstr>汉仪良品线简</vt:lpstr>
      <vt:lpstr>方正兰亭超细黑简体</vt:lpstr>
      <vt:lpstr>Arial Unicode MS</vt:lpstr>
      <vt:lpstr>Antonio</vt:lpstr>
      <vt:lpstr>Algerian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刘丹</dc:creator>
  <cp:lastModifiedBy>Iulian Gavrilă</cp:lastModifiedBy>
  <cp:revision>14</cp:revision>
  <dcterms:created xsi:type="dcterms:W3CDTF">2019-08-08T09:10:00Z</dcterms:created>
  <dcterms:modified xsi:type="dcterms:W3CDTF">2023-08-18T12:08:35Z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E5B4F044AF2D4896A078F1C22F5A21CB</vt:lpwstr>
  </property>
  <property fmtid="{D5CDD505-2E9C-101B-9397-08002B2CF9AE}" pid="3" name="KSOProductBuildVer">
    <vt:lpwstr>1033-11.2.0.11537</vt:lpwstr>
  </property>
</Properties>
</file>