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9" r:id="rId4"/>
    <p:sldId id="269" r:id="rId5"/>
    <p:sldId id="260" r:id="rId6"/>
    <p:sldId id="261" r:id="rId7"/>
    <p:sldId id="263" r:id="rId8"/>
    <p:sldId id="264" r:id="rId9"/>
    <p:sldId id="265" r:id="rId10"/>
    <p:sldId id="266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5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9D3C4A9-881E-A745-E772-C20268EBB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89C1E34F-DC4F-F593-1D34-EB0FA72358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A0C557F0-A73C-59BD-CF73-90AA4E530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81196-BD77-4BB5-9525-42D3A6FF3042}" type="datetimeFigureOut">
              <a:rPr lang="ro-RO" smtClean="0"/>
              <a:t>19.08.2023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4061544-9251-EF9B-A7A0-2CED4FB49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3D72D237-EB51-C3F0-7B43-936B46001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9EC3-6A67-4D76-81F5-050F3793DC0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2325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7F70D40-A045-7B2B-46E6-B041B447E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30A72F33-306E-E22C-4FA8-93203B198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B3E64B50-2084-1C5B-983E-F32C885D2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81196-BD77-4BB5-9525-42D3A6FF3042}" type="datetimeFigureOut">
              <a:rPr lang="ro-RO" smtClean="0"/>
              <a:t>19.08.2023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40380842-2C61-9ECD-67BC-EDFC43878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27CAA4B3-41E6-F8D0-1E71-DA27A681E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9EC3-6A67-4D76-81F5-050F3793DC0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2662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10D17D43-F5B9-77F6-039B-F66F90B63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9600AA26-E5D5-EFB5-5555-515B28DF7B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D6ABCA91-AAA1-7100-E724-9A7F99AD4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81196-BD77-4BB5-9525-42D3A6FF3042}" type="datetimeFigureOut">
              <a:rPr lang="ro-RO" smtClean="0"/>
              <a:t>19.08.2023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6D1680E-DBD1-0241-F6A9-CE5E4EC24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1035D531-5E54-AC98-B817-C331CBECC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9EC3-6A67-4D76-81F5-050F3793DC0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0317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BBF7DC5-F12B-5DE5-BF71-E27BBF594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208653D-EEFD-F02B-8D7C-B9742111B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E5153C52-E3F1-8863-A4FC-8010C4C1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81196-BD77-4BB5-9525-42D3A6FF3042}" type="datetimeFigureOut">
              <a:rPr lang="ro-RO" smtClean="0"/>
              <a:t>19.08.2023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2007EE35-D086-BB4B-BFF9-7A302DC2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7F08C052-BB6D-2A77-C3E3-69666F6F1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9EC3-6A67-4D76-81F5-050F3793DC0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828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6B97324-11A2-60C5-5941-9BC5E6DFE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236A9123-EEB7-DCE9-3774-376B8087F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389FC5E6-543B-D354-E6ED-E0672F37B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81196-BD77-4BB5-9525-42D3A6FF3042}" type="datetimeFigureOut">
              <a:rPr lang="ro-RO" smtClean="0"/>
              <a:t>19.08.2023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AF013412-B63D-C04A-CB14-926AA969E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46CBF1D4-C320-99C2-CC73-BFEFCD9EE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9EC3-6A67-4D76-81F5-050F3793DC0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1625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77A17C1-56D3-2537-919A-A23EEA5C0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F38E91A-7EF2-8B16-6C5B-21FAC73FEF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D30853F4-8137-EED2-3A4C-742F49823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9184414A-993B-E5A1-5BDC-1BEC1299B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81196-BD77-4BB5-9525-42D3A6FF3042}" type="datetimeFigureOut">
              <a:rPr lang="ro-RO" smtClean="0"/>
              <a:t>19.08.2023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438DF57F-7410-690C-6D32-064E97D93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620D1861-7225-FD4A-8FB1-1AF80FB93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9EC3-6A67-4D76-81F5-050F3793DC0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839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127A367-0C97-C921-1F03-961C8C209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CA1E60CA-A357-E094-B74F-5B0561AF3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DF3BA776-29C1-33DB-8963-E8AA01CFE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21AC8794-AB07-3D69-8E5B-0E45E53B3B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023780B8-FC8B-1532-0CD1-C6535D19D4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E84ECEC3-C481-B6E1-019B-419319A9A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81196-BD77-4BB5-9525-42D3A6FF3042}" type="datetimeFigureOut">
              <a:rPr lang="ro-RO" smtClean="0"/>
              <a:t>19.08.2023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5BFB953A-0CA4-419A-4618-64F88FF1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32E241C4-328D-E623-F57D-835A6506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9EC3-6A67-4D76-81F5-050F3793DC0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66024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86613EC-BB29-C16F-EA34-9C40CFA14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24E49CCB-CB13-A18C-8CC1-6FF207F4D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81196-BD77-4BB5-9525-42D3A6FF3042}" type="datetimeFigureOut">
              <a:rPr lang="ro-RO" smtClean="0"/>
              <a:t>19.08.2023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C2CF4FC3-2D12-4FE7-2CEA-5A62CC709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0F0537B7-A84C-679B-6380-9BE2C7753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9EC3-6A67-4D76-81F5-050F3793DC0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32935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5C40790E-3226-2631-0612-BCDC4AA0B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81196-BD77-4BB5-9525-42D3A6FF3042}" type="datetimeFigureOut">
              <a:rPr lang="ro-RO" smtClean="0"/>
              <a:t>19.08.2023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ED4520F2-1632-47CB-A1B5-35470453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84AF3FBA-642A-F0DD-6CC4-C78D736B3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9EC3-6A67-4D76-81F5-050F3793DC0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56878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524B9CA-8419-A306-FAC6-FC0CF72B5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4362695-2A4B-2D27-7D32-066D227A9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24D3C041-A355-FF59-F396-E782DE042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5E5DB319-F5DE-C9F0-0717-0EF85D81A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81196-BD77-4BB5-9525-42D3A6FF3042}" type="datetimeFigureOut">
              <a:rPr lang="ro-RO" smtClean="0"/>
              <a:t>19.08.2023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ED59DC6A-6E4C-2EF1-37DA-3422BA9B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C93BA796-C8F8-DC63-EA67-F9DC6328B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9EC3-6A67-4D76-81F5-050F3793DC0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92315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D580497-6BF7-9490-BC3A-1BDA8F8AB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EFCF417A-8229-C3E3-C327-5505752936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93149C40-9B56-7EAB-FD78-1134992C2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6CE1859B-D323-5621-2D05-F6319399D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81196-BD77-4BB5-9525-42D3A6FF3042}" type="datetimeFigureOut">
              <a:rPr lang="ro-RO" smtClean="0"/>
              <a:t>19.08.2023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77584DCD-4211-9433-586D-439B4F4BF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80FEA273-F374-F69F-A64D-A010955EC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9EC3-6A67-4D76-81F5-050F3793DC0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2355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D4AA9085-1DC2-5E74-15C1-17F3DDD61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832A3911-A4C3-46B6-9CF5-26D392C11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F3B7D3F8-1809-BC80-6FDA-85A987DDA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81196-BD77-4BB5-9525-42D3A6FF3042}" type="datetimeFigureOut">
              <a:rPr lang="ro-RO" smtClean="0"/>
              <a:t>19.08.2023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BF33C44D-6CD2-CC8D-948B-EDDE3C99E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770BE0E-4E2F-3BA3-D3A9-30ABA06958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79EC3-6A67-4D76-81F5-050F3793DC0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522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uba-italia.blogspot.com/2011/03/litalia-ha-veramente-bisogno-delle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https://dan-caragea.ro/blog/2013/09/15/cele-mai-mari-utilaje-din-lume/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kairos2.com/academy_for_spiritual_format.htm" TargetMode="Externa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bucket-wheel-excavators-open-pit-mining-brown-coal-garzweiler-33192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hyperlink" Target="http://politeia.org.ro/stiri-revista-presei/revista-presei-9-mai-show-la-csm-nitu-repetent/11976/" TargetMode="External"/><Relationship Id="rId7" Type="http://schemas.openxmlformats.org/officeDocument/2006/relationships/hyperlink" Target="https://commons.wikimedia.org/wiki/Category:Rovinari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g"/><Relationship Id="rId5" Type="http://schemas.openxmlformats.org/officeDocument/2006/relationships/hyperlink" Target="https://politeia.org.ro/stiri-revista-presei/revista-presei-5-decembrie-bugetul-lui-ciolos-dupa-prapadul-lasat-de-ponta/42506/" TargetMode="External"/><Relationship Id="rId4" Type="http://schemas.openxmlformats.org/officeDocument/2006/relationships/image" Target="../media/image7.jpg"/><Relationship Id="rId9" Type="http://schemas.openxmlformats.org/officeDocument/2006/relationships/hyperlink" Target="https://altmarius.ning.com/profiles/blogs/din-istoria-industriei-romanesti-combinatul-siderurgic-hunedoar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10C26B2-2577-DD43-A4FA-1878D793D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1423" y="748732"/>
            <a:ext cx="8741165" cy="950730"/>
          </a:xfrm>
        </p:spPr>
        <p:txBody>
          <a:bodyPr>
            <a:normAutofit/>
          </a:bodyPr>
          <a:lstStyle/>
          <a:p>
            <a:pPr algn="l"/>
            <a:r>
              <a:rPr lang="en-US" sz="31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Strategia</a:t>
            </a:r>
            <a:r>
              <a:rPr lang="en-US" sz="3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1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Energetica</a:t>
            </a:r>
            <a:r>
              <a:rPr lang="en-US" sz="3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31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Romaniei</a:t>
            </a:r>
            <a:r>
              <a:rPr lang="en-US" sz="3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2020-2030, cu </a:t>
            </a:r>
            <a:r>
              <a:rPr lang="en-US" sz="31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perspectiva</a:t>
            </a:r>
            <a:r>
              <a:rPr lang="en-US" sz="3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1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anului</a:t>
            </a:r>
            <a:r>
              <a:rPr lang="en-US" sz="3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2050 </a:t>
            </a:r>
            <a:r>
              <a:rPr lang="en-US" sz="31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</a:t>
            </a:r>
            <a:r>
              <a:rPr lang="en-US" sz="3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1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aspecte</a:t>
            </a:r>
            <a:r>
              <a:rPr lang="en-US" sz="3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1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sociale</a:t>
            </a:r>
            <a:r>
              <a:rPr lang="en-US" sz="3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1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asociate</a:t>
            </a:r>
            <a:r>
              <a:rPr lang="en-US" sz="3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o-RO" b="1" dirty="0"/>
          </a:p>
        </p:txBody>
      </p:sp>
      <p:pic>
        <p:nvPicPr>
          <p:cNvPr id="4" name="Substituent conținut 4">
            <a:extLst>
              <a:ext uri="{FF2B5EF4-FFF2-40B4-BE49-F238E27FC236}">
                <a16:creationId xmlns:a16="http://schemas.microsoft.com/office/drawing/2014/main" id="{F18D1B85-892C-98F3-DC36-C0A8D994F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71058" y="2078669"/>
            <a:ext cx="4386504" cy="3475327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00E714B6-7C47-41CD-9CFE-1A0B07273A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733221" y="2078669"/>
            <a:ext cx="4244783" cy="3475328"/>
          </a:xfrm>
          <a:prstGeom prst="rect">
            <a:avLst/>
          </a:prstGeom>
        </p:spPr>
      </p:pic>
      <p:pic>
        <p:nvPicPr>
          <p:cNvPr id="7" name="Imagine 2">
            <a:extLst>
              <a:ext uri="{FF2B5EF4-FFF2-40B4-BE49-F238E27FC236}">
                <a16:creationId xmlns:a16="http://schemas.microsoft.com/office/drawing/2014/main" id="{862ADF98-354A-7710-CB90-70CE595E30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87" y="238354"/>
            <a:ext cx="1022891" cy="10207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71706A-CE67-08D5-B4B0-135505D4E9CB}"/>
              </a:ext>
            </a:extLst>
          </p:cNvPr>
          <p:cNvSpPr txBox="1"/>
          <p:nvPr/>
        </p:nvSpPr>
        <p:spPr>
          <a:xfrm>
            <a:off x="2211423" y="6008205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Podgorica, 25.08.2023</a:t>
            </a:r>
          </a:p>
        </p:txBody>
      </p:sp>
    </p:spTree>
    <p:extLst>
      <p:ext uri="{BB962C8B-B14F-4D97-AF65-F5344CB8AC3E}">
        <p14:creationId xmlns:p14="http://schemas.microsoft.com/office/powerpoint/2010/main" val="1516688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1358768-6739-9C53-25C8-04341A0E7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62" y="356061"/>
            <a:ext cx="6101339" cy="368531"/>
          </a:xfrm>
        </p:spPr>
        <p:txBody>
          <a:bodyPr>
            <a:normAutofit/>
          </a:bodyPr>
          <a:lstStyle/>
          <a:p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EVOLUTIA NUMARULUI DE PERSONAL  </a:t>
            </a:r>
            <a:endParaRPr lang="ro-RO" sz="2000" b="1" dirty="0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A243C22F-4A1E-764C-77CF-CCDBF6B75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762" y="780705"/>
            <a:ext cx="6185392" cy="585863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actualele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conditii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favorabile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energiilor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regenerabile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CE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Oltenia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reusit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mentina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locurile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munca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pentru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cca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11.000 de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angajati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implementarea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unui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sistem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salarizare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bazat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pe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motivare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performanta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8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Numarul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fizic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personal la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finele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anului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2022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inceputul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anului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2023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este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structurat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altfel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o-RO" sz="8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>
              <a:lnSpc>
                <a:spcPct val="120000"/>
              </a:lnSpc>
              <a:spcBef>
                <a:spcPts val="0"/>
              </a:spcBef>
            </a:pP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Executiv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CEO: 518, </a:t>
            </a:r>
          </a:p>
          <a:p>
            <a:pPr marL="228600">
              <a:lnSpc>
                <a:spcPct val="120000"/>
              </a:lnSpc>
              <a:spcBef>
                <a:spcPts val="0"/>
              </a:spcBef>
            </a:pP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Activitate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Miniera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7204, </a:t>
            </a:r>
          </a:p>
          <a:p>
            <a:pPr marL="228600">
              <a:lnSpc>
                <a:spcPct val="120000"/>
              </a:lnSpc>
              <a:spcBef>
                <a:spcPts val="0"/>
              </a:spcBef>
            </a:pP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Activitate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energetica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2847,</a:t>
            </a:r>
          </a:p>
          <a:p>
            <a:pPr marL="228600">
              <a:lnSpc>
                <a:spcPct val="120000"/>
              </a:lnSpc>
              <a:spcBef>
                <a:spcPts val="0"/>
              </a:spcBef>
            </a:pP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ELCFU : 457.</a:t>
            </a:r>
          </a:p>
          <a:p>
            <a:pPr marL="228600">
              <a:lnSpc>
                <a:spcPct val="120000"/>
              </a:lnSpc>
              <a:spcBef>
                <a:spcPts val="0"/>
              </a:spcBef>
            </a:pPr>
            <a:endParaRPr lang="en-US" sz="8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Evolutia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prognozata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numarului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mediu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personal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tine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de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inchiderea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unor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capacitati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energetice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miniere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punerea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functiune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capacitatilor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pe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gaz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natural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fotovoltaic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retragerea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mod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majoritar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pensionare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precum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reconversie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profesionala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disponibilizare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voluntara</a:t>
            </a:r>
            <a:r>
              <a:rPr lang="en-US" sz="4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o-RO" sz="4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>
              <a:lnSpc>
                <a:spcPct val="120000"/>
              </a:lnSpc>
              <a:spcBef>
                <a:spcPts val="0"/>
              </a:spcBef>
            </a:pPr>
            <a:r>
              <a:rPr lang="en-US" sz="4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o-RO" sz="4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o-RO" sz="900" dirty="0"/>
          </a:p>
        </p:txBody>
      </p:sp>
      <p:pic>
        <p:nvPicPr>
          <p:cNvPr id="3" name="Imagin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602" y="221282"/>
            <a:ext cx="2700136" cy="1928552"/>
          </a:xfrm>
          <a:prstGeom prst="rect">
            <a:avLst/>
          </a:prstGeom>
        </p:spPr>
      </p:pic>
      <p:pic>
        <p:nvPicPr>
          <p:cNvPr id="5" name="I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905" y="540327"/>
            <a:ext cx="2739446" cy="1609507"/>
          </a:xfrm>
          <a:prstGeom prst="rect">
            <a:avLst/>
          </a:prstGeom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154" y="2443942"/>
            <a:ext cx="4336126" cy="410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43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6A60A31-5A54-1C3C-69CE-9FFAC8298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682" y="429729"/>
            <a:ext cx="9493526" cy="590839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SINDICATUL LIBER ALFA   </a:t>
            </a:r>
            <a:r>
              <a:rPr lang="en-US" sz="27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sustinerea</a:t>
            </a:r>
            <a:r>
              <a:rPr lang="en-US" sz="27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7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orientarea</a:t>
            </a:r>
            <a:r>
              <a:rPr lang="en-US" sz="27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personalului</a:t>
            </a:r>
            <a:endParaRPr lang="ro-RO" sz="27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C5B24F-269E-E81A-F7F7-6F5CDC0B770D}"/>
              </a:ext>
            </a:extLst>
          </p:cNvPr>
          <p:cNvSpPr txBox="1"/>
          <p:nvPr/>
        </p:nvSpPr>
        <p:spPr>
          <a:xfrm>
            <a:off x="955100" y="1200295"/>
            <a:ext cx="568785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/>
            <a:r>
              <a:rPr lang="en-US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Sindicatul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Liber Alfa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detine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un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rol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esential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conducere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coordonare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activitatii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privind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marL="971550" lvl="1" indent="-285750" algn="just">
              <a:buFont typeface="Wingdings" panose="05000000000000000000" pitchFamily="2" charset="2"/>
              <a:buChar char="§"/>
            </a:pP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apararea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drepturilor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promovarea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intereselor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lucratorilor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</a:p>
          <a:p>
            <a:pPr marL="971550" lvl="1" indent="-285750" algn="just">
              <a:buFont typeface="Wingdings" panose="05000000000000000000" pitchFamily="2" charset="2"/>
              <a:buChar char="§"/>
            </a:pP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negocierea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unor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conditii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decente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echitabile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munca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salarizare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971550" lvl="1" indent="-285750" algn="just">
              <a:buFont typeface="Wingdings" panose="05000000000000000000" pitchFamily="2" charset="2"/>
              <a:buChar char="§"/>
            </a:pP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sprijinirea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orientarea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personalul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disponobilizat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programe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reconversie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profesionala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pentru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exploatarea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noilor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capacitati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productie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programe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redistribuire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cadrul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societatii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o-RO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"/>
            <a:endParaRPr lang="en-US" dirty="0">
              <a:solidFill>
                <a:srgbClr val="2B2B2B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"/>
            <a:r>
              <a:rPr lang="ro-RO" sz="1800" dirty="0">
                <a:solidFill>
                  <a:srgbClr val="2B2B2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Sindicatul manifestă un angajament continuu față de excelența profesională prin asigurarea unei formări permanente a personalului și implementarea unei culturi de performanță la nivel de companie, bazată pe disciplină, proceduri și recunoașterea contribuțiilor individuale și de echipă.</a:t>
            </a:r>
            <a:endParaRPr lang="en-US" dirty="0">
              <a:solidFill>
                <a:srgbClr val="2B2B2B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 fontAlgn="base"/>
            <a:r>
              <a:rPr lang="en-US" sz="1800" dirty="0">
                <a:solidFill>
                  <a:srgbClr val="2B2B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endParaRPr lang="ro-RO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Imagine 2">
            <a:extLst>
              <a:ext uri="{FF2B5EF4-FFF2-40B4-BE49-F238E27FC236}">
                <a16:creationId xmlns:a16="http://schemas.microsoft.com/office/drawing/2014/main" id="{31B21FBA-9B8E-F2E9-07FC-A982FCE7E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87" y="167207"/>
            <a:ext cx="948007" cy="946029"/>
          </a:xfrm>
          <a:prstGeom prst="rect">
            <a:avLst/>
          </a:prstGeom>
        </p:spPr>
      </p:pic>
      <p:pic>
        <p:nvPicPr>
          <p:cNvPr id="9" name="Substituent imagine 13">
            <a:extLst>
              <a:ext uri="{FF2B5EF4-FFF2-40B4-BE49-F238E27FC236}">
                <a16:creationId xmlns:a16="http://schemas.microsoft.com/office/drawing/2014/main" id="{BD88FA88-96A6-0302-07C9-A97262895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1" r="38301"/>
          <a:stretch>
            <a:fillRect/>
          </a:stretch>
        </p:blipFill>
        <p:spPr>
          <a:xfrm>
            <a:off x="7282813" y="1195272"/>
            <a:ext cx="3954087" cy="2815561"/>
          </a:xfrm>
          <a:prstGeom prst="rect">
            <a:avLst/>
          </a:prstGeom>
        </p:spPr>
      </p:pic>
      <p:pic>
        <p:nvPicPr>
          <p:cNvPr id="10" name="Substituent imagine 5">
            <a:extLst>
              <a:ext uri="{FF2B5EF4-FFF2-40B4-BE49-F238E27FC236}">
                <a16:creationId xmlns:a16="http://schemas.microsoft.com/office/drawing/2014/main" id="{98D55D5A-6537-DDD2-49F7-41DCA54134B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8451" r="28451"/>
          <a:stretch>
            <a:fillRect/>
          </a:stretch>
        </p:blipFill>
        <p:spPr>
          <a:xfrm>
            <a:off x="7282813" y="4125902"/>
            <a:ext cx="4008039" cy="223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2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6A60A31-5A54-1C3C-69CE-9FFAC8298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682" y="429729"/>
            <a:ext cx="9493526" cy="590839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SINDICATUL LIBER ALFA   </a:t>
            </a:r>
            <a:r>
              <a:rPr lang="en-US" sz="27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sustinerea</a:t>
            </a:r>
            <a:r>
              <a:rPr lang="en-US" sz="27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7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orientarea</a:t>
            </a:r>
            <a:r>
              <a:rPr lang="en-US" sz="27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personalului</a:t>
            </a:r>
            <a:endParaRPr lang="ro-RO" sz="27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C5B24F-269E-E81A-F7F7-6F5CDC0B770D}"/>
              </a:ext>
            </a:extLst>
          </p:cNvPr>
          <p:cNvSpPr txBox="1"/>
          <p:nvPr/>
        </p:nvSpPr>
        <p:spPr>
          <a:xfrm>
            <a:off x="1503542" y="1371653"/>
            <a:ext cx="966402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000" dirty="0">
                <a:solidFill>
                  <a:srgbClr val="2B2B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 se </a:t>
            </a:r>
            <a:r>
              <a:rPr lang="en-US" sz="2000" dirty="0" err="1">
                <a:solidFill>
                  <a:srgbClr val="2B2B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doreste</a:t>
            </a:r>
            <a:r>
              <a:rPr lang="en-US" sz="2000" dirty="0">
                <a:solidFill>
                  <a:srgbClr val="2B2B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B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pentru</a:t>
            </a:r>
            <a:r>
              <a:rPr lang="en-US" sz="2000" dirty="0">
                <a:solidFill>
                  <a:srgbClr val="2B2B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B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personalul</a:t>
            </a:r>
            <a:r>
              <a:rPr lang="en-US" sz="2000" dirty="0">
                <a:solidFill>
                  <a:srgbClr val="2B2B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B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societatii</a:t>
            </a:r>
            <a:r>
              <a:rPr lang="en-US" sz="2000" dirty="0">
                <a:solidFill>
                  <a:srgbClr val="2B2B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/ </a:t>
            </a:r>
            <a:r>
              <a:rPr lang="en-US" sz="2000" dirty="0" err="1">
                <a:solidFill>
                  <a:srgbClr val="2B2B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membrii</a:t>
            </a:r>
            <a:r>
              <a:rPr lang="en-US" sz="2000" dirty="0">
                <a:solidFill>
                  <a:srgbClr val="2B2B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solidFill>
                  <a:srgbClr val="2B2B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sindicat</a:t>
            </a:r>
            <a:r>
              <a:rPr lang="en-US" sz="2000" dirty="0">
                <a:solidFill>
                  <a:srgbClr val="2B2B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fontAlgn="base"/>
            <a:endParaRPr lang="en-US" sz="2000" b="1" dirty="0">
              <a:solidFill>
                <a:srgbClr val="2B2B2B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2B2B2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PENSIONAREA </a:t>
            </a:r>
            <a:r>
              <a:rPr lang="en-US" sz="2000" dirty="0">
                <a:solidFill>
                  <a:srgbClr val="2B2B2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o-RO" sz="2000" dirty="0" err="1">
                <a:latin typeface="Arial" panose="020B0604020202020204" pitchFamily="34" charset="0"/>
                <a:cs typeface="Arial" panose="020B0604020202020204" pitchFamily="34" charset="0"/>
              </a:rPr>
              <a:t>educerea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dirty="0" err="1">
                <a:latin typeface="Arial" panose="020B0604020202020204" pitchFamily="34" charset="0"/>
                <a:cs typeface="Arial" panose="020B0604020202020204" pitchFamily="34" charset="0"/>
              </a:rPr>
              <a:t>numarului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de personal al </a:t>
            </a:r>
            <a:r>
              <a:rPr lang="ro-RO" sz="2000" dirty="0" err="1">
                <a:latin typeface="Arial" panose="020B0604020202020204" pitchFamily="34" charset="0"/>
                <a:cs typeface="Arial" panose="020B0604020202020204" pitchFamily="34" charset="0"/>
              </a:rPr>
              <a:t>societatii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va fi pe cale naturala prin pensionare conform Legii nr.197/2021- </a:t>
            </a:r>
            <a:r>
              <a:rPr lang="ro-RO" sz="2000" dirty="0" err="1">
                <a:latin typeface="Arial" panose="020B0604020202020204" pitchFamily="34" charset="0"/>
                <a:cs typeface="Arial" panose="020B0604020202020204" pitchFamily="34" charset="0"/>
              </a:rPr>
              <a:t>reducera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dirty="0" err="1">
                <a:latin typeface="Arial" panose="020B0604020202020204" pitchFamily="34" charset="0"/>
                <a:cs typeface="Arial" panose="020B0604020202020204" pitchFamily="34" charset="0"/>
              </a:rPr>
              <a:t>varstei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de pensionare cu 13 ani.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US" sz="2000" b="1" dirty="0">
              <a:solidFill>
                <a:srgbClr val="2B2B2B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2B2B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REDISTRIBUIREA DE PERSONAL</a:t>
            </a:r>
          </a:p>
          <a:p>
            <a:pPr fontAlgn="base"/>
            <a:endParaRPr lang="en-US" sz="2000" b="1" dirty="0">
              <a:solidFill>
                <a:srgbClr val="2B2B2B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2B2B2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FORMAREA PROFESIONALA: </a:t>
            </a:r>
            <a:r>
              <a:rPr lang="en-US" sz="2000" b="1" dirty="0" err="1">
                <a:solidFill>
                  <a:srgbClr val="2B2B2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participarea</a:t>
            </a:r>
            <a:r>
              <a:rPr lang="en-US" sz="2000" b="1" dirty="0">
                <a:solidFill>
                  <a:srgbClr val="2B2B2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 </a:t>
            </a:r>
            <a:r>
              <a:rPr lang="en-US" sz="2000" b="1" dirty="0" err="1">
                <a:solidFill>
                  <a:srgbClr val="2B2B2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cursuri</a:t>
            </a:r>
            <a:r>
              <a:rPr lang="en-US" sz="2000" b="1" dirty="0">
                <a:solidFill>
                  <a:srgbClr val="2B2B2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B2B2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organizate</a:t>
            </a:r>
            <a:r>
              <a:rPr lang="en-US" sz="2000" b="1" dirty="0">
                <a:solidFill>
                  <a:srgbClr val="2B2B2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Wingdings" panose="05000000000000000000" pitchFamily="2" charset="2"/>
              <a:buChar char="§"/>
            </a:pPr>
            <a:r>
              <a:rPr lang="ro-RO" sz="2000" dirty="0">
                <a:solidFill>
                  <a:srgbClr val="2B2B2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instalatori panouri solare,</a:t>
            </a:r>
            <a:r>
              <a:rPr lang="en-US" sz="2000" dirty="0">
                <a:solidFill>
                  <a:srgbClr val="2B2B2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Web Designer</a:t>
            </a:r>
            <a:r>
              <a:rPr lang="en-US" sz="2000" dirty="0">
                <a:solidFill>
                  <a:srgbClr val="2B2B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2B2B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Introducere</a:t>
            </a:r>
            <a:r>
              <a:rPr lang="en-US" sz="2000" dirty="0">
                <a:solidFill>
                  <a:srgbClr val="2B2B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IT&amp;C, etc.</a:t>
            </a:r>
          </a:p>
          <a:p>
            <a:pPr marL="800100" lvl="1" indent="-342900" fontAlgn="base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o-RO" sz="2000" dirty="0">
                <a:solidFill>
                  <a:srgbClr val="2B2B2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stagii de practică </a:t>
            </a:r>
            <a:r>
              <a:rPr lang="ro-RO" sz="2000" dirty="0" err="1">
                <a:solidFill>
                  <a:srgbClr val="2B2B2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şi</a:t>
            </a:r>
            <a:r>
              <a:rPr lang="ro-RO" sz="2000" dirty="0">
                <a:solidFill>
                  <a:srgbClr val="2B2B2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specializare în </a:t>
            </a:r>
            <a:r>
              <a:rPr lang="ro-RO" sz="2000" dirty="0" err="1">
                <a:solidFill>
                  <a:srgbClr val="2B2B2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ţară</a:t>
            </a:r>
            <a:r>
              <a:rPr lang="ro-RO" sz="2000" dirty="0">
                <a:solidFill>
                  <a:srgbClr val="2B2B2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2000" dirty="0" err="1">
                <a:solidFill>
                  <a:srgbClr val="2B2B2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şi</a:t>
            </a:r>
            <a:r>
              <a:rPr lang="ro-RO" sz="2000" dirty="0">
                <a:solidFill>
                  <a:srgbClr val="2B2B2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în străinătate;</a:t>
            </a:r>
            <a:endParaRPr lang="ro-RO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 fontAlgn="base"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o-RO" sz="2000" dirty="0">
                <a:solidFill>
                  <a:srgbClr val="2B2B2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ucenicie organizată la locul de muncă;</a:t>
            </a:r>
            <a:endParaRPr lang="ro-RO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 fontAlgn="base"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o-RO" sz="2000" dirty="0">
                <a:solidFill>
                  <a:srgbClr val="2B2B2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formare individualizată;</a:t>
            </a:r>
            <a:endParaRPr lang="ro-RO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2B2B2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2000" dirty="0">
                <a:solidFill>
                  <a:srgbClr val="2B2B2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alte forme de pregătire convenite între </a:t>
            </a:r>
            <a:r>
              <a:rPr lang="ro-RO" sz="2000" i="1" dirty="0">
                <a:solidFill>
                  <a:srgbClr val="2B2B2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Societate </a:t>
            </a:r>
            <a:r>
              <a:rPr lang="ro-RO" sz="2000" dirty="0" err="1">
                <a:solidFill>
                  <a:srgbClr val="2B2B2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şi</a:t>
            </a:r>
            <a:r>
              <a:rPr lang="ro-RO" sz="2000" dirty="0">
                <a:solidFill>
                  <a:srgbClr val="2B2B2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salariat</a:t>
            </a:r>
            <a:endParaRPr lang="en-US" sz="2000" dirty="0">
              <a:solidFill>
                <a:srgbClr val="2B2B2B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solidFill>
                <a:srgbClr val="2B2B2B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2B2B2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ACCESAREA FONDULUI SOCIAL EUROPEAN PENTRU DEZVOLTAREA DIALOGULUI SOCIAL. ASISTENTA MEMBRII DE SINDICAT</a:t>
            </a:r>
          </a:p>
        </p:txBody>
      </p:sp>
      <p:pic>
        <p:nvPicPr>
          <p:cNvPr id="8" name="Imagine 2">
            <a:extLst>
              <a:ext uri="{FF2B5EF4-FFF2-40B4-BE49-F238E27FC236}">
                <a16:creationId xmlns:a16="http://schemas.microsoft.com/office/drawing/2014/main" id="{31B21FBA-9B8E-F2E9-07FC-A982FCE7E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87" y="167207"/>
            <a:ext cx="948007" cy="94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52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6A60A31-5A54-1C3C-69CE-9FFAC8298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8219" y="4817855"/>
            <a:ext cx="5895561" cy="1707184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Alin MUNTEANU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Presedinte SINDICATUL LIBER ALFA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sindicatul.liberalfa@yahoo.com</a:t>
            </a:r>
            <a:endParaRPr lang="ro-RO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ine 2">
            <a:extLst>
              <a:ext uri="{FF2B5EF4-FFF2-40B4-BE49-F238E27FC236}">
                <a16:creationId xmlns:a16="http://schemas.microsoft.com/office/drawing/2014/main" id="{31B21FBA-9B8E-F2E9-07FC-A982FCE7E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692" y="1436162"/>
            <a:ext cx="948007" cy="9460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46C86C-2CD9-97C4-BB35-E26CEB1E5679}"/>
              </a:ext>
            </a:extLst>
          </p:cNvPr>
          <p:cNvSpPr txBox="1"/>
          <p:nvPr/>
        </p:nvSpPr>
        <p:spPr>
          <a:xfrm>
            <a:off x="2863059" y="3305546"/>
            <a:ext cx="6375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Va </a:t>
            </a:r>
            <a:r>
              <a:rPr lang="en-US" sz="4000" dirty="0" err="1"/>
              <a:t>multumim</a:t>
            </a:r>
            <a:r>
              <a:rPr lang="en-US" sz="4000" dirty="0"/>
              <a:t> </a:t>
            </a:r>
            <a:r>
              <a:rPr lang="en-US" sz="4000" dirty="0" err="1"/>
              <a:t>pentru</a:t>
            </a:r>
            <a:r>
              <a:rPr lang="en-US" sz="4000" dirty="0"/>
              <a:t> </a:t>
            </a:r>
            <a:r>
              <a:rPr lang="en-US" sz="4000" dirty="0" err="1"/>
              <a:t>atentie</a:t>
            </a:r>
            <a:r>
              <a:rPr lang="en-US" sz="4000" dirty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036695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D095D39-5113-736D-30B9-1133B21C2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404" y="487858"/>
            <a:ext cx="9339470" cy="610415"/>
          </a:xfrm>
        </p:spPr>
        <p:txBody>
          <a:bodyPr/>
          <a:lstStyle/>
          <a:p>
            <a:r>
              <a:rPr lang="ro-RO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Industria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Energetica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Minerit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locuri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capacitati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81F8A40-EC17-DA51-46D7-874AE3D26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504" y="1477917"/>
            <a:ext cx="10515600" cy="5453785"/>
          </a:xfrm>
        </p:spPr>
        <p:txBody>
          <a:bodyPr>
            <a:noAutofit/>
          </a:bodyPr>
          <a:lstStyle/>
          <a:p>
            <a:pPr algn="just"/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Dezvoltarea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cresterea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competitivitatii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economiei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Romaniei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cresterea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calitatii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vietii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grija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mediului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inconjurator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sunt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indisolubil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legate de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dezvoltarea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modernizarea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sistemului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energetic.</a:t>
            </a:r>
          </a:p>
          <a:p>
            <a:pPr algn="just"/>
            <a:endParaRPr lang="ro-RO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Romania are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nevoie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de,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repere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dezvoltare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pragmatice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iar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viziunea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Strategiei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Energetice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crestere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sectorului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energetic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romanesc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Dezvoltarea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sectorului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energetic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presupune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pe de - o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politici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energetice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coerente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clare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iar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pe de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alta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investitii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Cresterea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economiei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Romanesti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inseamna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din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perspectiva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sectorului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energetic,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construirea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noi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caacitati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productie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retehnologizarea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modernizarea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capacitatilor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productie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transport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distributie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energie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incurajarea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cresterii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consumului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intern in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conditii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eficienta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energetica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export.</a:t>
            </a:r>
          </a:p>
          <a:p>
            <a:pPr algn="just"/>
            <a:endParaRPr lang="ro-RO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implementarea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obiectivelor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Strategiei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Energetice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sistemul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national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fi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puternic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sigur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stabil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Avem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resursele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energetice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necesare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avem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un mix energetic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echilibrat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diversificat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avem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determinarea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a face din Romania un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furnizor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Securitate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energetica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regiune</a:t>
            </a:r>
            <a:endParaRPr lang="ro-RO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o-R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ine 2">
            <a:extLst>
              <a:ext uri="{FF2B5EF4-FFF2-40B4-BE49-F238E27FC236}">
                <a16:creationId xmlns:a16="http://schemas.microsoft.com/office/drawing/2014/main" id="{5E71A0D2-49E9-77BE-DEF0-D1FA76380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87" y="238354"/>
            <a:ext cx="1022891" cy="102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18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u 2">
            <a:extLst>
              <a:ext uri="{FF2B5EF4-FFF2-40B4-BE49-F238E27FC236}">
                <a16:creationId xmlns:a16="http://schemas.microsoft.com/office/drawing/2014/main" id="{F703B3C4-7E8B-A10F-ACCF-C62A12C4B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088" y="1440122"/>
            <a:ext cx="11873496" cy="5472544"/>
          </a:xfrm>
        </p:spPr>
        <p:txBody>
          <a:bodyPr>
            <a:noAutofit/>
          </a:bodyPr>
          <a:lstStyle/>
          <a:p>
            <a:pPr algn="l"/>
            <a:r>
              <a:rPr lang="ro-RO" sz="2000" dirty="0"/>
              <a:t>Mineritul : </a:t>
            </a:r>
            <a:r>
              <a:rPr lang="ro-RO" sz="2000" dirty="0" err="1"/>
              <a:t>reprezinta</a:t>
            </a:r>
            <a:r>
              <a:rPr lang="ro-RO" sz="2000" dirty="0"/>
              <a:t> o ramura importanta a industriei tarii noastre. </a:t>
            </a:r>
            <a:r>
              <a:rPr lang="ro-RO" sz="2000" dirty="0" err="1"/>
              <a:t>Carbunele</a:t>
            </a:r>
            <a:r>
              <a:rPr lang="ro-RO" sz="2000" dirty="0"/>
              <a:t> este resursa energetica primara de baza in componenta </a:t>
            </a:r>
            <a:r>
              <a:rPr lang="ro-RO" sz="2000" dirty="0" err="1"/>
              <a:t>mixului</a:t>
            </a:r>
            <a:r>
              <a:rPr lang="ro-RO" sz="2000" dirty="0"/>
              <a:t> energetic, fiind un combustibil strategic in </a:t>
            </a:r>
            <a:r>
              <a:rPr lang="ro-RO" sz="2000" dirty="0" err="1"/>
              <a:t>sustinerea</a:t>
            </a:r>
            <a:r>
              <a:rPr lang="ro-RO" sz="2000" dirty="0"/>
              <a:t> </a:t>
            </a:r>
            <a:r>
              <a:rPr lang="ro-RO" sz="2000" dirty="0" err="1"/>
              <a:t>securitatii</a:t>
            </a:r>
            <a:r>
              <a:rPr lang="ro-RO" sz="2000" dirty="0"/>
              <a:t> energetice </a:t>
            </a:r>
            <a:r>
              <a:rPr lang="ro-RO" sz="2000" dirty="0" err="1"/>
              <a:t>nationale</a:t>
            </a:r>
            <a:r>
              <a:rPr lang="ro-RO" sz="2000" dirty="0"/>
              <a:t> si regionale. In perioadele meteorologice extreme, </a:t>
            </a:r>
            <a:r>
              <a:rPr lang="ro-RO" sz="2000" dirty="0" err="1"/>
              <a:t>carbunele</a:t>
            </a:r>
            <a:r>
              <a:rPr lang="ro-RO" sz="2000" dirty="0"/>
              <a:t> sta la baza </a:t>
            </a:r>
            <a:r>
              <a:rPr lang="ro-RO" sz="2000" dirty="0" err="1"/>
              <a:t>rezilientei</a:t>
            </a:r>
            <a:r>
              <a:rPr lang="ro-RO" sz="2000" dirty="0"/>
              <a:t> alimentarii cu energie si a bunei </a:t>
            </a:r>
            <a:r>
              <a:rPr lang="ro-RO" sz="2000" dirty="0" err="1"/>
              <a:t>functionari</a:t>
            </a:r>
            <a:r>
              <a:rPr lang="ro-RO" sz="2000" dirty="0"/>
              <a:t> a sistemului energetic </a:t>
            </a:r>
            <a:r>
              <a:rPr lang="ro-RO" sz="2000" dirty="0" err="1"/>
              <a:t>national</a:t>
            </a:r>
            <a:r>
              <a:rPr lang="ro-RO" sz="2000" dirty="0"/>
              <a:t> (SEN), acoperind o tremie din necesarul de energie electrica.</a:t>
            </a:r>
            <a:endParaRPr lang="en-US" sz="2000" dirty="0"/>
          </a:p>
          <a:p>
            <a:pPr algn="l">
              <a:spcBef>
                <a:spcPts val="0"/>
              </a:spcBef>
            </a:pPr>
            <a:endParaRPr lang="ro-RO" sz="2000" dirty="0"/>
          </a:p>
          <a:p>
            <a:pPr algn="l">
              <a:spcBef>
                <a:spcPts val="0"/>
              </a:spcBef>
            </a:pPr>
            <a:r>
              <a:rPr lang="ro-RO" sz="2000" dirty="0"/>
              <a:t>Puterea calorica medie a lignitului exploatat in Romania este de </a:t>
            </a:r>
            <a:r>
              <a:rPr lang="ro-RO" sz="2000" b="1" dirty="0"/>
              <a:t>1.800kcal/kg</a:t>
            </a:r>
            <a:r>
              <a:rPr lang="ro-RO" sz="2000" dirty="0"/>
              <a:t>.  Deoarece </a:t>
            </a:r>
            <a:r>
              <a:rPr lang="ro-RO" sz="2000" dirty="0" err="1"/>
              <a:t>zacamantul</a:t>
            </a:r>
            <a:r>
              <a:rPr lang="ro-RO" sz="2000" dirty="0"/>
              <a:t> de lignit din Oltenia este format din 1-8 straturi de </a:t>
            </a:r>
            <a:r>
              <a:rPr lang="ro-RO" sz="2000" dirty="0" err="1"/>
              <a:t>carbune</a:t>
            </a:r>
            <a:r>
              <a:rPr lang="ro-RO" sz="2000" dirty="0"/>
              <a:t> exploatabile, valorificarea superioara a acestora impune adoptarea urgenta a unor reglementari care sa garanteze exploatarea </a:t>
            </a:r>
            <a:r>
              <a:rPr lang="ro-RO" sz="2000" dirty="0" err="1"/>
              <a:t>rationala</a:t>
            </a:r>
            <a:r>
              <a:rPr lang="ro-RO" sz="2000" dirty="0"/>
              <a:t> in </a:t>
            </a:r>
            <a:r>
              <a:rPr lang="ro-RO" sz="2000" dirty="0" err="1"/>
              <a:t>conditii</a:t>
            </a:r>
            <a:r>
              <a:rPr lang="ro-RO" sz="2000" dirty="0"/>
              <a:t> de </a:t>
            </a:r>
            <a:r>
              <a:rPr lang="ro-RO" sz="2000" dirty="0" err="1"/>
              <a:t>siguranta</a:t>
            </a:r>
            <a:r>
              <a:rPr lang="ro-RO" sz="2000" dirty="0"/>
              <a:t> si eficienta, cu pierderi minime.</a:t>
            </a:r>
            <a:endParaRPr lang="en-US" sz="2000" dirty="0"/>
          </a:p>
          <a:p>
            <a:pPr algn="l">
              <a:spcBef>
                <a:spcPts val="0"/>
              </a:spcBef>
            </a:pPr>
            <a:endParaRPr lang="ro-RO" sz="2000" dirty="0"/>
          </a:p>
          <a:p>
            <a:pPr algn="l">
              <a:spcBef>
                <a:spcPts val="0"/>
              </a:spcBef>
            </a:pPr>
            <a:r>
              <a:rPr lang="ro-RO" sz="2000" dirty="0"/>
              <a:t>Extragerea si prelucrarea </a:t>
            </a:r>
            <a:r>
              <a:rPr lang="ro-RO" sz="2000" dirty="0" err="1"/>
              <a:t>carbunelui</a:t>
            </a:r>
            <a:r>
              <a:rPr lang="ro-RO" sz="2000" dirty="0"/>
              <a:t> se </a:t>
            </a:r>
            <a:r>
              <a:rPr lang="ro-RO" sz="2000" dirty="0" err="1"/>
              <a:t>realizeaza</a:t>
            </a:r>
            <a:r>
              <a:rPr lang="ro-RO" sz="2000" dirty="0"/>
              <a:t> cel mai frecvent prin patru tipuri de </a:t>
            </a:r>
            <a:r>
              <a:rPr lang="ro-RO" sz="2000" dirty="0" err="1"/>
              <a:t>exploatari</a:t>
            </a:r>
            <a:r>
              <a:rPr lang="ro-RO" sz="2000" dirty="0"/>
              <a:t>:   </a:t>
            </a:r>
          </a:p>
          <a:p>
            <a:pPr algn="l"/>
            <a:r>
              <a:rPr lang="ro-RO" sz="2000" dirty="0"/>
              <a:t>                  -Mineritul de </a:t>
            </a:r>
            <a:r>
              <a:rPr lang="ro-RO" sz="2000" dirty="0" err="1"/>
              <a:t>suprafata</a:t>
            </a:r>
            <a:endParaRPr lang="ro-RO" sz="2000" dirty="0"/>
          </a:p>
          <a:p>
            <a:pPr algn="l"/>
            <a:r>
              <a:rPr lang="ro-RO" sz="2000" dirty="0"/>
              <a:t>                  -Mineritul subteran</a:t>
            </a:r>
          </a:p>
          <a:p>
            <a:pPr algn="l"/>
            <a:r>
              <a:rPr lang="ro-RO" sz="2000" dirty="0"/>
              <a:t>                 - Mineritul aluvionar</a:t>
            </a:r>
          </a:p>
          <a:p>
            <a:pPr algn="l"/>
            <a:r>
              <a:rPr lang="ro-RO" sz="2000" dirty="0"/>
              <a:t>                  - Mineritul in sit</a:t>
            </a:r>
            <a:r>
              <a:rPr lang="en-US" sz="2000" dirty="0"/>
              <a:t>u</a:t>
            </a:r>
            <a:endParaRPr lang="ro-RO" sz="2000" dirty="0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708CBFB6-F54A-9D20-99EF-C977B1663E2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6364" y="180109"/>
            <a:ext cx="11720945" cy="1205346"/>
          </a:xfrm>
          <a:prstGeom prst="rect">
            <a:avLst/>
          </a:prstGeom>
        </p:spPr>
      </p:pic>
      <p:pic>
        <p:nvPicPr>
          <p:cNvPr id="2" name="Imagine 2">
            <a:extLst>
              <a:ext uri="{FF2B5EF4-FFF2-40B4-BE49-F238E27FC236}">
                <a16:creationId xmlns:a16="http://schemas.microsoft.com/office/drawing/2014/main" id="{91F911F2-3F38-D94D-13FD-010732F4A0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430" y="5657134"/>
            <a:ext cx="1022891" cy="102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53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u 2">
            <a:extLst>
              <a:ext uri="{FF2B5EF4-FFF2-40B4-BE49-F238E27FC236}">
                <a16:creationId xmlns:a16="http://schemas.microsoft.com/office/drawing/2014/main" id="{F703B3C4-7E8B-A10F-ACCF-C62A12C4B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6366" y="486668"/>
            <a:ext cx="8328991" cy="378739"/>
          </a:xfrm>
        </p:spPr>
        <p:txBody>
          <a:bodyPr>
            <a:noAutofit/>
          </a:bodyPr>
          <a:lstStyle/>
          <a:p>
            <a:pPr algn="l"/>
            <a:r>
              <a:rPr lang="ro-RO" b="1" dirty="0"/>
              <a:t>Bazine miniere </a:t>
            </a:r>
            <a:r>
              <a:rPr lang="en-US" b="1" dirty="0" err="1"/>
              <a:t>carbonifere</a:t>
            </a:r>
            <a:r>
              <a:rPr lang="en-US" b="1" dirty="0"/>
              <a:t> </a:t>
            </a:r>
            <a:r>
              <a:rPr lang="ro-RO" b="1" dirty="0"/>
              <a:t>reprezentative ale </a:t>
            </a:r>
            <a:r>
              <a:rPr lang="ro-RO" b="1" dirty="0" err="1"/>
              <a:t>Romaniei</a:t>
            </a:r>
            <a:r>
              <a:rPr lang="en-US" b="1" dirty="0"/>
              <a:t> </a:t>
            </a:r>
            <a:endParaRPr lang="ro-RO" b="1" dirty="0"/>
          </a:p>
        </p:txBody>
      </p:sp>
      <p:pic>
        <p:nvPicPr>
          <p:cNvPr id="5" name="Picture 4" descr="A map with a location on it&#10;&#10;Description automatically generated">
            <a:extLst>
              <a:ext uri="{FF2B5EF4-FFF2-40B4-BE49-F238E27FC236}">
                <a16:creationId xmlns:a16="http://schemas.microsoft.com/office/drawing/2014/main" id="{CD462A45-22C2-C5AF-CFCA-0B4825E32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47" y="1675269"/>
            <a:ext cx="6433780" cy="3974346"/>
          </a:xfrm>
          <a:prstGeom prst="rect">
            <a:avLst/>
          </a:prstGeom>
        </p:spPr>
      </p:pic>
      <p:sp>
        <p:nvSpPr>
          <p:cNvPr id="6" name="Subtitlu 2">
            <a:extLst>
              <a:ext uri="{FF2B5EF4-FFF2-40B4-BE49-F238E27FC236}">
                <a16:creationId xmlns:a16="http://schemas.microsoft.com/office/drawing/2014/main" id="{0A79F464-2261-D540-AFFF-91637610C5E2}"/>
              </a:ext>
            </a:extLst>
          </p:cNvPr>
          <p:cNvSpPr txBox="1">
            <a:spLocks/>
          </p:cNvSpPr>
          <p:nvPr/>
        </p:nvSpPr>
        <p:spPr>
          <a:xfrm>
            <a:off x="7760005" y="2328451"/>
            <a:ext cx="4102347" cy="2966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ro-RO" sz="2000" b="1" dirty="0"/>
              <a:t>Bazin Minier Carbonifer Valea Jiului </a:t>
            </a:r>
            <a:endParaRPr lang="en-US" sz="2000" b="1" dirty="0"/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(</a:t>
            </a:r>
            <a:r>
              <a:rPr lang="ro-RO" sz="2000" dirty="0"/>
              <a:t>cel mai mare din Europa si </a:t>
            </a:r>
            <a:endParaRPr lang="en-US" sz="2000" dirty="0"/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ro-RO" sz="2000" dirty="0"/>
              <a:t>monument istoric</a:t>
            </a:r>
            <a:r>
              <a:rPr lang="en-US" sz="2000" dirty="0"/>
              <a:t>)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ro-RO" sz="2000" dirty="0"/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ro-RO" sz="2000" b="1" dirty="0"/>
              <a:t>Bazinul Carbonifer Oltenia</a:t>
            </a:r>
            <a:endParaRPr lang="en-US" sz="2000" b="1" dirty="0"/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(</a:t>
            </a:r>
            <a:r>
              <a:rPr lang="ro-RO" sz="2000" dirty="0"/>
              <a:t>reprezentat de Societatea </a:t>
            </a:r>
            <a:endParaRPr lang="en-US" sz="2000" dirty="0"/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ro-RO" sz="2000" dirty="0"/>
              <a:t>Complexul Energetic Oltenia S.A.</a:t>
            </a:r>
            <a:r>
              <a:rPr lang="en-US" sz="2000" dirty="0"/>
              <a:t>)</a:t>
            </a:r>
            <a:endParaRPr lang="ro-RO" sz="2000" dirty="0"/>
          </a:p>
        </p:txBody>
      </p:sp>
      <p:pic>
        <p:nvPicPr>
          <p:cNvPr id="7" name="Imagine 2">
            <a:extLst>
              <a:ext uri="{FF2B5EF4-FFF2-40B4-BE49-F238E27FC236}">
                <a16:creationId xmlns:a16="http://schemas.microsoft.com/office/drawing/2014/main" id="{E10E7B07-9B9A-4BED-594A-5EE96722A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87" y="238354"/>
            <a:ext cx="1022891" cy="102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67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A9E3613-33C5-EC25-96CA-F8C14513C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268" y="633320"/>
            <a:ext cx="5680284" cy="536712"/>
          </a:xfrm>
        </p:spPr>
        <p:txBody>
          <a:bodyPr>
            <a:normAutofit fontScale="90000"/>
          </a:bodyPr>
          <a:lstStyle/>
          <a:p>
            <a:r>
              <a:rPr lang="ro-RO" sz="2400" b="1" dirty="0">
                <a:latin typeface="+mn-lt"/>
              </a:rPr>
              <a:t>Societatea Complexul Energetic Oltenia S.A.</a:t>
            </a:r>
          </a:p>
        </p:txBody>
      </p:sp>
      <p:pic>
        <p:nvPicPr>
          <p:cNvPr id="6" name="Substituent conținut 5">
            <a:extLst>
              <a:ext uri="{FF2B5EF4-FFF2-40B4-BE49-F238E27FC236}">
                <a16:creationId xmlns:a16="http://schemas.microsoft.com/office/drawing/2014/main" id="{BE9FA075-4097-2CE5-BE14-AC54E7949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86599" y="1465821"/>
            <a:ext cx="2757896" cy="3226427"/>
          </a:xfrm>
        </p:spPr>
      </p:pic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90F58F77-6F7D-0F25-5256-628A70585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9" name="Imagine 8">
            <a:extLst>
              <a:ext uri="{FF2B5EF4-FFF2-40B4-BE49-F238E27FC236}">
                <a16:creationId xmlns:a16="http://schemas.microsoft.com/office/drawing/2014/main" id="{F5E69AF0-DB9B-AFC2-AEF5-4705F6E942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96611" y="1465821"/>
            <a:ext cx="3932238" cy="3811589"/>
          </a:xfrm>
          <a:prstGeom prst="rect">
            <a:avLst/>
          </a:prstGeom>
        </p:spPr>
      </p:pic>
      <p:pic>
        <p:nvPicPr>
          <p:cNvPr id="12" name="Imagine 11">
            <a:extLst>
              <a:ext uri="{FF2B5EF4-FFF2-40B4-BE49-F238E27FC236}">
                <a16:creationId xmlns:a16="http://schemas.microsoft.com/office/drawing/2014/main" id="{0F8FE48A-DF98-A75D-D775-2D0FB55F84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085673" y="1465823"/>
            <a:ext cx="2967759" cy="3226426"/>
          </a:xfrm>
          <a:prstGeom prst="rect">
            <a:avLst/>
          </a:prstGeom>
        </p:spPr>
      </p:pic>
      <p:pic>
        <p:nvPicPr>
          <p:cNvPr id="15" name="Imagine 14">
            <a:extLst>
              <a:ext uri="{FF2B5EF4-FFF2-40B4-BE49-F238E27FC236}">
                <a16:creationId xmlns:a16="http://schemas.microsoft.com/office/drawing/2014/main" id="{C89719D3-68C0-EE79-5E8E-731819D013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085673" y="4876886"/>
            <a:ext cx="5897066" cy="153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74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7E7479F-D021-AC71-3020-C3CE08EC5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589861"/>
            <a:ext cx="6172200" cy="4255466"/>
          </a:xfrm>
        </p:spPr>
        <p:txBody>
          <a:bodyPr>
            <a:noAutofit/>
          </a:bodyPr>
          <a:lstStyle/>
          <a:p>
            <a:pPr algn="just"/>
            <a:r>
              <a:rPr lang="en-US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Societatea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Complexul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Energetic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Oltenia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S.A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înfiinţată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conformitate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cu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prevederile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Hotărârii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Guvernului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României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nr.1024/2011,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privind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unele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măsuri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reorganizare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producătorilor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energie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electrică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sub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autoritatea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Ministerului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Energiei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Scopul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şi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obiectul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activitate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Societatea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are ca scop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desfăşurarea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activităţi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cercetare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geologică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pentru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descoperirea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rezervelor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lignit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extracţie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lignit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producţie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energie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electrică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pe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bază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lignit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mentenanţă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şi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furnizare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astfel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încât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să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opereze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integrat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şi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să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devină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un actor principal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regional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valorificarea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maximă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eficienţă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potenţialului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care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dispune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România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domeniu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o-RO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Imagine 7">
            <a:extLst>
              <a:ext uri="{FF2B5EF4-FFF2-40B4-BE49-F238E27FC236}">
                <a16:creationId xmlns:a16="http://schemas.microsoft.com/office/drawing/2014/main" id="{BB8C02C9-A31F-B817-FB08-A22B443EC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12" y="3633927"/>
            <a:ext cx="4032191" cy="1990984"/>
          </a:xfrm>
          <a:prstGeom prst="rect">
            <a:avLst/>
          </a:prstGeom>
        </p:spPr>
      </p:pic>
      <p:pic>
        <p:nvPicPr>
          <p:cNvPr id="7" name="Substituent conținut 5">
            <a:extLst>
              <a:ext uri="{FF2B5EF4-FFF2-40B4-BE49-F238E27FC236}">
                <a16:creationId xmlns:a16="http://schemas.microsoft.com/office/drawing/2014/main" id="{BAC0548B-6A55-2E6A-6559-EB5D1E48E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90" y="626551"/>
            <a:ext cx="3932237" cy="274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68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u 2">
            <a:extLst>
              <a:ext uri="{FF2B5EF4-FFF2-40B4-BE49-F238E27FC236}">
                <a16:creationId xmlns:a16="http://schemas.microsoft.com/office/drawing/2014/main" id="{B208C70C-EA05-51C1-EF27-358F53A88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255" y="1079750"/>
            <a:ext cx="6918687" cy="4520949"/>
          </a:xfrm>
        </p:spPr>
        <p:txBody>
          <a:bodyPr>
            <a:normAutofit fontScale="85000" lnSpcReduction="20000"/>
          </a:bodyPr>
          <a:lstStyle/>
          <a:p>
            <a:pPr indent="457200" algn="l">
              <a:lnSpc>
                <a:spcPct val="120000"/>
              </a:lnSpc>
              <a:spcBef>
                <a:spcPts val="0"/>
              </a:spcBef>
            </a:pPr>
            <a:r>
              <a:rPr lang="en-US" sz="2200" b="1" dirty="0">
                <a:solidFill>
                  <a:srgbClr val="2B2B2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OBIECTUL DE ACTIVITE  AL S.CE. OLTENIA S.A</a:t>
            </a:r>
            <a:r>
              <a:rPr lang="en-US" sz="1500" b="1" dirty="0">
                <a:solidFill>
                  <a:srgbClr val="2B2B2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o-RO" sz="15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 algn="l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o-RO" sz="1500" b="0" dirty="0">
                <a:solidFill>
                  <a:srgbClr val="2B2B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B2B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producerea</a:t>
            </a:r>
            <a:r>
              <a:rPr lang="en-US" sz="2000" b="0" dirty="0">
                <a:solidFill>
                  <a:srgbClr val="2B2B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B2B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energiei</a:t>
            </a:r>
            <a:r>
              <a:rPr lang="en-US" sz="2000" b="0" dirty="0">
                <a:solidFill>
                  <a:srgbClr val="2B2B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B2B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electrice</a:t>
            </a:r>
            <a:r>
              <a:rPr lang="en-US" sz="2000" b="0" dirty="0">
                <a:solidFill>
                  <a:srgbClr val="2B2B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 </a:t>
            </a:r>
            <a:r>
              <a:rPr lang="en-US" sz="2000" b="0" dirty="0" err="1">
                <a:solidFill>
                  <a:srgbClr val="2B2B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baza</a:t>
            </a:r>
            <a:r>
              <a:rPr lang="en-US" sz="2000" b="0" dirty="0">
                <a:solidFill>
                  <a:srgbClr val="2B2B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2000" b="0" dirty="0" err="1">
                <a:solidFill>
                  <a:srgbClr val="2B2B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lign</a:t>
            </a:r>
            <a:r>
              <a:rPr lang="ro-RO" sz="2000" b="0" dirty="0">
                <a:solidFill>
                  <a:srgbClr val="2B2B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en-US" sz="2000" b="0" dirty="0">
                <a:solidFill>
                  <a:srgbClr val="2B2B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rgbClr val="2B2B2B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l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2B2B2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B2B2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extractia</a:t>
            </a:r>
            <a:r>
              <a:rPr lang="en-US" sz="2000" b="0" dirty="0">
                <a:solidFill>
                  <a:srgbClr val="2B2B2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B2B2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</a:t>
            </a:r>
            <a:r>
              <a:rPr lang="en-US" sz="2000" b="0" dirty="0">
                <a:solidFill>
                  <a:srgbClr val="2B2B2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B2B2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prepararea</a:t>
            </a:r>
            <a:r>
              <a:rPr lang="en-US" sz="2000" b="0" dirty="0">
                <a:solidFill>
                  <a:srgbClr val="2B2B2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B2B2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lignitului</a:t>
            </a:r>
            <a:r>
              <a:rPr lang="en-US" sz="2000" dirty="0">
                <a:solidFill>
                  <a:srgbClr val="2B2B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din </a:t>
            </a:r>
            <a:r>
              <a:rPr lang="en-US" sz="2000" dirty="0" err="1">
                <a:solidFill>
                  <a:srgbClr val="2B2B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carierele</a:t>
            </a:r>
            <a:r>
              <a:rPr lang="en-US" sz="2000" dirty="0">
                <a:solidFill>
                  <a:srgbClr val="2B2B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2B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proprii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 algn="l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Oltenia</a:t>
            </a:r>
            <a:r>
              <a:rPr lang="en-US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produce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energie</a:t>
            </a:r>
            <a:r>
              <a:rPr lang="en-US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electrica</a:t>
            </a:r>
            <a:r>
              <a:rPr lang="en-US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</a:t>
            </a:r>
            <a:r>
              <a:rPr lang="en-US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vinde</a:t>
            </a:r>
            <a:r>
              <a:rPr lang="en-US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carbune</a:t>
            </a:r>
            <a:r>
              <a:rPr lang="en-US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tertilor</a:t>
            </a:r>
            <a:r>
              <a:rPr lang="en-US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(in special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producatorilor</a:t>
            </a:r>
            <a:r>
              <a:rPr lang="en-US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energie</a:t>
            </a:r>
            <a:r>
              <a:rPr lang="en-US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electrica</a:t>
            </a:r>
            <a:r>
              <a:rPr lang="en-US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 algn="l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Principala</a:t>
            </a:r>
            <a:r>
              <a:rPr lang="en-US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materie</a:t>
            </a:r>
            <a:r>
              <a:rPr lang="en-US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prima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folosita</a:t>
            </a:r>
            <a:r>
              <a:rPr lang="en-US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pentru</a:t>
            </a:r>
            <a:r>
              <a:rPr lang="en-US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producerea</a:t>
            </a:r>
            <a:r>
              <a:rPr lang="en-US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energiei</a:t>
            </a:r>
            <a:r>
              <a:rPr lang="en-US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este</a:t>
            </a:r>
            <a:r>
              <a:rPr lang="en-US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lignitul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extras din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propriile</a:t>
            </a:r>
            <a:r>
              <a:rPr lang="en-US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cariere</a:t>
            </a:r>
            <a:r>
              <a:rPr lang="en-US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din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Bazinul</a:t>
            </a:r>
            <a:r>
              <a:rPr lang="en-US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Minier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Oltenia</a:t>
            </a:r>
            <a:r>
              <a:rPr lang="en-US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Complex Energetic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Oltenia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compania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care are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concesionate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minele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din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Bazinul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Olteniei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lvl="2" algn="l"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Sucursala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Miniera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 lvl="2" algn="l"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ermocentrale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pe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lignit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Turceni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Rovinari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Isalnita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 Craiova).</a:t>
            </a:r>
            <a:endParaRPr lang="ro-RO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o-RO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499" y="741640"/>
            <a:ext cx="3723409" cy="509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41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D2575B7-0BDD-78F2-02C4-1615BDC75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40575"/>
            <a:ext cx="6766357" cy="806334"/>
          </a:xfrm>
        </p:spPr>
        <p:txBody>
          <a:bodyPr>
            <a:normAutofit/>
          </a:bodyPr>
          <a:lstStyle/>
          <a:p>
            <a:r>
              <a:rPr lang="en-US" sz="2800" b="1" dirty="0"/>
              <a:t>               </a:t>
            </a:r>
            <a:endParaRPr lang="ro-RO" sz="2800" b="1" dirty="0"/>
          </a:p>
        </p:txBody>
      </p:sp>
      <p:sp>
        <p:nvSpPr>
          <p:cNvPr id="5" name="Substituent text 4"/>
          <p:cNvSpPr>
            <a:spLocks noGrp="1"/>
          </p:cNvSpPr>
          <p:nvPr>
            <p:ph type="body" sz="half" idx="2"/>
          </p:nvPr>
        </p:nvSpPr>
        <p:spPr>
          <a:xfrm>
            <a:off x="99225" y="2154298"/>
            <a:ext cx="3992084" cy="42672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SUCURSALA MINIERA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25C8E84B-AD86-8511-1104-596FD12BF77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07128" y="2632925"/>
            <a:ext cx="8587176" cy="2293363"/>
          </a:xfrm>
        </p:spPr>
        <p:txBody>
          <a:bodyPr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Sucursala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Miniera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face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din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Societatea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Complexul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Energetic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Oltenia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S.A.,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avand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domeniu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principal de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activitate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extractia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lignitului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energetic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lucrari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miniere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suprfata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Sucursala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Miniera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asigura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carbunele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necesar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functionarii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termocentralelor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din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cadrul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societ</a:t>
            </a:r>
            <a:r>
              <a:rPr lang="ro-RO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atii</a:t>
            </a:r>
            <a:r>
              <a:rPr lang="ro-RO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ro-RO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algn="just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Din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punct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vedere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organizatoric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are in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componenta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subunitati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dispersate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pe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teritoriul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doua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judete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respectiv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Gorj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Mehedinti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o-RO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-342900" algn="just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lang="ro-RO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AutoShape 2" descr="E:\index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E:\index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E:\index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I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071" y="2064514"/>
            <a:ext cx="2933671" cy="1508980"/>
          </a:xfrm>
          <a:prstGeom prst="rect">
            <a:avLst/>
          </a:prstGeom>
        </p:spPr>
      </p:pic>
      <p:pic>
        <p:nvPicPr>
          <p:cNvPr id="12" name="I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60873"/>
            <a:ext cx="11731624" cy="1612756"/>
          </a:xfrm>
          <a:prstGeom prst="rect">
            <a:avLst/>
          </a:prstGeom>
        </p:spPr>
      </p:pic>
      <p:pic>
        <p:nvPicPr>
          <p:cNvPr id="15" name="Imagin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816" y="4060493"/>
            <a:ext cx="3022183" cy="234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77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DA437F1-1FD6-1D66-9AA8-BFA721E03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/>
          <a:lstStyle/>
          <a:p>
            <a:r>
              <a:rPr lang="ro-RO" dirty="0"/>
              <a:t>                 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PLANUL DE RESTRUCTURAE</a:t>
            </a:r>
            <a:endParaRPr lang="ro-R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C0171E5-7115-B7B9-6CD4-5A74D6D0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587" y="1532432"/>
            <a:ext cx="10515600" cy="49604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PROGRAMUL DE DECARBONARE</a:t>
            </a:r>
          </a:p>
          <a:p>
            <a:pPr algn="just"/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Complexul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Energetic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Oltenia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S.A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urmeaza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un plan de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restructurare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revizuit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2021-2026 cu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perspectiva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2030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aprobat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Comisia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Europeana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algn="just">
              <a:spcBef>
                <a:spcPts val="0"/>
              </a:spcBef>
            </a:pPr>
            <a:endParaRPr lang="ro-RO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Decarbonarea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realizeaza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parteneriate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cu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urmatoarele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societati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o-RO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algn="just"/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OMV PETROM S.A –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patru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parcuri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fotovoltaice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cu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putere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instalata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450MW.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Proiectele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dezvolta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intermediul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patru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entitati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juridice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separate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structura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participatie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50%-50%.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Intentia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energia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electrica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produsa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fie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vanduta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aceste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entitati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catre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parteneri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in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proportie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egala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o-RO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o-RO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algn="just">
              <a:spcBef>
                <a:spcPts val="0"/>
              </a:spcBef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ALRO S.A.- a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fost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selectata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catre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CE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Oltenia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pentru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construi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impreuna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centrala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electrica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pe gaze de la SE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Isalnita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cu o capacitate de 850MW. Cota CE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Oltenia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din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capitalul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social 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fiind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59.9%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ALRO 40.1%.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termenul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infiintare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SPV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fiind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2023.</a:t>
            </a:r>
            <a:endParaRPr lang="ro-RO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algn="just">
              <a:spcBef>
                <a:spcPts val="0"/>
              </a:spcBef>
            </a:pPr>
            <a:endParaRPr lang="ro-RO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algn="just">
              <a:spcBef>
                <a:spcPts val="0"/>
              </a:spcBef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TINMAR ENERGY S.A. –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patru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parcuri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fotovoltaice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cu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putere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instalata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maxima 280MW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pentru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CCGT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Turceni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grup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pe gaze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naturale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475MW.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Proiectele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fi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dezvoltate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intermediul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cinci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entitati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juridice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separate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structura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participare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50%-50%.</a:t>
            </a:r>
            <a:endParaRPr lang="ro-RO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o-RO" sz="2000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97" y="0"/>
            <a:ext cx="10515600" cy="142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59648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Strategia Energetica a Romaniei 2020-2030^J cu perspectiva</Template>
  <TotalTime>242</TotalTime>
  <Words>1212</Words>
  <Application>Microsoft Office PowerPoint</Application>
  <PresentationFormat>Widescreen</PresentationFormat>
  <Paragraphs>89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Temă Office</vt:lpstr>
      <vt:lpstr>Strategia Energetica a Romaniei 2020-2030, cu perspectiva anului 2050 si aspecte sociale asociate.</vt:lpstr>
      <vt:lpstr> 1.  Industria Energetica si Minerit:  locuri, capacitati.</vt:lpstr>
      <vt:lpstr>PowerPoint Presentation</vt:lpstr>
      <vt:lpstr>PowerPoint Presentation</vt:lpstr>
      <vt:lpstr>Societatea Complexul Energetic Oltenia S.A.</vt:lpstr>
      <vt:lpstr>PowerPoint Presentation</vt:lpstr>
      <vt:lpstr>PowerPoint Presentation</vt:lpstr>
      <vt:lpstr>               </vt:lpstr>
      <vt:lpstr>                   PLANUL DE RESTRUCTURAE</vt:lpstr>
      <vt:lpstr>       EVOLUTIA NUMARULUI DE PERSONAL  </vt:lpstr>
      <vt:lpstr>SINDICATUL LIBER ALFA   sustinerea si orientarea personalului</vt:lpstr>
      <vt:lpstr>SINDICATUL LIBER ALFA   sustinerea si orientarea personalului</vt:lpstr>
      <vt:lpstr>Alin MUNTEANU  Presedinte SINDICATUL LIBER ALFA  sindicatul.liberalfa@yahoo.com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Strategia Energetica a Romaniei 2020-2030, cu perspectiva anului 2050   </dc:title>
  <dc:creator>Sorin Purcarea</dc:creator>
  <cp:lastModifiedBy>silviu ispas</cp:lastModifiedBy>
  <cp:revision>41</cp:revision>
  <dcterms:created xsi:type="dcterms:W3CDTF">2023-08-17T19:21:59Z</dcterms:created>
  <dcterms:modified xsi:type="dcterms:W3CDTF">2023-08-19T08:42:57Z</dcterms:modified>
</cp:coreProperties>
</file>