
<file path=[Content_Types].xml><?xml version="1.0" encoding="utf-8"?>
<Types xmlns="http://schemas.openxmlformats.org/package/2006/content-types">
  <Default Extension="bmp" ContentType="image/bmp"/>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3"/>
  </p:notesMasterIdLst>
  <p:handoutMasterIdLst>
    <p:handoutMasterId r:id="rId14"/>
  </p:handoutMasterIdLst>
  <p:sldIdLst>
    <p:sldId id="256" r:id="rId5"/>
    <p:sldId id="259" r:id="rId6"/>
    <p:sldId id="264" r:id="rId7"/>
    <p:sldId id="265" r:id="rId8"/>
    <p:sldId id="263" r:id="rId9"/>
    <p:sldId id="261" r:id="rId10"/>
    <p:sldId id="262" r:id="rId11"/>
    <p:sldId id="260" r:id="rId12"/>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80" d="100"/>
          <a:sy n="80" d="100"/>
        </p:scale>
        <p:origin x="58" y="134"/>
      </p:cViewPr>
      <p:guideLst/>
    </p:cSldViewPr>
  </p:slideViewPr>
  <p:notesTextViewPr>
    <p:cViewPr>
      <p:scale>
        <a:sx n="1" d="1"/>
        <a:sy n="1" d="1"/>
      </p:scale>
      <p:origin x="0" y="0"/>
    </p:cViewPr>
  </p:notesTextViewPr>
  <p:notesViewPr>
    <p:cSldViewPr snapToGrid="0">
      <p:cViewPr varScale="1">
        <p:scale>
          <a:sx n="77" d="100"/>
          <a:sy n="77" d="100"/>
        </p:scale>
        <p:origin x="396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F80BBB6-ECFA-4DF4-AF28-C9CF86D02E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4C04D552-C6B7-405B-A7D6-0653E0E759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4C8F2A-AEAA-4835-8644-F52899FC945B}" type="datetime1">
              <a:rPr lang="de-DE" smtClean="0"/>
              <a:t>24.08.2023</a:t>
            </a:fld>
            <a:endParaRPr lang="de-DE" dirty="0"/>
          </a:p>
        </p:txBody>
      </p:sp>
      <p:sp>
        <p:nvSpPr>
          <p:cNvPr id="4" name="Fußzeilenplatzhalter 3">
            <a:extLst>
              <a:ext uri="{FF2B5EF4-FFF2-40B4-BE49-F238E27FC236}">
                <a16:creationId xmlns:a16="http://schemas.microsoft.com/office/drawing/2014/main" id="{9795B1B5-9C17-4DA4-8C5B-9A5E61F52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D01AB22-5FE6-4DBA-A1C4-2C0348DB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16C457-B0A6-44B9-9C17-C2B6ACA82FC7}" type="slidenum">
              <a:rPr lang="de-DE" smtClean="0"/>
              <a:t>‹Nr.›</a:t>
            </a:fld>
            <a:endParaRPr lang="de-DE"/>
          </a:p>
        </p:txBody>
      </p:sp>
    </p:spTree>
    <p:extLst>
      <p:ext uri="{BB962C8B-B14F-4D97-AF65-F5344CB8AC3E}">
        <p14:creationId xmlns:p14="http://schemas.microsoft.com/office/powerpoint/2010/main" val="406182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7DC94-6124-4DED-969A-7405771D9E90}" type="datetime1">
              <a:rPr lang="de-DE" smtClean="0"/>
              <a:pPr/>
              <a:t>24.08.2023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Textmasterformate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39250-3A6C-4704-A8C5-4B0439445B92}" type="slidenum">
              <a:rPr lang="de-DE" noProof="0" smtClean="0"/>
              <a:t>‹Nr.›</a:t>
            </a:fld>
            <a:endParaRPr lang="de-DE" noProof="0"/>
          </a:p>
        </p:txBody>
      </p:sp>
    </p:spTree>
    <p:extLst>
      <p:ext uri="{BB962C8B-B14F-4D97-AF65-F5344CB8AC3E}">
        <p14:creationId xmlns:p14="http://schemas.microsoft.com/office/powerpoint/2010/main" val="70880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1</a:t>
            </a:fld>
            <a:endParaRPr lang="de-DE"/>
          </a:p>
        </p:txBody>
      </p:sp>
    </p:spTree>
    <p:extLst>
      <p:ext uri="{BB962C8B-B14F-4D97-AF65-F5344CB8AC3E}">
        <p14:creationId xmlns:p14="http://schemas.microsoft.com/office/powerpoint/2010/main" val="188012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2</a:t>
            </a:fld>
            <a:endParaRPr lang="de-DE"/>
          </a:p>
        </p:txBody>
      </p:sp>
    </p:spTree>
    <p:extLst>
      <p:ext uri="{BB962C8B-B14F-4D97-AF65-F5344CB8AC3E}">
        <p14:creationId xmlns:p14="http://schemas.microsoft.com/office/powerpoint/2010/main" val="328704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3</a:t>
            </a:fld>
            <a:endParaRPr lang="de-DE"/>
          </a:p>
        </p:txBody>
      </p:sp>
    </p:spTree>
    <p:extLst>
      <p:ext uri="{BB962C8B-B14F-4D97-AF65-F5344CB8AC3E}">
        <p14:creationId xmlns:p14="http://schemas.microsoft.com/office/powerpoint/2010/main" val="425805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4</a:t>
            </a:fld>
            <a:endParaRPr lang="de-DE"/>
          </a:p>
        </p:txBody>
      </p:sp>
    </p:spTree>
    <p:extLst>
      <p:ext uri="{BB962C8B-B14F-4D97-AF65-F5344CB8AC3E}">
        <p14:creationId xmlns:p14="http://schemas.microsoft.com/office/powerpoint/2010/main" val="1964769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5</a:t>
            </a:fld>
            <a:endParaRPr lang="de-DE"/>
          </a:p>
        </p:txBody>
      </p:sp>
    </p:spTree>
    <p:extLst>
      <p:ext uri="{BB962C8B-B14F-4D97-AF65-F5344CB8AC3E}">
        <p14:creationId xmlns:p14="http://schemas.microsoft.com/office/powerpoint/2010/main" val="349999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6</a:t>
            </a:fld>
            <a:endParaRPr lang="de-DE"/>
          </a:p>
        </p:txBody>
      </p:sp>
    </p:spTree>
    <p:extLst>
      <p:ext uri="{BB962C8B-B14F-4D97-AF65-F5344CB8AC3E}">
        <p14:creationId xmlns:p14="http://schemas.microsoft.com/office/powerpoint/2010/main" val="240213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7</a:t>
            </a:fld>
            <a:endParaRPr lang="de-DE"/>
          </a:p>
        </p:txBody>
      </p:sp>
    </p:spTree>
    <p:extLst>
      <p:ext uri="{BB962C8B-B14F-4D97-AF65-F5344CB8AC3E}">
        <p14:creationId xmlns:p14="http://schemas.microsoft.com/office/powerpoint/2010/main" val="40903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3739250-3A6C-4704-A8C5-4B0439445B92}" type="slidenum">
              <a:rPr lang="de-DE" smtClean="0"/>
              <a:t>8</a:t>
            </a:fld>
            <a:endParaRPr lang="de-DE"/>
          </a:p>
        </p:txBody>
      </p:sp>
    </p:spTree>
    <p:extLst>
      <p:ext uri="{BB962C8B-B14F-4D97-AF65-F5344CB8AC3E}">
        <p14:creationId xmlns:p14="http://schemas.microsoft.com/office/powerpoint/2010/main" val="1361183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 name="Rechteck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hteck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hteck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hteck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uppe 3"/>
          <p:cNvGrpSpPr/>
          <p:nvPr/>
        </p:nvGrpSpPr>
        <p:grpSpPr>
          <a:xfrm>
            <a:off x="5250180" y="1267730"/>
            <a:ext cx="1691640" cy="645295"/>
            <a:chOff x="5318306" y="1386268"/>
            <a:chExt cx="1567331" cy="645295"/>
          </a:xfrm>
        </p:grpSpPr>
        <p:cxnSp>
          <p:nvCxnSpPr>
            <p:cNvPr id="17" name="Gerader Verbinde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ctrTitle" hasCustomPrompt="1"/>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
        <p:nvSpPr>
          <p:cNvPr id="20" name="Datumsplatzhalter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FCC016FB-74F7-42A6-B40A-5F3C187FC011}" type="datetime1">
              <a:rPr lang="de-DE" noProof="0" smtClean="0"/>
              <a:t>24.08.2023</a:t>
            </a:fld>
            <a:endParaRPr lang="de-DE" noProof="0"/>
          </a:p>
        </p:txBody>
      </p:sp>
      <p:sp>
        <p:nvSpPr>
          <p:cNvPr id="21" name="Fußzeilenplatzhalter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de-DE" noProof="0"/>
          </a:p>
        </p:txBody>
      </p:sp>
      <p:sp>
        <p:nvSpPr>
          <p:cNvPr id="22" name="Foliennummernplatzhalter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solidFill>
                  <a:schemeClr val="tx2"/>
                </a:solidFill>
              </a:defRPr>
            </a:lvl1pPr>
          </a:lstStyle>
          <a:p>
            <a:pPr rtl="0"/>
            <a:fld id="{E632D90A-F160-4E29-B917-0324056FE328}" type="datetime1">
              <a:rPr lang="de-DE" noProof="0" smtClean="0"/>
              <a:t>24.08.2023</a:t>
            </a:fld>
            <a:endParaRPr lang="de-DE" noProof="0"/>
          </a:p>
        </p:txBody>
      </p:sp>
      <p:sp>
        <p:nvSpPr>
          <p:cNvPr id="5" name="Fußzeilenplatzhalter 4"/>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991600" y="762000"/>
            <a:ext cx="2362200" cy="5257800"/>
          </a:xfrm>
        </p:spPr>
        <p:txBody>
          <a:bodyPr vert="eaVert"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838200" y="762000"/>
            <a:ext cx="8077200" cy="5257800"/>
          </a:xfrm>
        </p:spPr>
        <p:txBody>
          <a:bodyPr vert="eaVert"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solidFill>
                  <a:schemeClr val="tx2"/>
                </a:solidFill>
              </a:defRPr>
            </a:lvl1pPr>
          </a:lstStyle>
          <a:p>
            <a:pPr rtl="0"/>
            <a:fld id="{65057A16-B6BB-4CC1-89B0-3B8211FB229B}" type="datetime1">
              <a:rPr lang="de-DE" noProof="0" smtClean="0"/>
              <a:t>24.08.2023</a:t>
            </a:fld>
            <a:endParaRPr lang="de-DE" noProof="0"/>
          </a:p>
        </p:txBody>
      </p:sp>
      <p:sp>
        <p:nvSpPr>
          <p:cNvPr id="5" name="Fußzeilenplatzhalter 4"/>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lvl1pPr>
              <a:defRPr sz="1800"/>
            </a:lvl1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lvl1pPr>
              <a:defRPr>
                <a:solidFill>
                  <a:schemeClr val="tx2"/>
                </a:solidFill>
              </a:defRPr>
            </a:lvl1pPr>
          </a:lstStyle>
          <a:p>
            <a:pPr rtl="0"/>
            <a:fld id="{97C73DEF-F898-44C4-ABA4-525370633853}" type="datetime1">
              <a:rPr lang="de-DE" noProof="0" smtClean="0"/>
              <a:t>24.08.2023</a:t>
            </a:fld>
            <a:endParaRPr lang="de-DE" noProof="0"/>
          </a:p>
        </p:txBody>
      </p:sp>
      <p:sp>
        <p:nvSpPr>
          <p:cNvPr id="5" name="Fußzeilenplatzhalter 4"/>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9" name="Rechteck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hteck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hteck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hteck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uppe 30"/>
          <p:cNvGrpSpPr/>
          <p:nvPr/>
        </p:nvGrpSpPr>
        <p:grpSpPr>
          <a:xfrm>
            <a:off x="5250180" y="1267730"/>
            <a:ext cx="1691640" cy="645295"/>
            <a:chOff x="5318306" y="1386268"/>
            <a:chExt cx="1567331" cy="645295"/>
          </a:xfrm>
        </p:grpSpPr>
        <p:cxnSp>
          <p:nvCxnSpPr>
            <p:cNvPr id="32" name="Gerader Verbinde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el 1"/>
          <p:cNvSpPr>
            <a:spLocks noGrp="1"/>
          </p:cNvSpPr>
          <p:nvPr>
            <p:ph type="title" hasCustomPrompt="1"/>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bearbeiten</a:t>
            </a:r>
          </a:p>
        </p:txBody>
      </p:sp>
      <p:sp>
        <p:nvSpPr>
          <p:cNvPr id="4" name="Datumsplatzhalter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F9F13078-3E15-44F9-B461-1CF22A9EC113}" type="datetime1">
              <a:rPr lang="de-DE" noProof="0" smtClean="0"/>
              <a:t>24.08.2023</a:t>
            </a:fld>
            <a:endParaRPr lang="de-DE" noProof="0"/>
          </a:p>
        </p:txBody>
      </p:sp>
      <p:sp>
        <p:nvSpPr>
          <p:cNvPr id="5" name="Fußzeilenplatzhalter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de-DE" noProof="0"/>
          </a:p>
        </p:txBody>
      </p:sp>
      <p:sp>
        <p:nvSpPr>
          <p:cNvPr id="6" name="Foliennummernplatzhalter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lvl1pPr>
              <a:defRPr>
                <a:solidFill>
                  <a:schemeClr val="tx2"/>
                </a:solidFill>
              </a:defRPr>
            </a:lvl1pPr>
          </a:lstStyle>
          <a:p>
            <a:pPr rtl="0"/>
            <a:fld id="{C4E4A888-7D9D-4858-9DC9-D3AD6BB42A4F}" type="datetime1">
              <a:rPr lang="de-DE" noProof="0" smtClean="0"/>
              <a:t>24.08.2023</a:t>
            </a:fld>
            <a:endParaRPr lang="de-DE" noProof="0"/>
          </a:p>
        </p:txBody>
      </p:sp>
      <p:sp>
        <p:nvSpPr>
          <p:cNvPr id="6" name="Fußzeilenplatzhalter 5"/>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Textplatzhalter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4" name="Inhaltsplatzhalter 3"/>
          <p:cNvSpPr>
            <a:spLocks noGrp="1"/>
          </p:cNvSpPr>
          <p:nvPr>
            <p:ph sz="half" idx="2" hasCustomPrompt="1"/>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6" name="Inhaltsplatzhalter 5"/>
          <p:cNvSpPr>
            <a:spLocks noGrp="1"/>
          </p:cNvSpPr>
          <p:nvPr>
            <p:ph sz="quarter" idx="4" hasCustomPrompt="1"/>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lvl1pPr>
              <a:defRPr>
                <a:solidFill>
                  <a:schemeClr val="tx2"/>
                </a:solidFill>
              </a:defRPr>
            </a:lvl1pPr>
          </a:lstStyle>
          <a:p>
            <a:pPr rtl="0"/>
            <a:fld id="{A89FCC69-BA64-417F-9B71-CAE62315778E}" type="datetime1">
              <a:rPr lang="de-DE" noProof="0" smtClean="0"/>
              <a:t>24.08.2023</a:t>
            </a:fld>
            <a:endParaRPr lang="de-DE" noProof="0"/>
          </a:p>
        </p:txBody>
      </p:sp>
      <p:sp>
        <p:nvSpPr>
          <p:cNvPr id="8" name="Fußzeilenplatzhalter 7"/>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9" name="Foliennummernplatzhalter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Datumsplatzhalter 2"/>
          <p:cNvSpPr>
            <a:spLocks noGrp="1"/>
          </p:cNvSpPr>
          <p:nvPr>
            <p:ph type="dt" sz="half" idx="10"/>
          </p:nvPr>
        </p:nvSpPr>
        <p:spPr/>
        <p:txBody>
          <a:bodyPr rtlCol="0"/>
          <a:lstStyle>
            <a:lvl1pPr>
              <a:defRPr>
                <a:solidFill>
                  <a:schemeClr val="tx2"/>
                </a:solidFill>
              </a:defRPr>
            </a:lvl1pPr>
          </a:lstStyle>
          <a:p>
            <a:pPr rtl="0"/>
            <a:fld id="{4B6FEC1A-1C0F-4FE6-A4ED-702155C5DE72}" type="datetime1">
              <a:rPr lang="de-DE" noProof="0" smtClean="0"/>
              <a:t>24.08.2023</a:t>
            </a:fld>
            <a:endParaRPr lang="de-DE" noProof="0"/>
          </a:p>
        </p:txBody>
      </p:sp>
      <p:sp>
        <p:nvSpPr>
          <p:cNvPr id="4" name="Fußzeilenplatzhalter 3"/>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5" name="Foliennummernplatzhalter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solidFill>
                  <a:schemeClr val="tx2"/>
                </a:solidFill>
              </a:defRPr>
            </a:lvl1pPr>
          </a:lstStyle>
          <a:p>
            <a:pPr rtl="0"/>
            <a:fld id="{E1FE9054-C1A6-46E3-B042-191270EFEEF7}" type="datetime1">
              <a:rPr lang="de-DE" noProof="0" smtClean="0"/>
              <a:t>24.08.2023</a:t>
            </a:fld>
            <a:endParaRPr lang="de-DE" noProof="0"/>
          </a:p>
        </p:txBody>
      </p:sp>
      <p:sp>
        <p:nvSpPr>
          <p:cNvPr id="3" name="Fußzeilenplatzhalter 2"/>
          <p:cNvSpPr>
            <a:spLocks noGrp="1"/>
          </p:cNvSpPr>
          <p:nvPr>
            <p:ph type="ftr" sz="quarter" idx="11"/>
          </p:nvPr>
        </p:nvSpPr>
        <p:spPr/>
        <p:txBody>
          <a:bodyPr rtlCol="0"/>
          <a:lstStyle>
            <a:lvl1pPr>
              <a:defRPr>
                <a:solidFill>
                  <a:schemeClr val="tx2"/>
                </a:solidFill>
              </a:defRPr>
            </a:lvl1pPr>
          </a:lstStyle>
          <a:p>
            <a:pPr rtl="0"/>
            <a:endParaRPr lang="de-DE" noProof="0"/>
          </a:p>
        </p:txBody>
      </p:sp>
      <p:sp>
        <p:nvSpPr>
          <p:cNvPr id="4" name="Foliennummernplatzhalter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14" name="Rechteck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hteck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hteck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de-DE" noProof="0"/>
              <a:t>Titelmasterformat durch Klicken bearbeiten</a:t>
            </a:r>
          </a:p>
        </p:txBody>
      </p:sp>
      <p:sp>
        <p:nvSpPr>
          <p:cNvPr id="3" name="Inhaltsplatzhalter 2"/>
          <p:cNvSpPr>
            <a:spLocks noGrp="1"/>
          </p:cNvSpPr>
          <p:nvPr>
            <p:ph idx="1" hasCustomPrompt="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lvl1pPr>
              <a:defRPr>
                <a:solidFill>
                  <a:schemeClr val="tx2"/>
                </a:solidFill>
              </a:defRPr>
            </a:lvl1pPr>
          </a:lstStyle>
          <a:p>
            <a:pPr rtl="0"/>
            <a:fld id="{B7607317-B0DB-42E0-89EB-3BDE5B3954D5}" type="datetime1">
              <a:rPr lang="de-DE" noProof="0" smtClean="0"/>
              <a:t>24.08.2023</a:t>
            </a:fld>
            <a:endParaRPr lang="de-DE" noProof="0"/>
          </a:p>
        </p:txBody>
      </p:sp>
      <p:sp>
        <p:nvSpPr>
          <p:cNvPr id="6" name="Fußzeilenplatzhalter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de-DE" noProof="0" smtClean="0"/>
              <a:pPr/>
              <a:t>‹Nr.›</a:t>
            </a:fld>
            <a:endParaRPr lang="de-DE" noProof="0"/>
          </a:p>
        </p:txBody>
      </p:sp>
      <p:sp>
        <p:nvSpPr>
          <p:cNvPr id="11" name="Rechteck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14" name="Rechteck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hteck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hasCustomPrompt="1"/>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DBB12D4F-548F-4C42-BFEE-EB4C0BC177B6}" type="datetime1">
              <a:rPr lang="de-DE" noProof="0" smtClean="0"/>
              <a:t>24.08.2023</a:t>
            </a:fld>
            <a:endParaRPr lang="de-DE" noProof="0"/>
          </a:p>
        </p:txBody>
      </p:sp>
      <p:sp>
        <p:nvSpPr>
          <p:cNvPr id="6" name="Fußzeilenplatzhalter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de-DE" noProof="0" smtClean="0"/>
              <a:pPr/>
              <a:t>‹Nr.›</a:t>
            </a:fld>
            <a:endParaRPr lang="de-D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hteck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hteck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elplatzhalt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6DB8F1FD-50EA-40C6-BF88-303FB2DB4F91}" type="datetime1">
              <a:rPr lang="de-DE" noProof="0" smtClean="0"/>
              <a:t>24.08.2023</a:t>
            </a:fld>
            <a:endParaRPr lang="de-DE" noProof="0"/>
          </a:p>
        </p:txBody>
      </p:sp>
      <p:sp>
        <p:nvSpPr>
          <p:cNvPr id="5" name="Fußzeilenplatzhalt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de-DE" noProof="0"/>
          </a:p>
        </p:txBody>
      </p:sp>
      <p:sp>
        <p:nvSpPr>
          <p:cNvPr id="6" name="Foliennummernplatzhalt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de-DE" noProof="0" smtClean="0"/>
              <a:pPr/>
              <a:t>‹Nr.›</a:t>
            </a:fld>
            <a:endParaRPr lang="de-DE" noProof="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i/status/16632484161793843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a:p>
        </p:txBody>
      </p:sp>
      <p:sp>
        <p:nvSpPr>
          <p:cNvPr id="26" name="Rechteck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8" name="Rechteck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txBody>
          <a:bodyPr/>
          <a:lstStyle/>
          <a:p>
            <a:endParaRPr lang="de-DE"/>
          </a:p>
        </p:txBody>
      </p:sp>
      <p:sp>
        <p:nvSpPr>
          <p:cNvPr id="30" name="Rechteck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txBody>
          <a:bodyPr/>
          <a:lstStyle/>
          <a:p>
            <a:endParaRPr lang="de-DE"/>
          </a:p>
        </p:txBody>
      </p:sp>
      <p:sp>
        <p:nvSpPr>
          <p:cNvPr id="32" name="Rechteck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cxnSp>
        <p:nvCxnSpPr>
          <p:cNvPr id="34" name="Gerader Verbinder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D90EC3D-482A-4E73-B198-E8341A0D0973}"/>
              </a:ext>
            </a:extLst>
          </p:cNvPr>
          <p:cNvSpPr>
            <a:spLocks noGrp="1"/>
          </p:cNvSpPr>
          <p:nvPr>
            <p:ph type="ctrTitle"/>
          </p:nvPr>
        </p:nvSpPr>
        <p:spPr>
          <a:xfrm>
            <a:off x="8560024" y="1442916"/>
            <a:ext cx="3238829" cy="3252231"/>
          </a:xfrm>
        </p:spPr>
        <p:txBody>
          <a:bodyPr rtlCol="0">
            <a:normAutofit/>
          </a:bodyPr>
          <a:lstStyle/>
          <a:p>
            <a:pPr rtl="0"/>
            <a:r>
              <a:rPr lang="de-DE" sz="4800" dirty="0">
                <a:solidFill>
                  <a:srgbClr val="FFFFFF"/>
                </a:solidFill>
              </a:rPr>
              <a:t>Green Deal </a:t>
            </a:r>
          </a:p>
        </p:txBody>
      </p:sp>
      <p:sp>
        <p:nvSpPr>
          <p:cNvPr id="7" name="Untertitel 6">
            <a:extLst>
              <a:ext uri="{FF2B5EF4-FFF2-40B4-BE49-F238E27FC236}">
                <a16:creationId xmlns:a16="http://schemas.microsoft.com/office/drawing/2014/main" id="{2048EE7C-B77F-4E59-88A7-DD66337BB69C}"/>
              </a:ext>
            </a:extLst>
          </p:cNvPr>
          <p:cNvSpPr>
            <a:spLocks noGrp="1"/>
          </p:cNvSpPr>
          <p:nvPr>
            <p:ph type="subTitle" idx="1"/>
          </p:nvPr>
        </p:nvSpPr>
        <p:spPr>
          <a:xfrm>
            <a:off x="8560024" y="4708186"/>
            <a:ext cx="3238829" cy="1496816"/>
          </a:xfrm>
        </p:spPr>
        <p:txBody>
          <a:bodyPr rtlCol="0">
            <a:normAutofit/>
          </a:bodyPr>
          <a:lstStyle/>
          <a:p>
            <a:r>
              <a:rPr lang="de-DE" sz="1400" dirty="0">
                <a:solidFill>
                  <a:srgbClr val="FFFFFF"/>
                </a:solidFill>
              </a:rPr>
              <a:t>die sozial-ökologische Transformation zu einem Zukunftsprojekt für alle machen“ </a:t>
            </a:r>
          </a:p>
        </p:txBody>
      </p:sp>
      <p:sp>
        <p:nvSpPr>
          <p:cNvPr id="3" name="Rechteck 2"/>
          <p:cNvSpPr/>
          <p:nvPr/>
        </p:nvSpPr>
        <p:spPr>
          <a:xfrm>
            <a:off x="2006663" y="3740722"/>
            <a:ext cx="4182587" cy="1477328"/>
          </a:xfrm>
          <a:prstGeom prst="rect">
            <a:avLst/>
          </a:prstGeom>
        </p:spPr>
        <p:txBody>
          <a:bodyPr wrap="square">
            <a:spAutoFit/>
          </a:bodyPr>
          <a:lstStyle/>
          <a:p>
            <a:r>
              <a:rPr lang="de-DE" dirty="0">
                <a:solidFill>
                  <a:schemeClr val="bg1"/>
                </a:solidFill>
              </a:rPr>
              <a:t>O </a:t>
            </a:r>
            <a:r>
              <a:rPr lang="de-DE" dirty="0" err="1">
                <a:solidFill>
                  <a:schemeClr val="bg1"/>
                </a:solidFill>
              </a:rPr>
              <a:t>primire</a:t>
            </a:r>
            <a:r>
              <a:rPr lang="de-DE" dirty="0">
                <a:solidFill>
                  <a:schemeClr val="bg1"/>
                </a:solidFill>
              </a:rPr>
              <a:t> </a:t>
            </a:r>
            <a:r>
              <a:rPr lang="de-DE" dirty="0" err="1">
                <a:solidFill>
                  <a:schemeClr val="bg1"/>
                </a:solidFill>
              </a:rPr>
              <a:t>călduroasă</a:t>
            </a:r>
            <a:br>
              <a:rPr lang="de-DE" dirty="0">
                <a:solidFill>
                  <a:schemeClr val="bg1"/>
                </a:solidFill>
              </a:rPr>
            </a:br>
            <a:r>
              <a:rPr lang="de-DE" dirty="0">
                <a:solidFill>
                  <a:schemeClr val="bg1"/>
                </a:solidFill>
              </a:rPr>
              <a:t>	</a:t>
            </a:r>
            <a:r>
              <a:rPr lang="az-Cyrl-AZ" dirty="0">
                <a:solidFill>
                  <a:schemeClr val="bg1"/>
                </a:solidFill>
              </a:rPr>
              <a:t>Топло посрещане</a:t>
            </a:r>
            <a:br>
              <a:rPr lang="de-DE" dirty="0">
                <a:solidFill>
                  <a:schemeClr val="bg1"/>
                </a:solidFill>
              </a:rPr>
            </a:br>
            <a:r>
              <a:rPr lang="de-DE" dirty="0">
                <a:solidFill>
                  <a:schemeClr val="bg1"/>
                </a:solidFill>
              </a:rPr>
              <a:t>		</a:t>
            </a:r>
            <a:r>
              <a:rPr lang="mk-MK" dirty="0">
                <a:solidFill>
                  <a:schemeClr val="bg1"/>
                </a:solidFill>
              </a:rPr>
              <a:t>добредојде</a:t>
            </a:r>
            <a:r>
              <a:rPr lang="az-Cyrl-AZ" dirty="0">
                <a:solidFill>
                  <a:schemeClr val="bg1"/>
                </a:solidFill>
              </a:rPr>
              <a:t> </a:t>
            </a:r>
            <a:br>
              <a:rPr lang="de-DE" dirty="0">
                <a:solidFill>
                  <a:schemeClr val="bg1"/>
                </a:solidFill>
              </a:rPr>
            </a:br>
            <a:r>
              <a:rPr lang="de-DE" dirty="0">
                <a:solidFill>
                  <a:schemeClr val="bg1"/>
                </a:solidFill>
              </a:rPr>
              <a:t>			</a:t>
            </a:r>
            <a:r>
              <a:rPr lang="hr-HR" dirty="0">
                <a:solidFill>
                  <a:schemeClr val="bg1"/>
                </a:solidFill>
              </a:rPr>
              <a:t>Dobrodošli</a:t>
            </a:r>
            <a:endParaRPr lang="de-DE" dirty="0">
              <a:solidFill>
                <a:schemeClr val="bg1"/>
              </a:solidFill>
            </a:endParaRPr>
          </a:p>
          <a:p>
            <a:r>
              <a:rPr lang="de-DE" dirty="0">
                <a:solidFill>
                  <a:schemeClr val="bg1"/>
                </a:solidFill>
              </a:rPr>
              <a:t>		 </a:t>
            </a:r>
          </a:p>
        </p:txBody>
      </p:sp>
      <p:pic>
        <p:nvPicPr>
          <p:cNvPr id="4" name="Grafik 3"/>
          <p:cNvPicPr>
            <a:picLocks noChangeAspect="1"/>
          </p:cNvPicPr>
          <p:nvPr/>
        </p:nvPicPr>
        <p:blipFill>
          <a:blip r:embed="rId3"/>
          <a:stretch>
            <a:fillRect/>
          </a:stretch>
        </p:blipFill>
        <p:spPr>
          <a:xfrm>
            <a:off x="1307915" y="1972023"/>
            <a:ext cx="5761815" cy="766545"/>
          </a:xfrm>
          <a:prstGeom prst="rect">
            <a:avLst/>
          </a:prstGeom>
        </p:spPr>
      </p:pic>
    </p:spTree>
    <p:extLst>
      <p:ext uri="{BB962C8B-B14F-4D97-AF65-F5344CB8AC3E}">
        <p14:creationId xmlns:p14="http://schemas.microsoft.com/office/powerpoint/2010/main" val="75576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dirty="0"/>
          </a:p>
        </p:txBody>
      </p:sp>
      <p:sp>
        <p:nvSpPr>
          <p:cNvPr id="13" name="Rechteck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useBgFill="1">
        <p:nvSpPr>
          <p:cNvPr id="15" name="Rechteck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de-DE"/>
          </a:p>
        </p:txBody>
      </p:sp>
      <p:sp useBgFill="1">
        <p:nvSpPr>
          <p:cNvPr id="17" name="Rechteck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txBody>
          <a:bodyPr/>
          <a:lstStyle/>
          <a:p>
            <a:endParaRPr lang="de-DE"/>
          </a:p>
        </p:txBody>
      </p:sp>
      <p:sp>
        <p:nvSpPr>
          <p:cNvPr id="19" name="Rechteck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2888344" cy="5571071"/>
          </a:xfrm>
        </p:spPr>
        <p:txBody>
          <a:bodyPr rtlCol="0">
            <a:normAutofit/>
          </a:bodyPr>
          <a:lstStyle/>
          <a:p>
            <a:r>
              <a:rPr lang="de-DE" sz="4400" b="1" dirty="0">
                <a:solidFill>
                  <a:schemeClr val="accent4">
                    <a:lumMod val="60000"/>
                    <a:lumOff val="40000"/>
                  </a:schemeClr>
                </a:solidFill>
              </a:rPr>
              <a:t>Sehen </a:t>
            </a:r>
            <a:r>
              <a:rPr lang="de-DE" sz="4400" dirty="0">
                <a:solidFill>
                  <a:srgbClr val="FFFFFF"/>
                </a:solidFill>
              </a:rPr>
              <a:t>urteilen handeln</a:t>
            </a:r>
          </a:p>
        </p:txBody>
      </p:sp>
      <p:sp>
        <p:nvSpPr>
          <p:cNvPr id="4" name="Textfeld 3"/>
          <p:cNvSpPr txBox="1"/>
          <p:nvPr/>
        </p:nvSpPr>
        <p:spPr>
          <a:xfrm>
            <a:off x="1649050" y="2656115"/>
            <a:ext cx="5277394" cy="2862322"/>
          </a:xfrm>
          <a:prstGeom prst="rect">
            <a:avLst/>
          </a:prstGeom>
          <a:noFill/>
        </p:spPr>
        <p:txBody>
          <a:bodyPr wrap="square" rtlCol="0">
            <a:spAutoFit/>
          </a:bodyPr>
          <a:lstStyle/>
          <a:p>
            <a:r>
              <a:rPr lang="de-DE" dirty="0"/>
              <a:t>Mai 2023</a:t>
            </a:r>
          </a:p>
          <a:p>
            <a:endParaRPr lang="de-DE" dirty="0"/>
          </a:p>
          <a:p>
            <a:r>
              <a:rPr lang="de-DE" dirty="0"/>
              <a:t>Unwetter: Schwere Überschwemmungen in Nordrumänien:</a:t>
            </a:r>
          </a:p>
          <a:p>
            <a:endParaRPr lang="de-DE" dirty="0"/>
          </a:p>
          <a:p>
            <a:r>
              <a:rPr lang="de-DE" dirty="0"/>
              <a:t>Der Norden Rumäniens wurde in den letzten Tagen von Unwettern heimgesucht: Überschwemmungen und Erdrutsche haben in den Bezirken </a:t>
            </a:r>
            <a:r>
              <a:rPr lang="de-DE" dirty="0" err="1"/>
              <a:t>Bistrita</a:t>
            </a:r>
            <a:r>
              <a:rPr lang="de-DE" dirty="0"/>
              <a:t> und </a:t>
            </a:r>
            <a:r>
              <a:rPr lang="de-DE" dirty="0" err="1"/>
              <a:t>Maramures</a:t>
            </a:r>
            <a:r>
              <a:rPr lang="de-DE" dirty="0"/>
              <a:t> zahlreiche Probleme verursacht. </a:t>
            </a:r>
          </a:p>
        </p:txBody>
      </p:sp>
      <p:sp>
        <p:nvSpPr>
          <p:cNvPr id="5" name="Rechteck 4"/>
          <p:cNvSpPr/>
          <p:nvPr/>
        </p:nvSpPr>
        <p:spPr>
          <a:xfrm>
            <a:off x="1442256" y="1756464"/>
            <a:ext cx="5690982" cy="646331"/>
          </a:xfrm>
          <a:prstGeom prst="rect">
            <a:avLst/>
          </a:prstGeom>
        </p:spPr>
        <p:txBody>
          <a:bodyPr wrap="none">
            <a:spAutoFit/>
          </a:bodyPr>
          <a:lstStyle/>
          <a:p>
            <a:r>
              <a:rPr lang="de-DE" dirty="0">
                <a:hlinkClick r:id="rId4"/>
              </a:rPr>
              <a:t>https://twitter.com/i/status/1663248416179384320</a:t>
            </a:r>
            <a:endParaRPr lang="de-DE" dirty="0"/>
          </a:p>
          <a:p>
            <a:endParaRPr lang="de-DE" dirty="0"/>
          </a:p>
        </p:txBody>
      </p:sp>
    </p:spTree>
    <p:extLst>
      <p:ext uri="{BB962C8B-B14F-4D97-AF65-F5344CB8AC3E}">
        <p14:creationId xmlns:p14="http://schemas.microsoft.com/office/powerpoint/2010/main" val="411277295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dirty="0"/>
          </a:p>
        </p:txBody>
      </p:sp>
      <p:sp>
        <p:nvSpPr>
          <p:cNvPr id="13" name="Rechteck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useBgFill="1">
        <p:nvSpPr>
          <p:cNvPr id="15" name="Rechteck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de-DE"/>
          </a:p>
        </p:txBody>
      </p:sp>
      <p:sp useBgFill="1">
        <p:nvSpPr>
          <p:cNvPr id="17" name="Rechteck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txBody>
          <a:bodyPr/>
          <a:lstStyle/>
          <a:p>
            <a:endParaRPr lang="de-DE"/>
          </a:p>
        </p:txBody>
      </p:sp>
      <p:sp>
        <p:nvSpPr>
          <p:cNvPr id="19" name="Rechteck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2888344" cy="5571071"/>
          </a:xfrm>
        </p:spPr>
        <p:txBody>
          <a:bodyPr rtlCol="0">
            <a:normAutofit/>
          </a:bodyPr>
          <a:lstStyle/>
          <a:p>
            <a:r>
              <a:rPr lang="de-DE" sz="4400" b="1" dirty="0">
                <a:solidFill>
                  <a:schemeClr val="accent4">
                    <a:lumMod val="60000"/>
                    <a:lumOff val="40000"/>
                  </a:schemeClr>
                </a:solidFill>
              </a:rPr>
              <a:t>Sehen </a:t>
            </a:r>
            <a:r>
              <a:rPr lang="de-DE" sz="4400" dirty="0">
                <a:solidFill>
                  <a:srgbClr val="FFFFFF"/>
                </a:solidFill>
              </a:rPr>
              <a:t>urteilen handeln</a:t>
            </a:r>
          </a:p>
        </p:txBody>
      </p:sp>
      <p:sp>
        <p:nvSpPr>
          <p:cNvPr id="4" name="Textfeld 3"/>
          <p:cNvSpPr txBox="1"/>
          <p:nvPr/>
        </p:nvSpPr>
        <p:spPr>
          <a:xfrm>
            <a:off x="1649050" y="2656115"/>
            <a:ext cx="5277394" cy="3416320"/>
          </a:xfrm>
          <a:prstGeom prst="rect">
            <a:avLst/>
          </a:prstGeom>
          <a:noFill/>
        </p:spPr>
        <p:txBody>
          <a:bodyPr wrap="square" rtlCol="0">
            <a:spAutoFit/>
          </a:bodyPr>
          <a:lstStyle/>
          <a:p>
            <a:r>
              <a:rPr lang="de-DE" dirty="0"/>
              <a:t>Vor einer neuen Hitzewelle ist auch Bulgarien von Unwettern heimgesucht worden. Heftige Winde, Regenstürme und Hagelgewitter wüteten in der Nacht zum Sonntag im Nordwesten des Balkanlandes, wie bulgarische Medien berichteten. In mehreren Orten wurden Dächer beschädigt. Herabgestürzte Bäume versperrten Straßen oder beschädigten geparkte Autos. Feuerwehrleute und Freiwillige räumten die Landstraße zum Grenzübergang </a:t>
            </a:r>
            <a:r>
              <a:rPr lang="de-DE" dirty="0" err="1"/>
              <a:t>Wraschka</a:t>
            </a:r>
            <a:r>
              <a:rPr lang="de-DE" dirty="0"/>
              <a:t> </a:t>
            </a:r>
            <a:r>
              <a:rPr lang="de-DE" dirty="0" err="1"/>
              <a:t>Tschuka</a:t>
            </a:r>
            <a:r>
              <a:rPr lang="de-DE" dirty="0"/>
              <a:t> (</a:t>
            </a:r>
            <a:r>
              <a:rPr lang="de-DE" dirty="0" err="1"/>
              <a:t>Vrška</a:t>
            </a:r>
            <a:r>
              <a:rPr lang="de-DE" dirty="0"/>
              <a:t> </a:t>
            </a:r>
            <a:r>
              <a:rPr lang="de-DE" dirty="0" err="1"/>
              <a:t>Cuka</a:t>
            </a:r>
            <a:r>
              <a:rPr lang="de-DE" dirty="0"/>
              <a:t>) nach Serbien.</a:t>
            </a:r>
          </a:p>
        </p:txBody>
      </p:sp>
      <p:pic>
        <p:nvPicPr>
          <p:cNvPr id="3" name="Grafik 2"/>
          <p:cNvPicPr>
            <a:picLocks noChangeAspect="1"/>
          </p:cNvPicPr>
          <p:nvPr/>
        </p:nvPicPr>
        <p:blipFill>
          <a:blip r:embed="rId4"/>
          <a:stretch>
            <a:fillRect/>
          </a:stretch>
        </p:blipFill>
        <p:spPr>
          <a:xfrm>
            <a:off x="1972082" y="194466"/>
            <a:ext cx="4344352" cy="2437970"/>
          </a:xfrm>
          <a:prstGeom prst="rect">
            <a:avLst/>
          </a:prstGeom>
        </p:spPr>
      </p:pic>
    </p:spTree>
    <p:extLst>
      <p:ext uri="{BB962C8B-B14F-4D97-AF65-F5344CB8AC3E}">
        <p14:creationId xmlns:p14="http://schemas.microsoft.com/office/powerpoint/2010/main" val="34277263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dirty="0"/>
          </a:p>
        </p:txBody>
      </p:sp>
      <p:sp>
        <p:nvSpPr>
          <p:cNvPr id="13" name="Rechteck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useBgFill="1">
        <p:nvSpPr>
          <p:cNvPr id="15" name="Rechteck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de-DE"/>
          </a:p>
        </p:txBody>
      </p:sp>
      <p:sp useBgFill="1">
        <p:nvSpPr>
          <p:cNvPr id="17" name="Rechteck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txBody>
          <a:bodyPr/>
          <a:lstStyle/>
          <a:p>
            <a:endParaRPr lang="de-DE"/>
          </a:p>
        </p:txBody>
      </p:sp>
      <p:sp>
        <p:nvSpPr>
          <p:cNvPr id="19" name="Rechteck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2888344" cy="5571071"/>
          </a:xfrm>
        </p:spPr>
        <p:txBody>
          <a:bodyPr rtlCol="0">
            <a:normAutofit/>
          </a:bodyPr>
          <a:lstStyle/>
          <a:p>
            <a:r>
              <a:rPr lang="de-DE" sz="4400" b="1" dirty="0">
                <a:solidFill>
                  <a:schemeClr val="accent4">
                    <a:lumMod val="60000"/>
                    <a:lumOff val="40000"/>
                  </a:schemeClr>
                </a:solidFill>
              </a:rPr>
              <a:t>Sehen </a:t>
            </a:r>
            <a:r>
              <a:rPr lang="de-DE" sz="4400" dirty="0">
                <a:solidFill>
                  <a:srgbClr val="FFFFFF"/>
                </a:solidFill>
              </a:rPr>
              <a:t>urteilen handeln</a:t>
            </a:r>
          </a:p>
        </p:txBody>
      </p:sp>
      <p:sp>
        <p:nvSpPr>
          <p:cNvPr id="4" name="Textfeld 3"/>
          <p:cNvSpPr txBox="1"/>
          <p:nvPr/>
        </p:nvSpPr>
        <p:spPr>
          <a:xfrm>
            <a:off x="1245028" y="2232584"/>
            <a:ext cx="5277394" cy="3970318"/>
          </a:xfrm>
          <a:prstGeom prst="rect">
            <a:avLst/>
          </a:prstGeom>
          <a:noFill/>
        </p:spPr>
        <p:txBody>
          <a:bodyPr wrap="square" rtlCol="0">
            <a:spAutoFit/>
          </a:bodyPr>
          <a:lstStyle/>
          <a:p>
            <a:r>
              <a:rPr lang="de-DE" dirty="0"/>
              <a:t>Auf sich allein gestellt waren dagegen die Bewohner von </a:t>
            </a:r>
            <a:r>
              <a:rPr lang="de-DE" dirty="0" err="1"/>
              <a:t>Celopek</a:t>
            </a:r>
            <a:r>
              <a:rPr lang="de-DE" dirty="0"/>
              <a:t> bei </a:t>
            </a:r>
            <a:r>
              <a:rPr lang="de-DE" dirty="0" err="1"/>
              <a:t>Staro</a:t>
            </a:r>
            <a:r>
              <a:rPr lang="de-DE" dirty="0"/>
              <a:t> </a:t>
            </a:r>
            <a:r>
              <a:rPr lang="de-DE" dirty="0" err="1"/>
              <a:t>Nagoricane</a:t>
            </a:r>
            <a:r>
              <a:rPr lang="de-DE" dirty="0"/>
              <a:t>, nahe </a:t>
            </a:r>
            <a:r>
              <a:rPr lang="de-DE" dirty="0" err="1"/>
              <a:t>Kumanovo</a:t>
            </a:r>
            <a:r>
              <a:rPr lang="de-DE" dirty="0"/>
              <a:t> und dem megalithischen Observatorium </a:t>
            </a:r>
            <a:r>
              <a:rPr lang="de-DE" dirty="0" err="1"/>
              <a:t>Kokino</a:t>
            </a:r>
            <a:r>
              <a:rPr lang="de-DE" dirty="0"/>
              <a:t>. Dort vernichteten die Flammen etliche Häuser und Wochenendhäuser, sowie die Dorfschule. In einem Haus musste man das erste Opfer beklagen, eine Frau mittleren Alters hatte sich versucht im Haus vor den Flammen zu verstecken, und konnte nicht mehr rechtzeitig gerettet werden. Laut ihrem Lebenspartner "war niemand da um zu helfen". Die Frau, und die wenigen Tiere die sie besaßen kamen in den Flammen um.</a:t>
            </a:r>
          </a:p>
        </p:txBody>
      </p:sp>
      <p:sp>
        <p:nvSpPr>
          <p:cNvPr id="5" name="Rechteck 4"/>
          <p:cNvSpPr/>
          <p:nvPr/>
        </p:nvSpPr>
        <p:spPr>
          <a:xfrm>
            <a:off x="1245028" y="1336248"/>
            <a:ext cx="5674951" cy="369332"/>
          </a:xfrm>
          <a:prstGeom prst="rect">
            <a:avLst/>
          </a:prstGeom>
        </p:spPr>
        <p:txBody>
          <a:bodyPr wrap="none">
            <a:spAutoFit/>
          </a:bodyPr>
          <a:lstStyle/>
          <a:p>
            <a:r>
              <a:rPr lang="de-DE" dirty="0"/>
              <a:t>https://www.youtube.com/watch?v=yY9Bd9rio6s</a:t>
            </a:r>
          </a:p>
        </p:txBody>
      </p:sp>
      <p:pic>
        <p:nvPicPr>
          <p:cNvPr id="7" name="Grafik 6"/>
          <p:cNvPicPr>
            <a:picLocks noChangeAspect="1"/>
          </p:cNvPicPr>
          <p:nvPr/>
        </p:nvPicPr>
        <p:blipFill>
          <a:blip r:embed="rId4"/>
          <a:stretch>
            <a:fillRect/>
          </a:stretch>
        </p:blipFill>
        <p:spPr>
          <a:xfrm>
            <a:off x="7715407" y="0"/>
            <a:ext cx="3673102" cy="2448734"/>
          </a:xfrm>
          <a:prstGeom prst="rect">
            <a:avLst/>
          </a:prstGeom>
        </p:spPr>
      </p:pic>
    </p:spTree>
    <p:extLst>
      <p:ext uri="{BB962C8B-B14F-4D97-AF65-F5344CB8AC3E}">
        <p14:creationId xmlns:p14="http://schemas.microsoft.com/office/powerpoint/2010/main" val="383325826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dirty="0"/>
          </a:p>
        </p:txBody>
      </p:sp>
      <p:sp>
        <p:nvSpPr>
          <p:cNvPr id="13" name="Rechteck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useBgFill="1">
        <p:nvSpPr>
          <p:cNvPr id="15" name="Rechteck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de-DE"/>
          </a:p>
        </p:txBody>
      </p:sp>
      <p:sp useBgFill="1">
        <p:nvSpPr>
          <p:cNvPr id="17" name="Rechteck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txBody>
          <a:bodyPr/>
          <a:lstStyle/>
          <a:p>
            <a:endParaRPr lang="de-DE"/>
          </a:p>
        </p:txBody>
      </p:sp>
      <p:sp>
        <p:nvSpPr>
          <p:cNvPr id="19" name="Rechteck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2888344" cy="5571071"/>
          </a:xfrm>
        </p:spPr>
        <p:txBody>
          <a:bodyPr rtlCol="0">
            <a:normAutofit/>
          </a:bodyPr>
          <a:lstStyle/>
          <a:p>
            <a:r>
              <a:rPr lang="de-DE" sz="4400" b="1" dirty="0">
                <a:solidFill>
                  <a:schemeClr val="accent4">
                    <a:lumMod val="60000"/>
                    <a:lumOff val="40000"/>
                  </a:schemeClr>
                </a:solidFill>
              </a:rPr>
              <a:t>Sehen </a:t>
            </a:r>
            <a:r>
              <a:rPr lang="de-DE" sz="4400" dirty="0">
                <a:solidFill>
                  <a:srgbClr val="FFFFFF"/>
                </a:solidFill>
              </a:rPr>
              <a:t>urteilen handeln</a:t>
            </a:r>
          </a:p>
        </p:txBody>
      </p:sp>
      <p:sp>
        <p:nvSpPr>
          <p:cNvPr id="4" name="Textfeld 3"/>
          <p:cNvSpPr txBox="1"/>
          <p:nvPr/>
        </p:nvSpPr>
        <p:spPr>
          <a:xfrm>
            <a:off x="1486222" y="1236618"/>
            <a:ext cx="5277394" cy="1754326"/>
          </a:xfrm>
          <a:prstGeom prst="rect">
            <a:avLst/>
          </a:prstGeom>
          <a:noFill/>
        </p:spPr>
        <p:txBody>
          <a:bodyPr wrap="square" rtlCol="0">
            <a:spAutoFit/>
          </a:bodyPr>
          <a:lstStyle/>
          <a:p>
            <a:r>
              <a:rPr lang="de-DE" dirty="0"/>
              <a:t>Arles 2022 – Green Deal I</a:t>
            </a:r>
          </a:p>
          <a:p>
            <a:endParaRPr lang="de-DE" dirty="0"/>
          </a:p>
          <a:p>
            <a:endParaRPr lang="de-DE" dirty="0"/>
          </a:p>
          <a:p>
            <a:endParaRPr lang="de-DE" dirty="0"/>
          </a:p>
          <a:p>
            <a:endParaRPr lang="de-DE" dirty="0"/>
          </a:p>
          <a:p>
            <a:endParaRPr lang="de-DE" dirty="0"/>
          </a:p>
        </p:txBody>
      </p:sp>
      <p:pic>
        <p:nvPicPr>
          <p:cNvPr id="3" name="Grafik 2">
            <a:extLst>
              <a:ext uri="{FF2B5EF4-FFF2-40B4-BE49-F238E27FC236}">
                <a16:creationId xmlns:a16="http://schemas.microsoft.com/office/drawing/2014/main" id="{28CCB8CE-163F-8283-0F8D-DD4241294476}"/>
              </a:ext>
            </a:extLst>
          </p:cNvPr>
          <p:cNvPicPr>
            <a:picLocks noChangeAspect="1"/>
          </p:cNvPicPr>
          <p:nvPr/>
        </p:nvPicPr>
        <p:blipFill>
          <a:blip r:embed="rId4"/>
          <a:stretch>
            <a:fillRect/>
          </a:stretch>
        </p:blipFill>
        <p:spPr>
          <a:xfrm>
            <a:off x="914893" y="1875266"/>
            <a:ext cx="6420052" cy="3983582"/>
          </a:xfrm>
          <a:prstGeom prst="rect">
            <a:avLst/>
          </a:prstGeom>
        </p:spPr>
      </p:pic>
    </p:spTree>
    <p:extLst>
      <p:ext uri="{BB962C8B-B14F-4D97-AF65-F5344CB8AC3E}">
        <p14:creationId xmlns:p14="http://schemas.microsoft.com/office/powerpoint/2010/main" val="427252827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dirty="0"/>
          </a:p>
        </p:txBody>
      </p:sp>
      <p:sp>
        <p:nvSpPr>
          <p:cNvPr id="13" name="Rechteck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useBgFill="1">
        <p:nvSpPr>
          <p:cNvPr id="15" name="Rechteck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de-DE"/>
          </a:p>
        </p:txBody>
      </p:sp>
      <p:sp useBgFill="1">
        <p:nvSpPr>
          <p:cNvPr id="17" name="Rechteck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txBody>
          <a:bodyPr/>
          <a:lstStyle/>
          <a:p>
            <a:endParaRPr lang="de-DE"/>
          </a:p>
        </p:txBody>
      </p:sp>
      <p:sp>
        <p:nvSpPr>
          <p:cNvPr id="19" name="Rechteck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2888344" cy="5571071"/>
          </a:xfrm>
        </p:spPr>
        <p:txBody>
          <a:bodyPr rtlCol="0">
            <a:normAutofit/>
          </a:bodyPr>
          <a:lstStyle/>
          <a:p>
            <a:r>
              <a:rPr lang="de-DE" sz="4400" dirty="0">
                <a:solidFill>
                  <a:srgbClr val="FFFFFF"/>
                </a:solidFill>
              </a:rPr>
              <a:t>Sehen</a:t>
            </a:r>
            <a:r>
              <a:rPr lang="de-DE" sz="4400" b="1" dirty="0">
                <a:solidFill>
                  <a:srgbClr val="FFFFFF"/>
                </a:solidFill>
              </a:rPr>
              <a:t> </a:t>
            </a:r>
            <a:r>
              <a:rPr lang="de-DE" sz="4400" b="1" dirty="0">
                <a:solidFill>
                  <a:schemeClr val="accent4">
                    <a:lumMod val="60000"/>
                    <a:lumOff val="40000"/>
                  </a:schemeClr>
                </a:solidFill>
              </a:rPr>
              <a:t>urteilen</a:t>
            </a:r>
            <a:r>
              <a:rPr lang="de-DE" sz="4400" dirty="0">
                <a:solidFill>
                  <a:srgbClr val="FFFFFF"/>
                </a:solidFill>
              </a:rPr>
              <a:t> handeln</a:t>
            </a:r>
          </a:p>
        </p:txBody>
      </p:sp>
      <p:sp>
        <p:nvSpPr>
          <p:cNvPr id="4" name="Textfeld 3"/>
          <p:cNvSpPr txBox="1"/>
          <p:nvPr/>
        </p:nvSpPr>
        <p:spPr>
          <a:xfrm>
            <a:off x="1443807" y="1236618"/>
            <a:ext cx="5277394" cy="923330"/>
          </a:xfrm>
          <a:prstGeom prst="rect">
            <a:avLst/>
          </a:prstGeom>
          <a:noFill/>
        </p:spPr>
        <p:txBody>
          <a:bodyPr wrap="square" rtlCol="0">
            <a:spAutoFit/>
          </a:bodyPr>
          <a:lstStyle/>
          <a:p>
            <a:endParaRPr lang="de-DE" dirty="0"/>
          </a:p>
          <a:p>
            <a:r>
              <a:rPr lang="de-DE" dirty="0"/>
              <a:t>Podgorica - Green Deal II</a:t>
            </a:r>
          </a:p>
          <a:p>
            <a:endParaRPr lang="de-DE" dirty="0"/>
          </a:p>
        </p:txBody>
      </p:sp>
      <p:pic>
        <p:nvPicPr>
          <p:cNvPr id="6" name="Grafik 5">
            <a:extLst>
              <a:ext uri="{FF2B5EF4-FFF2-40B4-BE49-F238E27FC236}">
                <a16:creationId xmlns:a16="http://schemas.microsoft.com/office/drawing/2014/main" id="{A5C9B14A-A914-33C3-5BEC-C5770219F736}"/>
              </a:ext>
            </a:extLst>
          </p:cNvPr>
          <p:cNvPicPr>
            <a:picLocks noChangeAspect="1"/>
          </p:cNvPicPr>
          <p:nvPr/>
        </p:nvPicPr>
        <p:blipFill>
          <a:blip r:embed="rId4"/>
          <a:stretch>
            <a:fillRect/>
          </a:stretch>
        </p:blipFill>
        <p:spPr>
          <a:xfrm>
            <a:off x="1954357" y="2486024"/>
            <a:ext cx="4514850" cy="942975"/>
          </a:xfrm>
          <a:prstGeom prst="rect">
            <a:avLst/>
          </a:prstGeom>
        </p:spPr>
      </p:pic>
      <p:pic>
        <p:nvPicPr>
          <p:cNvPr id="7" name="Grafik 6">
            <a:extLst>
              <a:ext uri="{FF2B5EF4-FFF2-40B4-BE49-F238E27FC236}">
                <a16:creationId xmlns:a16="http://schemas.microsoft.com/office/drawing/2014/main" id="{7DA6EB49-2713-8AEA-2990-3AD268CE4DCD}"/>
              </a:ext>
            </a:extLst>
          </p:cNvPr>
          <p:cNvPicPr>
            <a:picLocks noChangeAspect="1"/>
          </p:cNvPicPr>
          <p:nvPr/>
        </p:nvPicPr>
        <p:blipFill>
          <a:blip r:embed="rId5"/>
          <a:stretch>
            <a:fillRect/>
          </a:stretch>
        </p:blipFill>
        <p:spPr>
          <a:xfrm>
            <a:off x="3552109" y="3876675"/>
            <a:ext cx="2917098" cy="1944732"/>
          </a:xfrm>
          <a:prstGeom prst="rect">
            <a:avLst/>
          </a:prstGeom>
        </p:spPr>
      </p:pic>
    </p:spTree>
    <p:extLst>
      <p:ext uri="{BB962C8B-B14F-4D97-AF65-F5344CB8AC3E}">
        <p14:creationId xmlns:p14="http://schemas.microsoft.com/office/powerpoint/2010/main" val="57680841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de-DE" dirty="0"/>
          </a:p>
        </p:txBody>
      </p:sp>
      <p:sp>
        <p:nvSpPr>
          <p:cNvPr id="13" name="Rechteck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useBgFill="1">
        <p:nvSpPr>
          <p:cNvPr id="15" name="Rechteck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de-DE"/>
          </a:p>
        </p:txBody>
      </p:sp>
      <p:sp useBgFill="1">
        <p:nvSpPr>
          <p:cNvPr id="17" name="Rechteck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txBody>
          <a:bodyPr/>
          <a:lstStyle/>
          <a:p>
            <a:endParaRPr lang="de-DE"/>
          </a:p>
        </p:txBody>
      </p:sp>
      <p:sp>
        <p:nvSpPr>
          <p:cNvPr id="19" name="Rechteck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660189" y="643464"/>
            <a:ext cx="2888344" cy="5571071"/>
          </a:xfrm>
        </p:spPr>
        <p:txBody>
          <a:bodyPr rtlCol="0">
            <a:normAutofit/>
          </a:bodyPr>
          <a:lstStyle/>
          <a:p>
            <a:r>
              <a:rPr lang="de-DE" sz="4400" dirty="0">
                <a:solidFill>
                  <a:srgbClr val="FFFFFF"/>
                </a:solidFill>
              </a:rPr>
              <a:t>Sehen</a:t>
            </a:r>
            <a:r>
              <a:rPr lang="de-DE" sz="4400" b="1" dirty="0">
                <a:solidFill>
                  <a:srgbClr val="FFFFFF"/>
                </a:solidFill>
              </a:rPr>
              <a:t> </a:t>
            </a:r>
            <a:r>
              <a:rPr lang="de-DE" sz="4400" dirty="0">
                <a:solidFill>
                  <a:schemeClr val="bg1"/>
                </a:solidFill>
              </a:rPr>
              <a:t>urteilen</a:t>
            </a:r>
            <a:r>
              <a:rPr lang="de-DE" sz="4400" dirty="0">
                <a:solidFill>
                  <a:srgbClr val="FFFFFF"/>
                </a:solidFill>
              </a:rPr>
              <a:t> </a:t>
            </a:r>
            <a:r>
              <a:rPr lang="de-DE" sz="4400" b="1" dirty="0">
                <a:solidFill>
                  <a:schemeClr val="accent4">
                    <a:lumMod val="60000"/>
                    <a:lumOff val="40000"/>
                  </a:schemeClr>
                </a:solidFill>
              </a:rPr>
              <a:t>handeln</a:t>
            </a:r>
          </a:p>
        </p:txBody>
      </p:sp>
      <p:sp>
        <p:nvSpPr>
          <p:cNvPr id="4" name="Textfeld 3"/>
          <p:cNvSpPr txBox="1"/>
          <p:nvPr/>
        </p:nvSpPr>
        <p:spPr>
          <a:xfrm>
            <a:off x="1486222" y="1236618"/>
            <a:ext cx="5277394" cy="646331"/>
          </a:xfrm>
          <a:prstGeom prst="rect">
            <a:avLst/>
          </a:prstGeom>
          <a:noFill/>
        </p:spPr>
        <p:txBody>
          <a:bodyPr wrap="square" rtlCol="0">
            <a:spAutoFit/>
          </a:bodyPr>
          <a:lstStyle/>
          <a:p>
            <a:endParaRPr lang="de-DE" dirty="0"/>
          </a:p>
          <a:p>
            <a:r>
              <a:rPr lang="de-DE" dirty="0"/>
              <a:t>Baia Mare/</a:t>
            </a:r>
            <a:r>
              <a:rPr lang="de-DE" dirty="0" err="1"/>
              <a:t>Czernowitz</a:t>
            </a:r>
            <a:r>
              <a:rPr lang="de-DE" dirty="0"/>
              <a:t> – Green Deal III</a:t>
            </a:r>
          </a:p>
        </p:txBody>
      </p:sp>
      <p:pic>
        <p:nvPicPr>
          <p:cNvPr id="3" name="Grafik 2">
            <a:extLst>
              <a:ext uri="{FF2B5EF4-FFF2-40B4-BE49-F238E27FC236}">
                <a16:creationId xmlns:a16="http://schemas.microsoft.com/office/drawing/2014/main" id="{10F0D2AC-14BC-3E8C-62F5-E0054AA880FF}"/>
              </a:ext>
            </a:extLst>
          </p:cNvPr>
          <p:cNvPicPr>
            <a:picLocks noChangeAspect="1"/>
          </p:cNvPicPr>
          <p:nvPr/>
        </p:nvPicPr>
        <p:blipFill>
          <a:blip r:embed="rId4"/>
          <a:stretch>
            <a:fillRect/>
          </a:stretch>
        </p:blipFill>
        <p:spPr>
          <a:xfrm>
            <a:off x="2374785" y="2526413"/>
            <a:ext cx="3684929" cy="3327320"/>
          </a:xfrm>
          <a:prstGeom prst="rect">
            <a:avLst/>
          </a:prstGeom>
        </p:spPr>
      </p:pic>
    </p:spTree>
    <p:extLst>
      <p:ext uri="{BB962C8B-B14F-4D97-AF65-F5344CB8AC3E}">
        <p14:creationId xmlns:p14="http://schemas.microsoft.com/office/powerpoint/2010/main" val="2656347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6" name="Rechteck 15">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txBody>
          <a:bodyPr/>
          <a:lstStyle/>
          <a:p>
            <a:endParaRPr lang="de-DE"/>
          </a:p>
        </p:txBody>
      </p:sp>
      <p:sp>
        <p:nvSpPr>
          <p:cNvPr id="18" name="Rechteck 17">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txBody>
          <a:bodyPr/>
          <a:lstStyle/>
          <a:p>
            <a:endParaRPr lang="de-DE"/>
          </a:p>
        </p:txBody>
      </p:sp>
      <p:grpSp>
        <p:nvGrpSpPr>
          <p:cNvPr id="20" name="Gruppe 19">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35880" y="1267730"/>
            <a:ext cx="1920240" cy="731520"/>
            <a:chOff x="4828372" y="1267730"/>
            <a:chExt cx="2227748" cy="731520"/>
          </a:xfrm>
        </p:grpSpPr>
        <p:sp>
          <p:nvSpPr>
            <p:cNvPr id="21" name="Rechteck 20">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grpSp>
          <p:nvGrpSpPr>
            <p:cNvPr id="22" name="Gruppe 21">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3" name="Gerader Verbinder 22">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pic>
        <p:nvPicPr>
          <p:cNvPr id="9" name="Bild 8" descr="Strahlende Blumen">
            <a:extLst>
              <a:ext uri="{FF2B5EF4-FFF2-40B4-BE49-F238E27FC236}">
                <a16:creationId xmlns:a16="http://schemas.microsoft.com/office/drawing/2014/main" id="{E3AED392-F4FF-45D7-9A91-FD20E7E29C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7" name="Rechteck 26">
            <a:extLst>
              <a:ext uri="{FF2B5EF4-FFF2-40B4-BE49-F238E27FC236}">
                <a16:creationId xmlns:a16="http://schemas.microsoft.com/office/drawing/2014/main" id="{7BB58C53-AF1A-4577-9FD9-2A6A3DDEA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txBody>
          <a:bodyPr/>
          <a:lstStyle/>
          <a:p>
            <a:endParaRPr lang="de-DE"/>
          </a:p>
        </p:txBody>
      </p:sp>
      <p:sp>
        <p:nvSpPr>
          <p:cNvPr id="29" name="Rechteck 28">
            <a:extLst>
              <a:ext uri="{FF2B5EF4-FFF2-40B4-BE49-F238E27FC236}">
                <a16:creationId xmlns:a16="http://schemas.microsoft.com/office/drawing/2014/main" id="{E5F7F7DE-2DAA-4260-B379-423DEC36F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txBody>
          <a:bodyPr/>
          <a:lstStyle/>
          <a:p>
            <a:endParaRPr lang="de-DE"/>
          </a:p>
        </p:txBody>
      </p:sp>
      <p:sp>
        <p:nvSpPr>
          <p:cNvPr id="3" name="Textplatzhalter 2">
            <a:extLst>
              <a:ext uri="{FF2B5EF4-FFF2-40B4-BE49-F238E27FC236}">
                <a16:creationId xmlns:a16="http://schemas.microsoft.com/office/drawing/2014/main" id="{459DEA66-4826-47AE-AD32-B06226F8ECC6}"/>
              </a:ext>
            </a:extLst>
          </p:cNvPr>
          <p:cNvSpPr>
            <a:spLocks noGrp="1"/>
          </p:cNvSpPr>
          <p:nvPr>
            <p:ph type="body" idx="1"/>
          </p:nvPr>
        </p:nvSpPr>
        <p:spPr>
          <a:xfrm>
            <a:off x="1562100" y="2409220"/>
            <a:ext cx="9070848" cy="2730043"/>
          </a:xfrm>
        </p:spPr>
        <p:txBody>
          <a:bodyPr vert="horz" lIns="91440" tIns="45720" rIns="91440" bIns="45720" rtlCol="0">
            <a:normAutofit/>
          </a:bodyPr>
          <a:lstStyle/>
          <a:p>
            <a:pPr rtl="0">
              <a:spcBef>
                <a:spcPts val="0"/>
              </a:spcBef>
            </a:pPr>
            <a:r>
              <a:rPr lang="de-DE" spc="80" dirty="0"/>
              <a:t>Viel Erfolg für unsere gemeinsame Konferenz</a:t>
            </a:r>
          </a:p>
        </p:txBody>
      </p:sp>
      <p:sp>
        <p:nvSpPr>
          <p:cNvPr id="31" name="Rechteck 30">
            <a:extLst>
              <a:ext uri="{FF2B5EF4-FFF2-40B4-BE49-F238E27FC236}">
                <a16:creationId xmlns:a16="http://schemas.microsoft.com/office/drawing/2014/main" id="{3C0C984F-4779-40F8-A8DC-59DD7615B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cxnSp>
        <p:nvCxnSpPr>
          <p:cNvPr id="33" name="Gerader Verbinder 32">
            <a:extLst>
              <a:ext uri="{FF2B5EF4-FFF2-40B4-BE49-F238E27FC236}">
                <a16:creationId xmlns:a16="http://schemas.microsoft.com/office/drawing/2014/main" id="{57D5430C-DB52-4EA6-8319-C7AC4C1710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8166ECFA-EC1E-4CD9-A9CC-1EBFE29AB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746FE2E-3188-4CA0-96F7-21A68D1B19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06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2.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C0DB4D-BE53-4100-8A0D-CEFB2E482820}">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Design „Savon“ für Gärten</Template>
  <TotalTime>0</TotalTime>
  <Words>303</Words>
  <Application>Microsoft Office PowerPoint</Application>
  <PresentationFormat>Breitbild</PresentationFormat>
  <Paragraphs>36</Paragraphs>
  <Slides>8</Slides>
  <Notes>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Century Gothic</vt:lpstr>
      <vt:lpstr>Savon</vt:lpstr>
      <vt:lpstr>Green Deal </vt:lpstr>
      <vt:lpstr>Sehen urteilen handeln</vt:lpstr>
      <vt:lpstr>Sehen urteilen handeln</vt:lpstr>
      <vt:lpstr>Sehen urteilen handeln</vt:lpstr>
      <vt:lpstr>Sehen urteilen handeln</vt:lpstr>
      <vt:lpstr>Sehen urteilen handeln</vt:lpstr>
      <vt:lpstr>Sehen urteilen handeln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2023-08-20T12:04:24Z</dcterms:created>
  <dcterms:modified xsi:type="dcterms:W3CDTF">2023-08-24T05:48:01Z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