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579" r:id="rId2"/>
    <p:sldId id="650" r:id="rId3"/>
    <p:sldId id="651" r:id="rId4"/>
    <p:sldId id="640" r:id="rId5"/>
    <p:sldId id="643" r:id="rId6"/>
    <p:sldId id="649" r:id="rId7"/>
    <p:sldId id="652" r:id="rId8"/>
    <p:sldId id="653" r:id="rId9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DA27"/>
    <a:srgbClr val="91D2DB"/>
    <a:srgbClr val="F7FCC6"/>
    <a:srgbClr val="CC6600"/>
    <a:srgbClr val="F5A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8" autoAdjust="0"/>
    <p:restoredTop sz="95915" autoAdjust="0"/>
  </p:normalViewPr>
  <p:slideViewPr>
    <p:cSldViewPr>
      <p:cViewPr>
        <p:scale>
          <a:sx n="60" d="100"/>
          <a:sy n="60" d="100"/>
        </p:scale>
        <p:origin x="-1656" y="-318"/>
      </p:cViewPr>
      <p:guideLst>
        <p:guide orient="horz" pos="2160"/>
        <p:guide orient="horz" pos="4065"/>
        <p:guide pos="2880"/>
        <p:guide pos="5193"/>
      </p:guideLst>
    </p:cSldViewPr>
  </p:slideViewPr>
  <p:outlineViewPr>
    <p:cViewPr>
      <p:scale>
        <a:sx n="33" d="100"/>
        <a:sy n="33" d="100"/>
      </p:scale>
      <p:origin x="0" y="2062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8CB440-C176-455F-9C59-616B25101622}" type="datetimeFigureOut">
              <a:rPr lang="de-DE"/>
              <a:pPr>
                <a:defRPr/>
              </a:pPr>
              <a:t>02.02.2016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9170388-3192-4DD0-AB1B-45DD2366FC5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871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115D9C-701C-4D4E-898C-986D4CC6E816}" type="datetimeFigureOut">
              <a:rPr lang="de-DE"/>
              <a:pPr>
                <a:defRPr/>
              </a:pPr>
              <a:t>02.02.2016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8C99CEA-4ED1-4022-9515-BD53F156C67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243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BA1B7C-5F70-4EC0-B96F-39D159BFC8A7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1229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538901-FD64-472B-80A4-2D8A5484D85B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  <a:p>
            <a:pPr>
              <a:spcBef>
                <a:spcPct val="0"/>
              </a:spcBef>
            </a:pPr>
            <a:r>
              <a:rPr lang="de-DE" smtClean="0"/>
              <a:t> </a:t>
            </a:r>
            <a:endParaRPr lang="de-DE" sz="1600" smtClean="0"/>
          </a:p>
        </p:txBody>
      </p:sp>
      <p:sp>
        <p:nvSpPr>
          <p:cNvPr id="1433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9B3F3C-9788-4028-8A3E-F66AD4BDC2EE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16387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603C127-762E-4D70-A3E8-0CEC86CE73A2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dirty="0" smtClean="0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2030C1-5C54-4F56-AADB-1D134DD39034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0483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3F25BC-F7B2-4B14-A0B4-45D6DB6C440C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2531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AE04AC-1884-45B6-AFB1-2F2EA4A65422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/>
          </a:p>
        </p:txBody>
      </p:sp>
      <p:sp>
        <p:nvSpPr>
          <p:cNvPr id="2457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DAE85F-87B7-436B-AC62-62953B548B9F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4000">
                <a:ln>
                  <a:noFill/>
                </a:ln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B77CF-5E86-42A7-9348-A3D878764F6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6732588" y="6438900"/>
            <a:ext cx="1498600" cy="366713"/>
          </a:xfrm>
        </p:spPr>
        <p:txBody>
          <a:bodyPr/>
          <a:lstStyle>
            <a:lvl1pPr algn="ct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2665C7B-8EAB-4B36-89D1-D3477600EB2E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84213" y="6407150"/>
            <a:ext cx="3382962" cy="365125"/>
          </a:xfrm>
        </p:spPr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EA1C4-B5F8-4102-96E1-346FFD51F05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ct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6129ED-B276-4CD9-A511-0AF5E9FC1C50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013176"/>
            <a:ext cx="7659687" cy="1168400"/>
          </a:xfrm>
        </p:spPr>
        <p:txBody>
          <a:bodyPr anchor="t"/>
          <a:lstStyle>
            <a:lvl1pPr algn="l">
              <a:defRPr sz="3600" b="0" cap="all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4984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1863" y="6440488"/>
            <a:ext cx="1498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F7105-F663-4418-B010-C361C21968D5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65876-B0ED-49CA-95AF-1BFEEA98962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730250" y="6407150"/>
            <a:ext cx="3384550" cy="365125"/>
          </a:xfrm>
        </p:spPr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F474-F34D-429D-97C1-A21ACFF265F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6588125" y="6408738"/>
            <a:ext cx="1498600" cy="366712"/>
          </a:xfrm>
        </p:spPr>
        <p:txBody>
          <a:bodyPr/>
          <a:lstStyle>
            <a:lvl1pPr algn="ct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03DD1B9-0CE3-4D15-8724-CCDD0A93B550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468313" y="6407150"/>
            <a:ext cx="3382962" cy="365125"/>
          </a:xfrm>
        </p:spPr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535113"/>
            <a:ext cx="3816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298" y="2174875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2400" y="1535113"/>
            <a:ext cx="37800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2817" y="2174875"/>
            <a:ext cx="378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E624-7730-49DD-864C-EE008678AA4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>
          <a:xfrm>
            <a:off x="6745288" y="6446838"/>
            <a:ext cx="1498600" cy="366712"/>
          </a:xfrm>
        </p:spPr>
        <p:txBody>
          <a:bodyPr/>
          <a:lstStyle>
            <a:lvl1pPr algn="ctr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5EDE683-6B22-42C2-989D-CD683DE5E239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20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 dirty="0"/>
              <a:t>N. GORMANNS-BIEKER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9200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484313"/>
            <a:ext cx="79200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F0D18E4-9245-4BF5-9E58-58937822AA9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825" y="6407150"/>
            <a:ext cx="3384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cap="small" spc="0" baseline="0" dirty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dirty="0"/>
              <a:t>N. Gormanns-Bieker     </a:t>
            </a:r>
            <a:r>
              <a:rPr lang="de-DE" dirty="0" smtClean="0"/>
              <a:t>Pedagog business  </a:t>
            </a:r>
            <a:r>
              <a:rPr lang="de-DE" dirty="0"/>
              <a:t>M.A.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3850" y="6408738"/>
            <a:ext cx="1498600" cy="366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12BAA4F-EA3B-4A67-9747-47771EF66D42}" type="datetime1">
              <a:rPr lang="de-DE"/>
              <a:pPr>
                <a:defRPr/>
              </a:pPr>
              <a:t>02.02.2016</a:t>
            </a:fld>
            <a:endParaRPr lang="de-DE" dirty="0"/>
          </a:p>
        </p:txBody>
      </p:sp>
      <p:pic>
        <p:nvPicPr>
          <p:cNvPr id="1033" name="Picture 2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86788" y="274638"/>
            <a:ext cx="4524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200" kern="1200" spc="-100">
          <a:solidFill>
            <a:schemeClr val="tx2"/>
          </a:solidFill>
          <a:latin typeface="+mn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00ADD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38AC8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468313" y="1700213"/>
            <a:ext cx="7761287" cy="27987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b="1" dirty="0" smtClean="0"/>
              <a:t>Erasmus+</a:t>
            </a:r>
            <a:br>
              <a:rPr lang="de-DE" b="1" dirty="0" smtClean="0"/>
            </a:br>
            <a:r>
              <a:rPr lang="de-DE" sz="3600" b="1" dirty="0" smtClean="0"/>
              <a:t>Curriculum </a:t>
            </a:r>
            <a:r>
              <a:rPr lang="ro-RO" sz="3600" b="1" dirty="0" smtClean="0"/>
              <a:t>pentru perfecționare și dezvoltare continuă</a:t>
            </a:r>
            <a:r>
              <a:rPr lang="de-DE" sz="4800" dirty="0" smtClean="0"/>
              <a:t/>
            </a:r>
            <a:br>
              <a:rPr lang="de-DE" sz="4800" dirty="0" smtClean="0"/>
            </a:br>
            <a:r>
              <a:rPr lang="de-DE" sz="2800" dirty="0"/>
              <a:t>Reducerea factorilor de stres </a:t>
            </a:r>
            <a:r>
              <a:rPr lang="de-DE" sz="2800" dirty="0" smtClean="0"/>
              <a:t>psihosocial </a:t>
            </a:r>
            <a:r>
              <a:rPr lang="ro-RO" sz="2800" dirty="0" smtClean="0"/>
              <a:t>în</a:t>
            </a:r>
            <a:r>
              <a:rPr lang="de-DE" sz="2800" dirty="0" smtClean="0"/>
              <a:t> </a:t>
            </a:r>
            <a:r>
              <a:rPr lang="ro-RO" sz="2800" dirty="0" smtClean="0"/>
              <a:t>îngrjirea </a:t>
            </a:r>
            <a:r>
              <a:rPr lang="de-DE" sz="2800" dirty="0" smtClean="0"/>
              <a:t>vârstnici</a:t>
            </a:r>
            <a:r>
              <a:rPr lang="ro-RO" sz="2800" dirty="0" smtClean="0"/>
              <a:t>lor </a:t>
            </a:r>
            <a:endParaRPr lang="de-DE" sz="2800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>
          <a:xfrm>
            <a:off x="468313" y="4868863"/>
            <a:ext cx="6461125" cy="7302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400" dirty="0" smtClean="0"/>
              <a:t>Natascha Gormanns-</a:t>
            </a:r>
            <a:r>
              <a:rPr lang="de-DE" sz="2400" dirty="0" err="1" smtClean="0"/>
              <a:t>Bieker</a:t>
            </a:r>
            <a:endParaRPr lang="de-DE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sz="2400" dirty="0" smtClean="0"/>
              <a:t>Pedagog business </a:t>
            </a:r>
            <a:r>
              <a:rPr lang="de-DE" sz="2400" dirty="0" smtClean="0"/>
              <a:t>M.A.</a:t>
            </a:r>
          </a:p>
        </p:txBody>
      </p:sp>
      <p:sp>
        <p:nvSpPr>
          <p:cNvPr id="9219" name="Foliennummernplatzhalt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A13C74-9456-49A6-9B39-92562FA98705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/>
          </a:p>
        </p:txBody>
      </p:sp>
      <p:sp>
        <p:nvSpPr>
          <p:cNvPr id="9220" name="Datumsplatzhalter 5"/>
          <p:cNvSpPr>
            <a:spLocks noGrp="1"/>
          </p:cNvSpPr>
          <p:nvPr>
            <p:ph type="dt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039139-A67D-4441-B142-B4334A26C5B6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>
              <a:spcAft>
                <a:spcPts val="0"/>
              </a:spcAft>
              <a:defRPr/>
            </a:pPr>
            <a:r>
              <a:rPr lang="de-DE" kern="1200" spc="-100" dirty="0">
                <a:latin typeface="+mn-lt"/>
                <a:ea typeface="+mj-ea"/>
                <a:cs typeface="+mj-cs"/>
              </a:rPr>
              <a:t>Erasmus+ − </a:t>
            </a:r>
            <a:r>
              <a:rPr lang="ro-RO" kern="1200" spc="-100" dirty="0" smtClean="0">
                <a:latin typeface="+mn-lt"/>
                <a:ea typeface="+mj-ea"/>
                <a:cs typeface="+mj-cs"/>
              </a:rPr>
              <a:t>alte aspecte educaționale</a:t>
            </a:r>
            <a:endParaRPr lang="de-DE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11266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 smtClean="0"/>
              <a:t>Comunicarea - Gamă de subiecte</a:t>
            </a:r>
            <a:r>
              <a:rPr lang="de-DE" dirty="0" smtClean="0"/>
              <a:t>: </a:t>
            </a:r>
            <a:r>
              <a:rPr lang="ro-RO" dirty="0" smtClean="0"/>
              <a:t>cadru larg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endParaRPr lang="ro-RO" dirty="0">
              <a:sym typeface="Wingdings" pitchFamily="2" charset="2"/>
            </a:endParaRPr>
          </a:p>
          <a:p>
            <a:r>
              <a:rPr lang="ro-RO" dirty="0">
                <a:sym typeface="Wingdings" pitchFamily="2" charset="2"/>
              </a:rPr>
              <a:t>L</a:t>
            </a:r>
            <a:r>
              <a:rPr lang="ro-RO" dirty="0" smtClean="0">
                <a:sym typeface="Wingdings" pitchFamily="2" charset="2"/>
              </a:rPr>
              <a:t>imitarea la aspectele semnificative </a:t>
            </a:r>
          </a:p>
          <a:p>
            <a:r>
              <a:rPr lang="ro-RO" dirty="0" smtClean="0">
                <a:sym typeface="Wingdings" pitchFamily="2" charset="2"/>
              </a:rPr>
              <a:t>Comunicarea cu pacienții și membrii familiei  </a:t>
            </a:r>
          </a:p>
          <a:p>
            <a:pPr lvl="1"/>
            <a:r>
              <a:rPr lang="ro-RO" dirty="0" smtClean="0">
                <a:sym typeface="Wingdings" pitchFamily="2" charset="2"/>
              </a:rPr>
              <a:t>Comunicarea în echipă </a:t>
            </a:r>
            <a:endParaRPr lang="de-DE" dirty="0" smtClean="0">
              <a:sym typeface="Wingdings" pitchFamily="2" charset="2"/>
            </a:endParaRPr>
          </a:p>
          <a:p>
            <a:pPr lvl="1"/>
            <a:r>
              <a:rPr lang="ro-RO" dirty="0" smtClean="0">
                <a:sym typeface="Wingdings" pitchFamily="2" charset="2"/>
              </a:rPr>
              <a:t>Comunicarea</a:t>
            </a:r>
            <a:r>
              <a:rPr lang="en-US" dirty="0" smtClean="0">
                <a:sym typeface="Wingdings" pitchFamily="2" charset="2"/>
              </a:rPr>
              <a:t>,</a:t>
            </a:r>
            <a:r>
              <a:rPr lang="ro-RO" dirty="0" smtClean="0">
                <a:sym typeface="Wingdings" pitchFamily="2" charset="2"/>
              </a:rPr>
              <a:t> </a:t>
            </a:r>
            <a:r>
              <a:rPr lang="ro-RO" dirty="0" smtClean="0">
                <a:sym typeface="Wingdings" pitchFamily="2" charset="2"/>
              </a:rPr>
              <a:t>ca factor de conducere </a:t>
            </a:r>
            <a:endParaRPr lang="de-DE" dirty="0" smtClean="0">
              <a:sym typeface="Wingdings" pitchFamily="2" charset="2"/>
            </a:endParaRPr>
          </a:p>
          <a:p>
            <a:pPr lvl="2"/>
            <a:r>
              <a:rPr lang="de-DE" dirty="0" smtClean="0">
                <a:sym typeface="Wingdings" pitchFamily="2" charset="2"/>
              </a:rPr>
              <a:t>Discu</a:t>
            </a:r>
            <a:r>
              <a:rPr lang="ro-RO" dirty="0" smtClean="0">
                <a:sym typeface="Wingdings" pitchFamily="2" charset="2"/>
              </a:rPr>
              <a:t>ții colaboratori </a:t>
            </a:r>
            <a:endParaRPr lang="de-DE" dirty="0" smtClean="0">
              <a:sym typeface="Wingdings" pitchFamily="2" charset="2"/>
            </a:endParaRPr>
          </a:p>
          <a:p>
            <a:pPr lvl="2"/>
            <a:r>
              <a:rPr lang="ro-RO" dirty="0" smtClean="0">
                <a:sym typeface="Wingdings" pitchFamily="2" charset="2"/>
              </a:rPr>
              <a:t>Inițierea de discuții cu echipa</a:t>
            </a:r>
            <a:endParaRPr lang="de-DE" dirty="0" smtClean="0">
              <a:sym typeface="Wingdings" pitchFamily="2" charset="2"/>
            </a:endParaRPr>
          </a:p>
          <a:p>
            <a:pPr lvl="2"/>
            <a:r>
              <a:rPr lang="de-DE" dirty="0" smtClean="0">
                <a:sym typeface="Wingdings" pitchFamily="2" charset="2"/>
              </a:rPr>
              <a:t>Etc.</a:t>
            </a:r>
          </a:p>
          <a:p>
            <a:r>
              <a:rPr lang="en-US" dirty="0" err="1" smtClean="0"/>
              <a:t>Ini</a:t>
            </a:r>
            <a:r>
              <a:rPr lang="ro-RO" dirty="0" smtClean="0"/>
              <a:t>țial</a:t>
            </a:r>
            <a:r>
              <a:rPr lang="ro-RO" dirty="0" smtClean="0"/>
              <a:t>, </a:t>
            </a:r>
            <a:r>
              <a:rPr lang="ro-RO" dirty="0" smtClean="0"/>
              <a:t>limitarea comunicării cu pacienții și membrii familiei acestora</a:t>
            </a:r>
            <a:endParaRPr lang="de-DE" dirty="0" smtClean="0"/>
          </a:p>
        </p:txBody>
      </p:sp>
      <p:sp>
        <p:nvSpPr>
          <p:cNvPr id="11267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817A04-811A-4C5F-AC83-2E0742A685B4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/>
          </a:p>
        </p:txBody>
      </p:sp>
      <p:sp>
        <p:nvSpPr>
          <p:cNvPr id="11268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526046-C03F-4504-B0C2-1BEDAA487E6C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N. Gormanns-Bieker        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>
              <a:spcAft>
                <a:spcPts val="0"/>
              </a:spcAft>
              <a:defRPr/>
            </a:pPr>
            <a:r>
              <a:rPr lang="ro-RO" kern="1200" spc="-100" dirty="0" smtClean="0">
                <a:latin typeface="+mn-lt"/>
                <a:ea typeface="+mj-ea"/>
                <a:cs typeface="+mj-cs"/>
              </a:rPr>
              <a:t>            Alte aspecte educaționale – Comunicarea</a:t>
            </a:r>
            <a:endParaRPr lang="de-DE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13314" name="Inhaltsplatzhalter 6"/>
          <p:cNvSpPr>
            <a:spLocks noGrp="1"/>
          </p:cNvSpPr>
          <p:nvPr>
            <p:ph idx="1"/>
          </p:nvPr>
        </p:nvSpPr>
        <p:spPr>
          <a:xfrm>
            <a:off x="250824" y="1484313"/>
            <a:ext cx="8065591" cy="4800600"/>
          </a:xfrm>
        </p:spPr>
        <p:txBody>
          <a:bodyPr/>
          <a:lstStyle/>
          <a:p>
            <a:r>
              <a:rPr lang="ro-RO" dirty="0" smtClean="0"/>
              <a:t>Comunicarea în cadrul îngrijirii</a:t>
            </a:r>
            <a:r>
              <a:rPr lang="en-US" dirty="0" smtClean="0"/>
              <a:t>,</a:t>
            </a:r>
            <a:r>
              <a:rPr lang="ro-RO" dirty="0" smtClean="0"/>
              <a:t> privită ca provocare specială</a:t>
            </a:r>
            <a:endParaRPr lang="de-DE" dirty="0" smtClean="0"/>
          </a:p>
          <a:p>
            <a:pPr lvl="1"/>
            <a:r>
              <a:rPr lang="ro-RO" dirty="0" smtClean="0">
                <a:sym typeface="Wingdings" pitchFamily="2" charset="2"/>
              </a:rPr>
              <a:t>Comunicarea cu </a:t>
            </a:r>
            <a:r>
              <a:rPr lang="ro-RO" dirty="0" smtClean="0">
                <a:sym typeface="Wingdings" pitchFamily="2" charset="2"/>
              </a:rPr>
              <a:t>oamenii, </a:t>
            </a:r>
            <a:r>
              <a:rPr lang="ro-RO" dirty="0" smtClean="0">
                <a:sym typeface="Wingdings" pitchFamily="2" charset="2"/>
              </a:rPr>
              <a:t>în situații speciale/ dificile </a:t>
            </a:r>
            <a:r>
              <a:rPr lang="de-DE" dirty="0" smtClean="0">
                <a:sym typeface="Wingdings" pitchFamily="2" charset="2"/>
              </a:rPr>
              <a:t> Pa</a:t>
            </a:r>
            <a:r>
              <a:rPr lang="ro-RO" dirty="0" smtClean="0">
                <a:sym typeface="Wingdings" pitchFamily="2" charset="2"/>
              </a:rPr>
              <a:t>cienții și membrii familiei</a:t>
            </a:r>
            <a:r>
              <a:rPr lang="de-DE" dirty="0" smtClean="0">
                <a:sym typeface="Wingdings" pitchFamily="2" charset="2"/>
              </a:rPr>
              <a:t> </a:t>
            </a:r>
            <a:endParaRPr lang="ro-RO" dirty="0" smtClean="0">
              <a:sym typeface="Wingdings" pitchFamily="2" charset="2"/>
            </a:endParaRPr>
          </a:p>
          <a:p>
            <a:pPr lvl="1"/>
            <a:r>
              <a:rPr lang="ro-RO" dirty="0" smtClean="0">
                <a:sym typeface="Wingdings" pitchFamily="2" charset="2"/>
              </a:rPr>
              <a:t>Teme</a:t>
            </a:r>
            <a:r>
              <a:rPr lang="en-US" dirty="0" smtClean="0">
                <a:sym typeface="Wingdings" pitchFamily="2" charset="2"/>
              </a:rPr>
              <a:t>le</a:t>
            </a:r>
            <a:r>
              <a:rPr lang="ro-RO" dirty="0" smtClean="0">
                <a:sym typeface="Wingdings" pitchFamily="2" charset="2"/>
              </a:rPr>
              <a:t> dificile, precum boala, suferința, frica </a:t>
            </a:r>
            <a:r>
              <a:rPr lang="de-DE" dirty="0" smtClean="0">
                <a:sym typeface="Wingdings" pitchFamily="2" charset="2"/>
              </a:rPr>
              <a:t>etc. </a:t>
            </a:r>
            <a:r>
              <a:rPr lang="ro-RO" dirty="0" smtClean="0">
                <a:sym typeface="Wingdings" pitchFamily="2" charset="2"/>
              </a:rPr>
              <a:t>stabilesc cadrul comunicării</a:t>
            </a:r>
            <a:endParaRPr lang="de-DE" dirty="0" smtClean="0"/>
          </a:p>
          <a:p>
            <a:r>
              <a:rPr lang="ro-RO" dirty="0" smtClean="0"/>
              <a:t>Comunicare</a:t>
            </a:r>
            <a:r>
              <a:rPr lang="en-US" dirty="0" smtClean="0"/>
              <a:t>a </a:t>
            </a:r>
            <a:r>
              <a:rPr lang="ro-RO" dirty="0" smtClean="0"/>
              <a:t>aici</a:t>
            </a:r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ro-RO" dirty="0" smtClean="0"/>
              <a:t> nu doar despre limbaj </a:t>
            </a:r>
          </a:p>
          <a:p>
            <a:r>
              <a:rPr lang="ro-RO" dirty="0" smtClean="0"/>
              <a:t>Comportamentul</a:t>
            </a:r>
            <a:r>
              <a:rPr lang="de-DE" dirty="0" smtClean="0"/>
              <a:t>/</a:t>
            </a:r>
            <a:r>
              <a:rPr lang="ro-RO" dirty="0" smtClean="0"/>
              <a:t>atitudinea îngrijitorilor este deasemenea crucială pentru o comunicare de succes </a:t>
            </a:r>
          </a:p>
          <a:p>
            <a:r>
              <a:rPr lang="ro-RO" dirty="0" smtClean="0"/>
              <a:t>Limbajul corporal, respectiv gestica, joacă</a:t>
            </a:r>
            <a:r>
              <a:rPr lang="en-US" dirty="0" smtClean="0"/>
              <a:t> </a:t>
            </a:r>
            <a:r>
              <a:rPr lang="ro-RO" dirty="0" smtClean="0"/>
              <a:t>o mare însemnătate </a:t>
            </a:r>
          </a:p>
          <a:p>
            <a:r>
              <a:rPr lang="ro-RO" dirty="0" smtClean="0"/>
              <a:t>Expresivitatea privind comportamentul și gestica poate sprijini o comunicare eficientă</a:t>
            </a:r>
            <a:endParaRPr lang="de-DE" dirty="0" smtClean="0"/>
          </a:p>
        </p:txBody>
      </p:sp>
      <p:sp>
        <p:nvSpPr>
          <p:cNvPr id="13315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4CF703-34C3-4564-B183-2D31CD6CDDC1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/>
          </a:p>
        </p:txBody>
      </p:sp>
      <p:sp>
        <p:nvSpPr>
          <p:cNvPr id="13316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DAD265-0728-4655-8327-BF0F00667654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N. Gormanns-Bieker        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>
              <a:spcAft>
                <a:spcPts val="0"/>
              </a:spcAft>
              <a:defRPr/>
            </a:pPr>
            <a:r>
              <a:rPr lang="ro-RO" kern="1200" spc="-100" dirty="0" smtClean="0">
                <a:latin typeface="+mn-lt"/>
                <a:ea typeface="+mj-ea"/>
                <a:cs typeface="+mj-cs"/>
              </a:rPr>
              <a:t>          Alte aspecte educaționale - Comunicarea</a:t>
            </a:r>
            <a:endParaRPr lang="de-DE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15362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ym typeface="Wingdings" pitchFamily="2" charset="2"/>
              </a:rPr>
              <a:t>Curriculum </a:t>
            </a:r>
            <a:r>
              <a:rPr lang="ro-RO" dirty="0" smtClean="0">
                <a:sym typeface="Wingdings" pitchFamily="2" charset="2"/>
              </a:rPr>
              <a:t>comunicare</a:t>
            </a:r>
            <a:r>
              <a:rPr lang="de-DE" dirty="0" smtClean="0">
                <a:sym typeface="Wingdings" pitchFamily="2" charset="2"/>
              </a:rPr>
              <a:t>:</a:t>
            </a:r>
          </a:p>
          <a:p>
            <a:pPr lvl="1"/>
            <a:r>
              <a:rPr lang="ro-RO" dirty="0" smtClean="0"/>
              <a:t>Perfecționare</a:t>
            </a:r>
            <a:r>
              <a:rPr lang="de-DE" dirty="0" smtClean="0"/>
              <a:t> 1: </a:t>
            </a:r>
            <a:r>
              <a:rPr lang="ro-RO" dirty="0" smtClean="0"/>
              <a:t>apropiere și distanț</a:t>
            </a:r>
            <a:r>
              <a:rPr lang="en-US" dirty="0" smtClean="0"/>
              <a:t>are</a:t>
            </a:r>
            <a:r>
              <a:rPr lang="ro-RO" dirty="0" smtClean="0"/>
              <a:t> </a:t>
            </a:r>
            <a:r>
              <a:rPr lang="de-DE" dirty="0" smtClean="0"/>
              <a:t> - </a:t>
            </a:r>
            <a:r>
              <a:rPr lang="ro-RO" dirty="0" smtClean="0"/>
              <a:t>echilibru în relația cu pacienții/locuitorii </a:t>
            </a:r>
            <a:endParaRPr lang="de-DE" dirty="0" smtClean="0"/>
          </a:p>
          <a:p>
            <a:pPr lvl="1"/>
            <a:r>
              <a:rPr lang="ro-RO" dirty="0" smtClean="0"/>
              <a:t>Perfecționare</a:t>
            </a:r>
            <a:r>
              <a:rPr lang="de-DE" dirty="0" smtClean="0"/>
              <a:t> 2: </a:t>
            </a:r>
            <a:r>
              <a:rPr lang="ro-RO" dirty="0" smtClean="0"/>
              <a:t>comunicare eficientă cu pacienții și membrii familiei </a:t>
            </a:r>
            <a:endParaRPr lang="de-DE" dirty="0" smtClean="0"/>
          </a:p>
          <a:p>
            <a:pPr lvl="2"/>
            <a:r>
              <a:rPr lang="ro-RO" dirty="0" smtClean="0">
                <a:sym typeface="Wingdings" pitchFamily="2" charset="2"/>
              </a:rPr>
              <a:t>Focusarea pe bazele unei comunicări reușite </a:t>
            </a:r>
            <a:endParaRPr lang="de-DE" dirty="0" smtClean="0">
              <a:sym typeface="Wingdings" pitchFamily="2" charset="2"/>
            </a:endParaRPr>
          </a:p>
          <a:p>
            <a:pPr lvl="2"/>
            <a:r>
              <a:rPr lang="ro-RO" dirty="0" smtClean="0">
                <a:sym typeface="Wingdings" pitchFamily="2" charset="2"/>
              </a:rPr>
              <a:t>Observarea </a:t>
            </a:r>
            <a:r>
              <a:rPr lang="ro-RO" dirty="0">
                <a:sym typeface="Wingdings" pitchFamily="2" charset="2"/>
              </a:rPr>
              <a:t>s</a:t>
            </a:r>
            <a:r>
              <a:rPr lang="ro-RO" dirty="0" smtClean="0">
                <a:sym typeface="Wingdings" pitchFamily="2" charset="2"/>
              </a:rPr>
              <a:t>imultană a situației de comunicare dintre îngrijitori și pacienți  </a:t>
            </a:r>
          </a:p>
          <a:p>
            <a:pPr lvl="2"/>
            <a:r>
              <a:rPr lang="ro-RO" dirty="0" smtClean="0">
                <a:sym typeface="Wingdings" pitchFamily="2" charset="2"/>
              </a:rPr>
              <a:t>Perfecționarea poate fi adaptată fără probleme pentru comunicarea în echipă. </a:t>
            </a:r>
            <a:endParaRPr lang="de-DE" dirty="0" smtClean="0">
              <a:sym typeface="Wingdings" pitchFamily="2" charset="2"/>
            </a:endParaRPr>
          </a:p>
        </p:txBody>
      </p:sp>
      <p:sp>
        <p:nvSpPr>
          <p:cNvPr id="15363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4DE3C7-1682-4951-BB3F-66EDAF5F9A48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/>
          </a:p>
        </p:txBody>
      </p:sp>
      <p:sp>
        <p:nvSpPr>
          <p:cNvPr id="15364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9D229F-1035-404E-969A-63404DD538D2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N. Gormanns-Bieker        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0" y="188913"/>
            <a:ext cx="8460431" cy="1143000"/>
          </a:xfrm>
        </p:spPr>
        <p:txBody>
          <a:bodyPr/>
          <a:lstStyle/>
          <a:p>
            <a:pPr lvl="1" fontAlgn="auto">
              <a:spcAft>
                <a:spcPts val="0"/>
              </a:spcAft>
              <a:defRPr/>
            </a:pPr>
            <a:r>
              <a:rPr lang="de-DE" kern="1200" spc="-100" dirty="0" smtClean="0">
                <a:latin typeface="+mn-lt"/>
                <a:ea typeface="+mj-ea"/>
                <a:cs typeface="+mj-cs"/>
              </a:rPr>
              <a:t>  Curriculum </a:t>
            </a:r>
            <a:r>
              <a:rPr lang="de-DE" kern="1200" spc="-100" dirty="0">
                <a:latin typeface="+mn-lt"/>
                <a:ea typeface="+mj-ea"/>
                <a:cs typeface="+mj-cs"/>
              </a:rPr>
              <a:t>− </a:t>
            </a:r>
            <a:r>
              <a:rPr lang="ro-RO" kern="1200" spc="-100" dirty="0" smtClean="0">
                <a:latin typeface="+mn-lt"/>
                <a:ea typeface="+mj-ea"/>
                <a:cs typeface="+mj-cs"/>
              </a:rPr>
              <a:t>Comunicarea </a:t>
            </a:r>
            <a:r>
              <a:rPr lang="de-DE" kern="1200" spc="-100" dirty="0" smtClean="0">
                <a:latin typeface="+mn-lt"/>
                <a:ea typeface="+mj-ea"/>
                <a:cs typeface="+mj-cs"/>
                <a:sym typeface="Wingdings" pitchFamily="2" charset="2"/>
              </a:rPr>
              <a:t> </a:t>
            </a:r>
            <a:r>
              <a:rPr lang="en-US" kern="1200" spc="-100" dirty="0">
                <a:latin typeface="+mn-lt"/>
                <a:ea typeface="+mj-ea"/>
                <a:cs typeface="+mj-cs"/>
                <a:sym typeface="Wingdings" pitchFamily="2" charset="2"/>
              </a:rPr>
              <a:t>A</a:t>
            </a:r>
            <a:r>
              <a:rPr lang="ro-RO" kern="1200" spc="-100" dirty="0" smtClean="0">
                <a:latin typeface="+mn-lt"/>
                <a:ea typeface="+mj-ea"/>
                <a:cs typeface="+mj-cs"/>
                <a:sym typeface="Wingdings" pitchFamily="2" charset="2"/>
              </a:rPr>
              <a:t>propiere și distanț</a:t>
            </a:r>
            <a:r>
              <a:rPr lang="en-US" kern="1200" spc="-100" dirty="0" smtClean="0">
                <a:latin typeface="+mn-lt"/>
                <a:ea typeface="+mj-ea"/>
                <a:cs typeface="+mj-cs"/>
                <a:sym typeface="Wingdings" pitchFamily="2" charset="2"/>
              </a:rPr>
              <a:t>are</a:t>
            </a:r>
            <a:r>
              <a:rPr lang="ro-RO" kern="1200" spc="-100" dirty="0" smtClean="0">
                <a:latin typeface="+mn-lt"/>
                <a:ea typeface="+mj-ea"/>
                <a:cs typeface="+mj-cs"/>
                <a:sym typeface="Wingdings" pitchFamily="2" charset="2"/>
              </a:rPr>
              <a:t> </a:t>
            </a:r>
            <a:endParaRPr lang="de-DE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255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b="1" dirty="0" smtClean="0"/>
              <a:t>Perfecționare</a:t>
            </a:r>
            <a:r>
              <a:rPr lang="de-DE" b="1" dirty="0" smtClean="0"/>
              <a:t> 1: </a:t>
            </a:r>
            <a:r>
              <a:rPr lang="ro-RO" b="1" dirty="0" smtClean="0"/>
              <a:t>apropiere și distanț</a:t>
            </a:r>
            <a:r>
              <a:rPr lang="en-US" b="1" dirty="0" smtClean="0"/>
              <a:t>are</a:t>
            </a:r>
            <a:r>
              <a:rPr lang="ro-RO" b="1" dirty="0" smtClean="0"/>
              <a:t> </a:t>
            </a:r>
            <a:r>
              <a:rPr lang="de-DE" b="1" dirty="0" smtClean="0"/>
              <a:t>– </a:t>
            </a:r>
            <a:r>
              <a:rPr lang="ro-RO" b="1" dirty="0" smtClean="0"/>
              <a:t>echilibru în relația cu pacienții/locuitorii </a:t>
            </a:r>
            <a:endParaRPr lang="de-DE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Relevan</a:t>
            </a:r>
            <a:r>
              <a:rPr lang="ro-RO" dirty="0" smtClean="0"/>
              <a:t>ța apropierii și </a:t>
            </a:r>
            <a:r>
              <a:rPr lang="ro-RO" dirty="0" smtClean="0"/>
              <a:t>distanțării </a:t>
            </a:r>
            <a:r>
              <a:rPr lang="ro-RO" dirty="0" smtClean="0"/>
              <a:t>în îngrijire </a:t>
            </a:r>
            <a:r>
              <a:rPr lang="de-DE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Importanța echilibrului ambelor aspecte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ro-RO" dirty="0" smtClean="0">
                <a:sym typeface="Wingdings" pitchFamily="2" charset="2"/>
              </a:rPr>
              <a:t>conceptul compasiunii distanțate </a:t>
            </a:r>
            <a:endParaRPr lang="de-DE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Învățarea compasiunii distanțate </a:t>
            </a:r>
            <a:endParaRPr lang="de-DE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A</a:t>
            </a:r>
            <a:r>
              <a:rPr lang="ro-RO" dirty="0" smtClean="0"/>
              <a:t>bordare</a:t>
            </a:r>
            <a:r>
              <a:rPr lang="de-DE" dirty="0" smtClean="0"/>
              <a:t>: alian</a:t>
            </a:r>
            <a:r>
              <a:rPr lang="ro-RO" dirty="0" smtClean="0"/>
              <a:t>țe de lucru terapeutice</a:t>
            </a:r>
            <a:endParaRPr lang="de-DE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Exprimarea apropierii și distanțării vis-a-vis de comportament</a:t>
            </a:r>
            <a:r>
              <a:rPr lang="de-DE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P</a:t>
            </a:r>
            <a:r>
              <a:rPr lang="ro-RO" dirty="0" smtClean="0"/>
              <a:t>arte practică </a:t>
            </a:r>
            <a:endParaRPr lang="de-DE" b="1" dirty="0" smtClean="0"/>
          </a:p>
        </p:txBody>
      </p:sp>
      <p:sp>
        <p:nvSpPr>
          <p:cNvPr id="17411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AEEE04-82C9-4557-BEAE-D4ACF557D4B1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/>
          </a:p>
        </p:txBody>
      </p:sp>
      <p:sp>
        <p:nvSpPr>
          <p:cNvPr id="17412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960F06-9ACE-4E11-A9A6-AE4E32AAC398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N. Gormanns-Bieker        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>
              <a:spcAft>
                <a:spcPts val="0"/>
              </a:spcAft>
              <a:defRPr/>
            </a:pPr>
            <a:r>
              <a:rPr lang="de-DE" kern="1200" spc="-100" dirty="0">
                <a:latin typeface="+mn-lt"/>
                <a:ea typeface="+mj-ea"/>
                <a:cs typeface="+mj-cs"/>
              </a:rPr>
              <a:t>Curriculum − </a:t>
            </a:r>
            <a:r>
              <a:rPr lang="ro-RO" kern="1200" spc="-100" dirty="0">
                <a:latin typeface="+mn-lt"/>
                <a:ea typeface="+mj-ea"/>
                <a:cs typeface="+mj-cs"/>
              </a:rPr>
              <a:t>C</a:t>
            </a:r>
            <a:r>
              <a:rPr lang="ro-RO" kern="1200" spc="-100" dirty="0" smtClean="0">
                <a:latin typeface="+mn-lt"/>
                <a:ea typeface="+mj-ea"/>
                <a:cs typeface="+mj-cs"/>
              </a:rPr>
              <a:t>omunicarea </a:t>
            </a:r>
            <a:endParaRPr lang="de-DE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8255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b="1" dirty="0" smtClean="0"/>
              <a:t>Perfecționare </a:t>
            </a:r>
            <a:r>
              <a:rPr lang="de-DE" b="1" dirty="0" smtClean="0"/>
              <a:t> 2: </a:t>
            </a:r>
            <a:r>
              <a:rPr lang="ro-RO" b="1" dirty="0" smtClean="0"/>
              <a:t>comunicarea eficientă cu pacienții și membrii familiei </a:t>
            </a:r>
            <a:endParaRPr lang="de-DE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Comunicare generală – arii problematice </a:t>
            </a:r>
            <a:endParaRPr lang="de-DE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Bazele și nivelele comunicării </a:t>
            </a:r>
            <a:endParaRPr lang="de-DE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Schulz von Thun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smtClean="0"/>
              <a:t>4 </a:t>
            </a:r>
            <a:r>
              <a:rPr lang="ro-RO" dirty="0" smtClean="0"/>
              <a:t>nivele </a:t>
            </a:r>
            <a:r>
              <a:rPr lang="ro-RO" dirty="0" smtClean="0"/>
              <a:t>ale </a:t>
            </a:r>
            <a:r>
              <a:rPr lang="ro-RO" dirty="0" smtClean="0"/>
              <a:t>unui mesaj </a:t>
            </a:r>
            <a:r>
              <a:rPr lang="de-DE" dirty="0" smtClean="0"/>
              <a:t> 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Paul Watzlawick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smtClean="0"/>
              <a:t>5 </a:t>
            </a:r>
            <a:r>
              <a:rPr lang="ro-RO" dirty="0" smtClean="0"/>
              <a:t>reguli de bază ale comunicării</a:t>
            </a:r>
            <a:endParaRPr lang="de-DE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Deficiențe în </a:t>
            </a:r>
            <a:r>
              <a:rPr lang="ro-RO" dirty="0" smtClean="0"/>
              <a:t>comunicare </a:t>
            </a:r>
            <a:endParaRPr lang="de-DE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Tehnici de organizare pentru o comunicare reușită </a:t>
            </a:r>
            <a:endParaRPr lang="de-DE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Baze </a:t>
            </a:r>
            <a:endParaRPr lang="de-DE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/>
              <a:t>C</a:t>
            </a:r>
            <a:r>
              <a:rPr lang="de-DE" dirty="0" smtClean="0"/>
              <a:t>on</a:t>
            </a:r>
            <a:r>
              <a:rPr lang="ro-RO" dirty="0" smtClean="0"/>
              <a:t>c</a:t>
            </a:r>
            <a:r>
              <a:rPr lang="de-DE" dirty="0" smtClean="0"/>
              <a:t>epte: Carl Rogers, M. Rosenberg 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Tehnici de comunicare și discuții </a:t>
            </a:r>
            <a:endParaRPr lang="de-DE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/>
              <a:t>Gestionarea emoțiilor și criticii </a:t>
            </a:r>
            <a:endParaRPr lang="de-DE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dirty="0" smtClean="0"/>
              <a:t>P</a:t>
            </a:r>
            <a:r>
              <a:rPr lang="ro-RO" dirty="0" smtClean="0"/>
              <a:t>arte practică </a:t>
            </a:r>
            <a:endParaRPr lang="de-DE" b="1" dirty="0" smtClean="0"/>
          </a:p>
        </p:txBody>
      </p:sp>
      <p:sp>
        <p:nvSpPr>
          <p:cNvPr id="19459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F4661C-90AD-4313-BAA0-F8040041FB9B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/>
          </a:p>
        </p:txBody>
      </p:sp>
      <p:sp>
        <p:nvSpPr>
          <p:cNvPr id="19460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8F53BC-689F-4266-923C-798AAE95DAEF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N. Gormanns-Bieker        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fontAlgn="auto">
              <a:spcAft>
                <a:spcPts val="0"/>
              </a:spcAft>
              <a:defRPr/>
            </a:pPr>
            <a:r>
              <a:rPr lang="de-DE" kern="1200" spc="-100" dirty="0">
                <a:latin typeface="+mn-lt"/>
                <a:ea typeface="+mj-ea"/>
                <a:cs typeface="+mj-cs"/>
              </a:rPr>
              <a:t>Curriculum </a:t>
            </a:r>
            <a:r>
              <a:rPr lang="de-DE" kern="1200" spc="-100" dirty="0" smtClean="0">
                <a:latin typeface="+mn-lt"/>
                <a:ea typeface="+mj-ea"/>
                <a:cs typeface="+mj-cs"/>
              </a:rPr>
              <a:t>−</a:t>
            </a:r>
            <a:r>
              <a:rPr lang="ro-RO" kern="1200" spc="-100" dirty="0" smtClean="0">
                <a:latin typeface="+mn-lt"/>
                <a:ea typeface="+mj-ea"/>
                <a:cs typeface="+mj-cs"/>
              </a:rPr>
              <a:t> Comunicarea</a:t>
            </a:r>
            <a:endParaRPr lang="de-DE" kern="1200" spc="-100" dirty="0">
              <a:latin typeface="+mn-lt"/>
              <a:ea typeface="+mj-ea"/>
              <a:cs typeface="+mj-cs"/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8255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o-RO" b="1" dirty="0" smtClean="0"/>
              <a:t>Alte teme posibile</a:t>
            </a:r>
            <a:r>
              <a:rPr lang="de-DE" b="1" dirty="0" smtClean="0"/>
              <a:t>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>
                <a:sym typeface="Wingdings" pitchFamily="2" charset="2"/>
              </a:rPr>
              <a:t>Comunicarea în echipă</a:t>
            </a:r>
            <a:endParaRPr lang="de-DE" dirty="0" smtClean="0">
              <a:sym typeface="Wingdings" pitchFamily="2" charset="2"/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>
                <a:sym typeface="Wingdings" pitchFamily="2" charset="2"/>
              </a:rPr>
              <a:t>Comunicare reușită și eficientă cu colegii </a:t>
            </a:r>
            <a:endParaRPr lang="de-DE" dirty="0" smtClean="0">
              <a:sym typeface="Wingdings" pitchFamily="2" charset="2"/>
            </a:endParaRPr>
          </a:p>
          <a:p>
            <a:pPr marL="1005205"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>
                <a:sym typeface="Wingdings" pitchFamily="2" charset="2"/>
              </a:rPr>
              <a:t>Prevenirea conflictelor, neînțelegerilor </a:t>
            </a:r>
            <a:endParaRPr lang="de-DE" dirty="0" smtClean="0">
              <a:sym typeface="Wingdings" pitchFamily="2" charset="2"/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>
                <a:sym typeface="Wingdings" pitchFamily="2" charset="2"/>
              </a:rPr>
              <a:t>Îmbunătățirea lucrului în echipă printr-o mai bună comunicare </a:t>
            </a:r>
            <a:endParaRPr lang="de-DE" dirty="0" smtClean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>
                <a:sym typeface="Wingdings" pitchFamily="2" charset="2"/>
              </a:rPr>
              <a:t>Comunicarea, ca factor de conducere</a:t>
            </a:r>
            <a:endParaRPr lang="de-DE" dirty="0" smtClean="0">
              <a:sym typeface="Wingdings" pitchFamily="2" charset="2"/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>
                <a:sym typeface="Wingdings" pitchFamily="2" charset="2"/>
              </a:rPr>
              <a:t>Discuții cu colaboratorii</a:t>
            </a:r>
            <a:endParaRPr lang="de-DE" dirty="0" smtClean="0">
              <a:sym typeface="Wingdings" pitchFamily="2" charset="2"/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>
                <a:sym typeface="Wingdings" pitchFamily="2" charset="2"/>
              </a:rPr>
              <a:t>Discuții privind dezvoltarea personalului </a:t>
            </a:r>
            <a:endParaRPr lang="de-DE" dirty="0" smtClean="0">
              <a:sym typeface="Wingdings" pitchFamily="2" charset="2"/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>
                <a:sym typeface="Wingdings" pitchFamily="2" charset="2"/>
              </a:rPr>
              <a:t>Motivare prin conversație</a:t>
            </a:r>
            <a:r>
              <a:rPr lang="de-DE" dirty="0" smtClean="0">
                <a:sym typeface="Wingdings" pitchFamily="2" charset="2"/>
              </a:rPr>
              <a:t>  </a:t>
            </a:r>
            <a:r>
              <a:rPr lang="ro-RO" dirty="0" smtClean="0">
                <a:sym typeface="Wingdings" pitchFamily="2" charset="2"/>
              </a:rPr>
              <a:t>exprimarea prețuirii și recunoașterii colaboratorilor</a:t>
            </a:r>
            <a:endParaRPr lang="de-DE" dirty="0" smtClean="0">
              <a:sym typeface="Wingdings" pitchFamily="2" charset="2"/>
            </a:endParaRP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o-RO" dirty="0" smtClean="0">
                <a:sym typeface="Wingdings" pitchFamily="2" charset="2"/>
              </a:rPr>
              <a:t>Inițierea de discuții cu echipa</a:t>
            </a:r>
            <a:endParaRPr lang="de-DE" dirty="0" smtClean="0">
              <a:sym typeface="Wingdings" pitchFamily="2" charset="2"/>
            </a:endParaRPr>
          </a:p>
        </p:txBody>
      </p:sp>
      <p:sp>
        <p:nvSpPr>
          <p:cNvPr id="21507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B736A9-83AE-438B-B05C-99C7BBD1144E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de-DE"/>
          </a:p>
        </p:txBody>
      </p:sp>
      <p:sp>
        <p:nvSpPr>
          <p:cNvPr id="21508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CCBA63-C8BE-489F-B7EC-1BD7C5AFF7BF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N. Gormanns-Bieker        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6"/>
          <p:cNvSpPr>
            <a:spLocks noGrp="1"/>
          </p:cNvSpPr>
          <p:nvPr>
            <p:ph idx="1"/>
          </p:nvPr>
        </p:nvSpPr>
        <p:spPr>
          <a:xfrm>
            <a:off x="250825" y="2636838"/>
            <a:ext cx="7920038" cy="1512887"/>
          </a:xfrm>
        </p:spPr>
        <p:txBody>
          <a:bodyPr anchor="ctr"/>
          <a:lstStyle/>
          <a:p>
            <a:pPr marL="82550" indent="0" algn="ctr">
              <a:buFont typeface="Arial" charset="0"/>
              <a:buNone/>
            </a:pPr>
            <a:r>
              <a:rPr lang="ro-RO" sz="4000" smtClean="0">
                <a:sym typeface="Wingdings" pitchFamily="2" charset="2"/>
              </a:rPr>
              <a:t>Mulțumim </a:t>
            </a:r>
            <a:r>
              <a:rPr lang="ro-RO" sz="4000" dirty="0" smtClean="0">
                <a:sym typeface="Wingdings" pitchFamily="2" charset="2"/>
              </a:rPr>
              <a:t>pentru atenția Dvs.</a:t>
            </a:r>
            <a:r>
              <a:rPr lang="de-DE" sz="4000" dirty="0" smtClean="0">
                <a:sym typeface="Wingdings" pitchFamily="2" charset="2"/>
              </a:rPr>
              <a:t>!</a:t>
            </a:r>
          </a:p>
        </p:txBody>
      </p:sp>
      <p:sp>
        <p:nvSpPr>
          <p:cNvPr id="23554" name="Foliennummernplatzhalter 4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7CE50D-4F08-429D-B4F9-0D2E9B9180F9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de-DE"/>
          </a:p>
        </p:txBody>
      </p:sp>
      <p:sp>
        <p:nvSpPr>
          <p:cNvPr id="23555" name="Datumsplatzhalter 1"/>
          <p:cNvSpPr>
            <a:spLocks noGrp="1"/>
          </p:cNvSpPr>
          <p:nvPr>
            <p:ph type="dt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CF9BC4-F833-44DA-AAE9-0B697D3A894E}" type="datetime1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02.02.2016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N. Gormanns-Bieker           </a:t>
            </a:r>
            <a:r>
              <a:rPr lang="de-DE" dirty="0" smtClean="0"/>
              <a:t>Pedagog business </a:t>
            </a:r>
            <a:r>
              <a:rPr lang="de-DE" dirty="0"/>
              <a:t>M.A.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ähe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Lariss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äh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475</Words>
  <Application>Microsoft Office PowerPoint</Application>
  <PresentationFormat>On-screen Show (4:3)</PresentationFormat>
  <Paragraphs>94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Nähe</vt:lpstr>
      <vt:lpstr>Erasmus+ Curriculum pentru perfecționare și dezvoltare continuă Reducerea factorilor de stres psihosocial în îngrjirea vârstnicilor </vt:lpstr>
      <vt:lpstr>Erasmus+ − alte aspecte educaționale</vt:lpstr>
      <vt:lpstr>            Alte aspecte educaționale – Comunicarea</vt:lpstr>
      <vt:lpstr>          Alte aspecte educaționale - Comunicarea</vt:lpstr>
      <vt:lpstr>  Curriculum − Comunicarea  Apropiere și distanțare </vt:lpstr>
      <vt:lpstr>Curriculum − Comunicarea </vt:lpstr>
      <vt:lpstr>Curriculum − Comunicarea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9 Qualitäts-management</dc:title>
  <dc:creator>Sandra</dc:creator>
  <cp:lastModifiedBy>Tatiana</cp:lastModifiedBy>
  <cp:revision>344</cp:revision>
  <cp:lastPrinted>2011-08-18T12:31:28Z</cp:lastPrinted>
  <dcterms:created xsi:type="dcterms:W3CDTF">2011-08-13T05:30:11Z</dcterms:created>
  <dcterms:modified xsi:type="dcterms:W3CDTF">2016-02-02T13:08:10Z</dcterms:modified>
</cp:coreProperties>
</file>