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579" r:id="rId2"/>
    <p:sldId id="594" r:id="rId3"/>
    <p:sldId id="629" r:id="rId4"/>
    <p:sldId id="649" r:id="rId5"/>
    <p:sldId id="631" r:id="rId6"/>
    <p:sldId id="639" r:id="rId7"/>
    <p:sldId id="640" r:id="rId8"/>
    <p:sldId id="641" r:id="rId9"/>
    <p:sldId id="645" r:id="rId10"/>
    <p:sldId id="646" r:id="rId11"/>
    <p:sldId id="642" r:id="rId12"/>
    <p:sldId id="647" r:id="rId13"/>
    <p:sldId id="644" r:id="rId14"/>
    <p:sldId id="648" r:id="rId15"/>
    <p:sldId id="650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A27"/>
    <a:srgbClr val="91D2DB"/>
    <a:srgbClr val="F7FCC6"/>
    <a:srgbClr val="CC6600"/>
    <a:srgbClr val="F5A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8" autoAdjust="0"/>
    <p:restoredTop sz="84914" autoAdjust="0"/>
  </p:normalViewPr>
  <p:slideViewPr>
    <p:cSldViewPr>
      <p:cViewPr>
        <p:scale>
          <a:sx n="70" d="100"/>
          <a:sy n="70" d="100"/>
        </p:scale>
        <p:origin x="-2730" y="-738"/>
      </p:cViewPr>
      <p:guideLst>
        <p:guide orient="horz" pos="2160"/>
        <p:guide orient="horz" pos="4065"/>
        <p:guide pos="2880"/>
        <p:guide pos="5193"/>
      </p:guideLst>
    </p:cSldViewPr>
  </p:slideViewPr>
  <p:outlineViewPr>
    <p:cViewPr>
      <p:scale>
        <a:sx n="33" d="100"/>
        <a:sy n="33" d="100"/>
      </p:scale>
      <p:origin x="0" y="2062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E944E-8E5F-4EA5-87DF-383323CD484D}" type="datetimeFigureOut">
              <a:rPr lang="de-DE" smtClean="0"/>
              <a:pPr/>
              <a:t>03.02.2016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F0C6F-8045-4207-BA73-1A0399C8F04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6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6BA66-DB06-40FE-814F-B843B22B7B44}" type="datetimeFigureOut">
              <a:rPr lang="de-DE" smtClean="0"/>
              <a:pPr/>
              <a:t>03.02.2016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9C196-5D6C-486A-8B33-916C8968432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31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611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de-DE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9C196-5D6C-486A-8B33-916C8968432A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6439227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9D329A9-6DFD-43B4-A6A3-BE3AF2A1C514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568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49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9C276186-0659-422F-8A82-F7848206AF7F}" type="datetime1">
              <a:rPr lang="de-DE" smtClean="0"/>
              <a:pPr/>
              <a:t>03.02.2016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659687" cy="1168400"/>
          </a:xfrm>
        </p:spPr>
        <p:txBody>
          <a:bodyPr anchor="t"/>
          <a:lstStyle>
            <a:lvl1pPr algn="l">
              <a:defRPr sz="3600" b="0" cap="all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4984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2160" y="6440488"/>
            <a:ext cx="1498551" cy="365760"/>
          </a:xfrm>
        </p:spPr>
        <p:txBody>
          <a:bodyPr/>
          <a:lstStyle/>
          <a:p>
            <a:fld id="{58DE6465-02F4-4A24-A549-8B7D9183D62B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409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3"/>
          </p:nvPr>
        </p:nvSpPr>
        <p:spPr>
          <a:xfrm>
            <a:off x="6588224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723F40D8-607B-4C56-815D-00D6676FCDF8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3816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298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400" y="1535113"/>
            <a:ext cx="378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2817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6745857" y="644761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4926DC61-3E5E-4D44-BB31-0DFBC13A6518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84784"/>
            <a:ext cx="79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small" spc="0" baseline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</a:t>
            </a:r>
            <a:r>
              <a:rPr lang="de-DE" dirty="0" err="1" smtClean="0"/>
              <a:t>Gormanns-Bieker</a:t>
            </a:r>
            <a:r>
              <a:rPr lang="de-DE" dirty="0" smtClean="0"/>
              <a:t>     Betriebspädagogin  M.A.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49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1D16D2D8-ED4D-47B4-8308-1DE85B1A2279}" type="datetime1">
              <a:rPr lang="de-DE" smtClean="0"/>
              <a:pPr/>
              <a:t>03.02.2016</a:t>
            </a:fld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17463" y="544502"/>
            <a:ext cx="9906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cap="none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7762056" cy="2798167"/>
          </a:xfrm>
        </p:spPr>
        <p:txBody>
          <a:bodyPr/>
          <a:lstStyle/>
          <a:p>
            <a:r>
              <a:rPr lang="de-DE" b="1" dirty="0" smtClean="0"/>
              <a:t>Erasmus+</a:t>
            </a:r>
            <a:br>
              <a:rPr lang="de-DE" b="1" dirty="0" smtClean="0"/>
            </a:br>
            <a:r>
              <a:rPr lang="de-DE" sz="3600" b="1" dirty="0" smtClean="0"/>
              <a:t>Curriculum </a:t>
            </a:r>
            <a:r>
              <a:rPr lang="ro-RO" sz="3600" b="1" dirty="0" smtClean="0"/>
              <a:t>pentru perfecționare și dezvoltare continuă 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2800" dirty="0" smtClean="0"/>
              <a:t>Redu</a:t>
            </a:r>
            <a:r>
              <a:rPr lang="ro-RO" sz="2800" dirty="0" smtClean="0"/>
              <a:t>cerea factorilor de suprasolicitare psihosocială în îngrijirea vârstnicilor </a:t>
            </a:r>
            <a:endParaRPr lang="de-DE" sz="2800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467544" y="4869160"/>
            <a:ext cx="6461760" cy="729208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 smtClean="0"/>
              <a:t>Natascha Gormanns-</a:t>
            </a:r>
            <a:r>
              <a:rPr lang="de-DE" sz="2400" dirty="0" err="1" smtClean="0"/>
              <a:t>Bieker</a:t>
            </a:r>
            <a:endParaRPr lang="de-DE" sz="2400" dirty="0" smtClean="0"/>
          </a:p>
          <a:p>
            <a:r>
              <a:rPr lang="ro-RO" sz="2400" dirty="0" smtClean="0"/>
              <a:t>Pedagog Business</a:t>
            </a:r>
            <a:r>
              <a:rPr lang="ro-RO" sz="2400" dirty="0"/>
              <a:t> </a:t>
            </a:r>
            <a:r>
              <a:rPr lang="de-DE" sz="2400" dirty="0" smtClean="0"/>
              <a:t>M.A.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C276186-0659-422F-8A82-F7848206AF7F}" type="datetime1">
              <a:rPr lang="de-DE" smtClean="0"/>
              <a:pPr/>
              <a:t>03.02.2016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Atenția și psihoigiena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 dirty="0" smtClean="0"/>
              <a:t>Perfecționare</a:t>
            </a:r>
            <a:r>
              <a:rPr lang="de-DE" b="1" dirty="0" smtClean="0"/>
              <a:t> 3: </a:t>
            </a:r>
            <a:r>
              <a:rPr lang="ro-RO" b="1" dirty="0" smtClean="0"/>
              <a:t>Îmbunătățirea decuplării și obținerea relaxării </a:t>
            </a:r>
            <a:r>
              <a:rPr lang="de-DE" b="1" dirty="0" smtClean="0"/>
              <a:t> </a:t>
            </a:r>
          </a:p>
          <a:p>
            <a:r>
              <a:rPr lang="ro-RO" dirty="0" smtClean="0"/>
              <a:t>Discutarea cauzelor și problemelor de decuplare/relaxare 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I</a:t>
            </a:r>
            <a:r>
              <a:rPr lang="ro-RO" dirty="0" smtClean="0"/>
              <a:t>dentificarea cauzelor interne/externe și conștientizarea acestora </a:t>
            </a:r>
            <a:endParaRPr lang="de-DE" dirty="0" smtClean="0"/>
          </a:p>
          <a:p>
            <a:pPr lvl="1"/>
            <a:r>
              <a:rPr lang="ro-RO" dirty="0" smtClean="0"/>
              <a:t>Urmările tensiunii mentale permanente și lipsa odihnei  </a:t>
            </a:r>
            <a:r>
              <a:rPr lang="de-DE" dirty="0" smtClean="0"/>
              <a:t> </a:t>
            </a:r>
          </a:p>
          <a:p>
            <a:r>
              <a:rPr lang="ro-RO" dirty="0" smtClean="0"/>
              <a:t>Antrenament mental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G</a:t>
            </a:r>
            <a:r>
              <a:rPr lang="ro-RO" dirty="0" smtClean="0">
                <a:sym typeface="Wingdings" pitchFamily="2" charset="2"/>
              </a:rPr>
              <a:t>ândire sănătoasă 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ro-RO" dirty="0" smtClean="0">
                <a:sym typeface="Wingdings" pitchFamily="2" charset="2"/>
              </a:rPr>
              <a:t>Alte metode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Strategii privind la suferința/moartea iminentă 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 dirty="0" smtClean="0"/>
              <a:t>Perfecționare </a:t>
            </a:r>
            <a:r>
              <a:rPr lang="de-DE" b="1" dirty="0" smtClean="0"/>
              <a:t> 1: Strategi</a:t>
            </a:r>
            <a:r>
              <a:rPr lang="ro-RO" b="1" dirty="0" smtClean="0"/>
              <a:t>i privind suferința/moartea iminentă </a:t>
            </a:r>
            <a:endParaRPr lang="de-DE" dirty="0" smtClean="0"/>
          </a:p>
          <a:p>
            <a:r>
              <a:rPr lang="ro-RO" dirty="0" smtClean="0"/>
              <a:t>Asistența paliativă generală</a:t>
            </a:r>
            <a:r>
              <a:rPr lang="de-DE" dirty="0" smtClean="0"/>
              <a:t>: </a:t>
            </a:r>
            <a:r>
              <a:rPr lang="ro-RO" dirty="0" smtClean="0"/>
              <a:t>Importanță și scopuri </a:t>
            </a:r>
            <a:endParaRPr lang="de-DE" dirty="0" smtClean="0"/>
          </a:p>
          <a:p>
            <a:r>
              <a:rPr lang="de-DE" dirty="0" smtClean="0"/>
              <a:t>De</a:t>
            </a:r>
            <a:r>
              <a:rPr lang="ro-RO" dirty="0" smtClean="0"/>
              <a:t>prinderea cu moartea/înțelegerea </a:t>
            </a:r>
            <a:endParaRPr lang="de-DE" dirty="0" smtClean="0"/>
          </a:p>
          <a:p>
            <a:r>
              <a:rPr lang="ro-RO" dirty="0" smtClean="0"/>
              <a:t>Strategii de adaptare în legătură cu suferința și moartea iminentă </a:t>
            </a:r>
            <a:endParaRPr lang="de-DE" dirty="0" smtClean="0"/>
          </a:p>
          <a:p>
            <a:r>
              <a:rPr lang="ro-RO" dirty="0" smtClean="0"/>
              <a:t>Comunicarea</a:t>
            </a:r>
            <a:r>
              <a:rPr lang="de-DE" dirty="0" smtClean="0"/>
              <a:t> &amp; </a:t>
            </a:r>
            <a:r>
              <a:rPr lang="ro-RO" dirty="0"/>
              <a:t>c</a:t>
            </a:r>
            <a:r>
              <a:rPr lang="ro-RO" dirty="0" smtClean="0"/>
              <a:t>omportamentul vis-a-vis de muribund </a:t>
            </a:r>
            <a:endParaRPr lang="de-DE" dirty="0" smtClean="0"/>
          </a:p>
          <a:p>
            <a:r>
              <a:rPr lang="ro-RO" dirty="0" smtClean="0"/>
              <a:t>Moartea iminentă/murind și moartea în alte culturi/religii </a:t>
            </a:r>
            <a:r>
              <a:rPr lang="de-DE" dirty="0" smtClean="0"/>
              <a:t> </a:t>
            </a:r>
          </a:p>
          <a:p>
            <a:r>
              <a:rPr lang="ro-RO" dirty="0" smtClean="0"/>
              <a:t>Parametri pentru asistența paliativă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de-DE" dirty="0" smtClean="0"/>
              <a:t>Strategi</a:t>
            </a:r>
            <a:r>
              <a:rPr lang="ro-RO" dirty="0" smtClean="0"/>
              <a:t>i privind suferința/moartea iminentă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8" indent="0">
              <a:buNone/>
            </a:pPr>
            <a:r>
              <a:rPr lang="ro-RO" b="1" dirty="0" smtClean="0"/>
              <a:t>Perfecționare</a:t>
            </a:r>
            <a:r>
              <a:rPr lang="de-DE" b="1" dirty="0" smtClean="0"/>
              <a:t> 2: </a:t>
            </a:r>
            <a:r>
              <a:rPr lang="de-DE" b="1" dirty="0"/>
              <a:t>Punerea în aplicare a practicii îngrijirii </a:t>
            </a:r>
            <a:r>
              <a:rPr lang="de-DE" b="1" dirty="0" smtClean="0"/>
              <a:t>paliative</a:t>
            </a:r>
          </a:p>
          <a:p>
            <a:r>
              <a:rPr lang="ro-RO" dirty="0" smtClean="0"/>
              <a:t>Asistența paliativă ca sarcină profesională și recunoașterea părților componente ale îngrijirii cotidiene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o-RO" dirty="0" smtClean="0">
                <a:sym typeface="Wingdings" pitchFamily="2" charset="2"/>
              </a:rPr>
              <a:t>mărirea semnificației </a:t>
            </a:r>
            <a:endParaRPr lang="de-DE" dirty="0" smtClean="0"/>
          </a:p>
          <a:p>
            <a:r>
              <a:rPr lang="de-DE" dirty="0" smtClean="0"/>
              <a:t>Profesionali</a:t>
            </a:r>
            <a:r>
              <a:rPr lang="ro-RO" dirty="0" smtClean="0"/>
              <a:t>zarea asistenței paliative </a:t>
            </a:r>
            <a:endParaRPr lang="de-DE" dirty="0" smtClean="0"/>
          </a:p>
          <a:p>
            <a:r>
              <a:rPr lang="ro-RO" dirty="0" smtClean="0"/>
              <a:t>Cultura despărțirii</a:t>
            </a:r>
            <a:r>
              <a:rPr lang="de-DE" dirty="0" smtClean="0"/>
              <a:t> </a:t>
            </a:r>
            <a:r>
              <a:rPr lang="ro-RO" dirty="0" smtClean="0"/>
              <a:t>respectiv, implementarea conceptului asistenței paliative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Formare - mișcare </a:t>
            </a:r>
            <a:r>
              <a:rPr lang="de-DE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de-DE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  <a:sym typeface="Wingdings" pitchFamily="2" charset="2"/>
              </a:rPr>
              <a:t> Kin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  <a:sym typeface="Wingdings" pitchFamily="2" charset="2"/>
              </a:rPr>
              <a:t>estezic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8" indent="0">
              <a:buNone/>
            </a:pPr>
            <a:r>
              <a:rPr lang="ro-RO" b="1" dirty="0" smtClean="0"/>
              <a:t>Perfecționare</a:t>
            </a:r>
            <a:r>
              <a:rPr lang="de-DE" b="1" dirty="0" smtClean="0"/>
              <a:t> 1: Kin</a:t>
            </a:r>
            <a:r>
              <a:rPr lang="ro-RO" b="1" dirty="0" smtClean="0"/>
              <a:t>estezic</a:t>
            </a:r>
            <a:r>
              <a:rPr lang="de-DE" b="1" dirty="0" smtClean="0"/>
              <a:t> – M</a:t>
            </a:r>
            <a:r>
              <a:rPr lang="ro-RO" b="1" dirty="0" smtClean="0"/>
              <a:t>ișcarea corectă proprie și a oamenilor</a:t>
            </a:r>
            <a:endParaRPr lang="de-DE" b="1" dirty="0" smtClean="0"/>
          </a:p>
          <a:p>
            <a:r>
              <a:rPr lang="ro-RO" dirty="0"/>
              <a:t>C</a:t>
            </a:r>
            <a:r>
              <a:rPr lang="de-DE" dirty="0" smtClean="0"/>
              <a:t>on</a:t>
            </a:r>
            <a:r>
              <a:rPr lang="ro-RO" dirty="0" smtClean="0"/>
              <a:t>c</a:t>
            </a:r>
            <a:r>
              <a:rPr lang="de-DE" dirty="0" smtClean="0"/>
              <a:t>ept</a:t>
            </a:r>
            <a:r>
              <a:rPr lang="ro-RO" dirty="0" smtClean="0"/>
              <a:t>ul și idea kinestezicii </a:t>
            </a:r>
            <a:endParaRPr lang="de-DE" dirty="0" smtClean="0"/>
          </a:p>
          <a:p>
            <a:r>
              <a:rPr lang="ro-RO" dirty="0" smtClean="0"/>
              <a:t>Scopuri ale kinestezicii </a:t>
            </a:r>
            <a:r>
              <a:rPr lang="de-DE" dirty="0" smtClean="0"/>
              <a:t> </a:t>
            </a:r>
          </a:p>
          <a:p>
            <a:r>
              <a:rPr lang="ro-RO" dirty="0" smtClean="0"/>
              <a:t>Sistemul conceptului kinestezic </a:t>
            </a:r>
            <a:endParaRPr lang="de-DE" dirty="0" smtClean="0"/>
          </a:p>
          <a:p>
            <a:pPr lvl="1"/>
            <a:r>
              <a:rPr lang="ro-RO" dirty="0" smtClean="0"/>
              <a:t>Șase baze ale mișcării psihologice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Intera</a:t>
            </a:r>
            <a:r>
              <a:rPr lang="ro-RO" dirty="0" smtClean="0"/>
              <a:t>cțiunea și comunicarea </a:t>
            </a:r>
            <a:endParaRPr lang="de-DE" dirty="0" smtClean="0"/>
          </a:p>
          <a:p>
            <a:pPr lvl="2"/>
            <a:r>
              <a:rPr lang="ro-RO" dirty="0" smtClean="0"/>
              <a:t>Anatomia funcțională </a:t>
            </a:r>
            <a:endParaRPr lang="de-DE" dirty="0" smtClean="0"/>
          </a:p>
          <a:p>
            <a:pPr lvl="2"/>
            <a:r>
              <a:rPr lang="de-DE" dirty="0" smtClean="0"/>
              <a:t>M</a:t>
            </a:r>
            <a:r>
              <a:rPr lang="ro-RO" dirty="0" smtClean="0"/>
              <a:t>ișcarea umană </a:t>
            </a:r>
            <a:endParaRPr lang="de-DE" dirty="0" smtClean="0"/>
          </a:p>
          <a:p>
            <a:pPr lvl="2"/>
            <a:r>
              <a:rPr lang="ro-RO" dirty="0" smtClean="0"/>
              <a:t>Efortul fizic </a:t>
            </a:r>
            <a:endParaRPr lang="de-DE" dirty="0" smtClean="0"/>
          </a:p>
          <a:p>
            <a:pPr lvl="2"/>
            <a:r>
              <a:rPr lang="ro-RO" dirty="0" smtClean="0"/>
              <a:t>Funcția umană</a:t>
            </a:r>
            <a:endParaRPr lang="de-DE" dirty="0" smtClean="0"/>
          </a:p>
          <a:p>
            <a:pPr lvl="2"/>
            <a:r>
              <a:rPr lang="ro-RO" dirty="0" smtClean="0"/>
              <a:t>Cadru adecvat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Formare – mișcare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 dirty="0" smtClean="0"/>
              <a:t>Perfecționare</a:t>
            </a:r>
            <a:r>
              <a:rPr lang="de-DE" b="1" dirty="0" smtClean="0"/>
              <a:t> 2: </a:t>
            </a:r>
            <a:r>
              <a:rPr lang="ro-RO" b="1" dirty="0" smtClean="0"/>
              <a:t>Examinarea holistică a durerilor de spate</a:t>
            </a:r>
            <a:endParaRPr lang="de-DE" b="1" dirty="0" smtClean="0"/>
          </a:p>
          <a:p>
            <a:r>
              <a:rPr lang="ro-RO" dirty="0" smtClean="0"/>
              <a:t>Spate</a:t>
            </a:r>
            <a:r>
              <a:rPr lang="de-DE" dirty="0" smtClean="0"/>
              <a:t>: Anatomie , </a:t>
            </a:r>
            <a:r>
              <a:rPr lang="ro-RO" dirty="0" smtClean="0"/>
              <a:t>puncte dureroase tipice</a:t>
            </a:r>
            <a:r>
              <a:rPr lang="de-DE" dirty="0" smtClean="0"/>
              <a:t>, </a:t>
            </a:r>
            <a:r>
              <a:rPr lang="ro-RO" dirty="0" smtClean="0"/>
              <a:t>durere</a:t>
            </a:r>
            <a:r>
              <a:rPr lang="ro-RO" dirty="0"/>
              <a:t> </a:t>
            </a:r>
            <a:r>
              <a:rPr lang="de-DE" dirty="0" smtClean="0"/>
              <a:t>-</a:t>
            </a:r>
            <a:r>
              <a:rPr lang="ro-RO" dirty="0" smtClean="0"/>
              <a:t>cauze</a:t>
            </a:r>
            <a:endParaRPr lang="de-DE" dirty="0" smtClean="0"/>
          </a:p>
          <a:p>
            <a:r>
              <a:rPr lang="ro-RO" dirty="0" smtClean="0"/>
              <a:t>Conexiunea între durerea de spate și psihic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Ps</a:t>
            </a:r>
            <a:r>
              <a:rPr lang="ro-RO" dirty="0" smtClean="0"/>
              <a:t>iho</a:t>
            </a:r>
            <a:r>
              <a:rPr lang="de-DE" dirty="0" smtClean="0"/>
              <a:t>-somati</a:t>
            </a:r>
            <a:r>
              <a:rPr lang="ro-RO" dirty="0" smtClean="0"/>
              <a:t>ca</a:t>
            </a:r>
            <a:endParaRPr lang="de-DE" dirty="0" smtClean="0"/>
          </a:p>
          <a:p>
            <a:r>
              <a:rPr lang="ro-RO" dirty="0" smtClean="0"/>
              <a:t>Abordare holistică privind terapia și prevenția </a:t>
            </a:r>
            <a:r>
              <a:rPr lang="de-DE" dirty="0" smtClean="0"/>
              <a:t> </a:t>
            </a:r>
          </a:p>
          <a:p>
            <a:pPr lvl="1"/>
            <a:r>
              <a:rPr lang="ro-RO" dirty="0" smtClean="0"/>
              <a:t>Nivel corporal </a:t>
            </a:r>
            <a:endParaRPr lang="de-DE" dirty="0" smtClean="0"/>
          </a:p>
          <a:p>
            <a:pPr lvl="1"/>
            <a:r>
              <a:rPr lang="ro-RO" dirty="0" smtClean="0"/>
              <a:t>Nivel de terapie comportamentală </a:t>
            </a:r>
            <a:endParaRPr lang="de-DE" dirty="0" smtClean="0"/>
          </a:p>
          <a:p>
            <a:pPr lvl="1"/>
            <a:r>
              <a:rPr lang="ro-RO" dirty="0" smtClean="0"/>
              <a:t>Nivel psihologic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251520" y="2636912"/>
            <a:ext cx="7920000" cy="1512168"/>
          </a:xfrm>
        </p:spPr>
        <p:txBody>
          <a:bodyPr anchor="ctr" anchorCtr="0">
            <a:normAutofit/>
          </a:bodyPr>
          <a:lstStyle/>
          <a:p>
            <a:pPr marL="82550" indent="0" algn="ctr">
              <a:buNone/>
            </a:pPr>
            <a:r>
              <a:rPr lang="ro-RO" sz="4000" dirty="0" smtClean="0">
                <a:sym typeface="Wingdings" pitchFamily="2" charset="2"/>
              </a:rPr>
              <a:t>Mulțumim pentru atenția </a:t>
            </a:r>
            <a:r>
              <a:rPr lang="ro-RO" sz="4000" smtClean="0">
                <a:sym typeface="Wingdings" pitchFamily="2" charset="2"/>
              </a:rPr>
              <a:t>Dvs.</a:t>
            </a:r>
            <a:r>
              <a:rPr lang="de-DE" sz="4000" smtClean="0">
                <a:sym typeface="Wingdings" pitchFamily="2" charset="2"/>
              </a:rPr>
              <a:t>!</a:t>
            </a:r>
            <a:endParaRPr lang="de-DE" sz="4000" dirty="0" smtClean="0">
              <a:sym typeface="Wingdings" pitchFamily="2" charset="2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Erasmus+ </a:t>
            </a: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−</a:t>
            </a:r>
            <a:r>
              <a:rPr lang="de-DE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identificarea ariilor tematice importante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Chestionar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Identifi</a:t>
            </a:r>
            <a:r>
              <a:rPr lang="ro-RO" dirty="0" smtClean="0"/>
              <a:t>carea factorilor de stres în îngrijirea vârstnicilor </a:t>
            </a:r>
            <a:endParaRPr lang="de-DE" dirty="0" smtClean="0"/>
          </a:p>
          <a:p>
            <a:pPr lvl="1"/>
            <a:r>
              <a:rPr lang="ro-RO" dirty="0" smtClean="0"/>
              <a:t>Chestionare</a:t>
            </a:r>
            <a:r>
              <a:rPr lang="en-US" dirty="0" smtClean="0"/>
              <a:t>,</a:t>
            </a:r>
            <a:r>
              <a:rPr lang="ro-RO" dirty="0" smtClean="0"/>
              <a:t> teme relevante</a:t>
            </a:r>
            <a:r>
              <a:rPr lang="de-DE" dirty="0" smtClean="0"/>
              <a:t>, </a:t>
            </a:r>
            <a:r>
              <a:rPr lang="ro-RO" dirty="0" smtClean="0"/>
              <a:t>dorințe și  sugestii</a:t>
            </a:r>
            <a:r>
              <a:rPr lang="en-US" dirty="0" smtClean="0"/>
              <a:t>, </a:t>
            </a:r>
            <a:r>
              <a:rPr lang="ro-RO" dirty="0" smtClean="0"/>
              <a:t>măsuri de perfecționare și dezvoltare continuă </a:t>
            </a:r>
            <a:endParaRPr lang="en-US" dirty="0" smtClean="0"/>
          </a:p>
          <a:p>
            <a:pPr marL="341313" lvl="1" indent="-231775"/>
            <a:r>
              <a:rPr lang="de-DE" b="1" dirty="0" smtClean="0"/>
              <a:t>S</a:t>
            </a:r>
            <a:r>
              <a:rPr lang="ro-RO" b="1" dirty="0" smtClean="0"/>
              <a:t>crierea </a:t>
            </a:r>
            <a:r>
              <a:rPr lang="de-DE" b="1" dirty="0" smtClean="0"/>
              <a:t> Curriculum</a:t>
            </a:r>
            <a:r>
              <a:rPr lang="ro-RO" b="1" dirty="0" smtClean="0"/>
              <a:t>ului:</a:t>
            </a:r>
            <a:r>
              <a:rPr lang="de-DE" b="1" dirty="0" smtClean="0"/>
              <a:t> </a:t>
            </a:r>
          </a:p>
          <a:p>
            <a:pPr lvl="1"/>
            <a:r>
              <a:rPr lang="ro-RO" dirty="0" smtClean="0"/>
              <a:t>Asimilarea acestor dorințe/sugestii </a:t>
            </a:r>
            <a:endParaRPr lang="de-DE" dirty="0" smtClean="0"/>
          </a:p>
          <a:p>
            <a:pPr lvl="1"/>
            <a:r>
              <a:rPr lang="ro-RO" dirty="0" smtClean="0"/>
              <a:t>Elaborarea posibilelor module bazate pe agenții stresori sus-numiți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88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Abordări anterioare în legătură cu agenții stresori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o-RO" dirty="0" smtClean="0"/>
              <a:t>Re</a:t>
            </a:r>
            <a:r>
              <a:rPr lang="de-DE" sz="2400" dirty="0" smtClean="0"/>
              <a:t>comand</a:t>
            </a:r>
            <a:r>
              <a:rPr lang="ro-RO" sz="2400" dirty="0" smtClean="0"/>
              <a:t>ă</a:t>
            </a:r>
            <a:r>
              <a:rPr lang="de-DE" sz="2400" dirty="0" smtClean="0"/>
              <a:t>ri tipice:</a:t>
            </a:r>
          </a:p>
          <a:p>
            <a:pPr lvl="1"/>
            <a:r>
              <a:rPr lang="de-DE" dirty="0" smtClean="0"/>
              <a:t>Training</a:t>
            </a:r>
            <a:r>
              <a:rPr lang="ro-RO" dirty="0" smtClean="0"/>
              <a:t> autogen</a:t>
            </a:r>
            <a:endParaRPr lang="de-DE" dirty="0" smtClean="0"/>
          </a:p>
          <a:p>
            <a:pPr lvl="1"/>
            <a:r>
              <a:rPr lang="de-DE" sz="2000" dirty="0" smtClean="0"/>
              <a:t>Yoga</a:t>
            </a:r>
          </a:p>
          <a:p>
            <a:pPr lvl="1"/>
            <a:r>
              <a:rPr lang="ro-RO" dirty="0" smtClean="0"/>
              <a:t>Alte proceduri de relaxare</a:t>
            </a:r>
            <a:endParaRPr lang="de-DE" dirty="0" smtClean="0"/>
          </a:p>
          <a:p>
            <a:r>
              <a:rPr lang="ro-RO" dirty="0" smtClean="0"/>
              <a:t>Cu toate astea</a:t>
            </a:r>
            <a:r>
              <a:rPr lang="de-DE" dirty="0" smtClean="0"/>
              <a:t>: </a:t>
            </a:r>
            <a:r>
              <a:rPr lang="ro-RO" dirty="0" smtClean="0"/>
              <a:t>persistă o mare presiune în zona îngrijirii vârstnicilor </a:t>
            </a:r>
            <a:endParaRPr lang="de-DE" dirty="0" smtClean="0"/>
          </a:p>
          <a:p>
            <a:r>
              <a:rPr lang="ro-RO" dirty="0" smtClean="0"/>
              <a:t>De ce</a:t>
            </a:r>
            <a:r>
              <a:rPr lang="de-DE" dirty="0" smtClean="0"/>
              <a:t>, </a:t>
            </a:r>
            <a:r>
              <a:rPr lang="ro-RO" dirty="0" smtClean="0"/>
              <a:t>când metodele de reducere a acestora sunt cunoscute</a:t>
            </a:r>
            <a:r>
              <a:rPr lang="de-DE" dirty="0" smtClean="0"/>
              <a:t>?</a:t>
            </a:r>
          </a:p>
          <a:p>
            <a:pPr lvl="1"/>
            <a:r>
              <a:rPr lang="ro-RO" dirty="0" smtClean="0"/>
              <a:t>Lipsa cunoștințelor</a:t>
            </a:r>
            <a:r>
              <a:rPr lang="de-DE" dirty="0" smtClean="0"/>
              <a:t>, </a:t>
            </a:r>
            <a:r>
              <a:rPr lang="ro-RO" dirty="0" smtClean="0"/>
              <a:t>punere în aplicare deficitară, </a:t>
            </a:r>
            <a:r>
              <a:rPr lang="de-DE" dirty="0" smtClean="0"/>
              <a:t>etc.?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vi-VN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Abordări anterioare în legătură cu agenții stresori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  <a:defRPr/>
            </a:pPr>
            <a:r>
              <a:rPr lang="ro-RO" sz="2400" dirty="0" smtClean="0"/>
              <a:t>Aplicarea metodelor, doar când apare suprasolicitarea </a:t>
            </a:r>
            <a:endParaRPr lang="de-DE" sz="2400" dirty="0" smtClean="0"/>
          </a:p>
          <a:p>
            <a:pPr marL="342900" lvl="1">
              <a:buClr>
                <a:schemeClr val="accent1"/>
              </a:buClr>
              <a:defRPr/>
            </a:pPr>
            <a:r>
              <a:rPr lang="de-DE" sz="2400" dirty="0" smtClean="0"/>
              <a:t>Idee: </a:t>
            </a:r>
            <a:r>
              <a:rPr lang="ro-RO" sz="2400" dirty="0" smtClean="0"/>
              <a:t>prelucrarea metodelor, ce au dat rezultat în practică </a:t>
            </a:r>
            <a:endParaRPr lang="de-DE" sz="2400" dirty="0" smtClean="0"/>
          </a:p>
          <a:p>
            <a:pPr lvl="1"/>
            <a:r>
              <a:rPr lang="ro-RO" dirty="0" smtClean="0">
                <a:sym typeface="Wingdings" pitchFamily="2" charset="2"/>
              </a:rPr>
              <a:t>Metode cognitive</a:t>
            </a:r>
            <a:r>
              <a:rPr lang="de-DE" dirty="0" smtClean="0">
                <a:sym typeface="Wingdings" pitchFamily="2" charset="2"/>
              </a:rPr>
              <a:t>, </a:t>
            </a:r>
            <a:r>
              <a:rPr lang="ro-RO" dirty="0" smtClean="0">
                <a:sym typeface="Wingdings" pitchFamily="2" charset="2"/>
              </a:rPr>
              <a:t>putere interioară</a:t>
            </a:r>
            <a:r>
              <a:rPr lang="de-DE" dirty="0" smtClean="0">
                <a:sym typeface="Wingdings" pitchFamily="2" charset="2"/>
              </a:rPr>
              <a:t>, </a:t>
            </a:r>
            <a:r>
              <a:rPr lang="ro-RO" dirty="0" smtClean="0">
                <a:sym typeface="Wingdings" pitchFamily="2" charset="2"/>
              </a:rPr>
              <a:t>r</a:t>
            </a:r>
            <a:r>
              <a:rPr lang="de-DE" dirty="0" smtClean="0">
                <a:sym typeface="Wingdings" pitchFamily="2" charset="2"/>
              </a:rPr>
              <a:t>e</a:t>
            </a:r>
            <a:r>
              <a:rPr lang="ro-RO" dirty="0" smtClean="0">
                <a:sym typeface="Wingdings" pitchFamily="2" charset="2"/>
              </a:rPr>
              <a:t>zistență</a:t>
            </a:r>
            <a:r>
              <a:rPr lang="de-DE" dirty="0" smtClean="0">
                <a:sym typeface="Wingdings" pitchFamily="2" charset="2"/>
              </a:rPr>
              <a:t> etc.</a:t>
            </a:r>
          </a:p>
          <a:p>
            <a:pPr lvl="1"/>
            <a:r>
              <a:rPr lang="ro-RO" dirty="0" smtClean="0"/>
              <a:t>Strategii mentale/cognitive</a:t>
            </a:r>
            <a:r>
              <a:rPr lang="de-DE" dirty="0" smtClean="0"/>
              <a:t>,</a:t>
            </a:r>
            <a:r>
              <a:rPr lang="ro-RO" dirty="0" smtClean="0"/>
              <a:t> pentru a contracara agenții stresori chiar din  timpul lucrului</a:t>
            </a:r>
            <a:r>
              <a:rPr lang="de-DE" dirty="0" smtClean="0"/>
              <a:t> </a:t>
            </a:r>
          </a:p>
          <a:p>
            <a:pPr marL="361950" lvl="1" indent="-361950">
              <a:buClr>
                <a:schemeClr val="accent1"/>
              </a:buClr>
              <a:buFont typeface="Wingdings" panose="05000000000000000000" pitchFamily="2" charset="2"/>
              <a:buChar char="ð"/>
              <a:defRPr/>
            </a:pPr>
            <a:r>
              <a:rPr lang="ro-RO" sz="2400" dirty="0" smtClean="0"/>
              <a:t>Este valabil mai ales pentru ariile tematice de psihoigienă</a:t>
            </a:r>
            <a:endParaRPr lang="de-DE" sz="2400" dirty="0" smtClean="0"/>
          </a:p>
          <a:p>
            <a:pPr>
              <a:buNone/>
            </a:pPr>
            <a:endParaRPr lang="de-DE" dirty="0" smtClean="0"/>
          </a:p>
          <a:p>
            <a:r>
              <a:rPr lang="ro-RO" dirty="0" smtClean="0"/>
              <a:t>Căutarea de metode și abordări</a:t>
            </a:r>
            <a:endParaRPr lang="de-DE" dirty="0" smtClean="0"/>
          </a:p>
          <a:p>
            <a:r>
              <a:rPr lang="ro-RO" dirty="0" smtClean="0"/>
              <a:t>Integrare în</a:t>
            </a:r>
            <a:r>
              <a:rPr lang="de-DE" dirty="0" smtClean="0"/>
              <a:t> Curriculum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arii tematice relevante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Ps</a:t>
            </a:r>
            <a:r>
              <a:rPr lang="ro-RO" dirty="0" smtClean="0"/>
              <a:t>ihoigiena </a:t>
            </a:r>
            <a:r>
              <a:rPr lang="de-DE" dirty="0" smtClean="0"/>
              <a:t> </a:t>
            </a:r>
          </a:p>
          <a:p>
            <a:r>
              <a:rPr lang="ro-RO" dirty="0" smtClean="0"/>
              <a:t>Gestionarea suferinței și morții iminente </a:t>
            </a:r>
            <a:endParaRPr lang="de-DE" dirty="0" smtClean="0"/>
          </a:p>
          <a:p>
            <a:r>
              <a:rPr lang="ro-RO" dirty="0" smtClean="0"/>
              <a:t>Formare – mișcare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arii tematice relevante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Ps</a:t>
            </a:r>
            <a:r>
              <a:rPr lang="ro-RO" dirty="0" smtClean="0"/>
              <a:t>ihoigiena</a:t>
            </a:r>
            <a:endParaRPr lang="de-DE" dirty="0" smtClean="0"/>
          </a:p>
          <a:p>
            <a:pPr lvl="1"/>
            <a:r>
              <a:rPr lang="ro-RO" dirty="0" smtClean="0"/>
              <a:t>Perfecționare</a:t>
            </a:r>
            <a:r>
              <a:rPr lang="de-DE" dirty="0" smtClean="0"/>
              <a:t> 1: </a:t>
            </a:r>
            <a:r>
              <a:rPr lang="ro-RO" dirty="0" smtClean="0"/>
              <a:t>întărirea proprie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o-RO" dirty="0" smtClean="0">
                <a:sym typeface="Wingdings" pitchFamily="2" charset="2"/>
              </a:rPr>
              <a:t>dezvoltarea rezistenței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dirty="0"/>
              <a:t>Perfecționare </a:t>
            </a:r>
            <a:r>
              <a:rPr lang="de-DE" dirty="0" smtClean="0"/>
              <a:t>2: Met</a:t>
            </a:r>
            <a:r>
              <a:rPr lang="ro-RO" dirty="0" smtClean="0"/>
              <a:t>ode ale psihoigienei și </a:t>
            </a:r>
            <a:r>
              <a:rPr lang="en-US" dirty="0" err="1" smtClean="0"/>
              <a:t>aten</a:t>
            </a:r>
            <a:r>
              <a:rPr lang="ro-RO" dirty="0" smtClean="0"/>
              <a:t>ția</a:t>
            </a:r>
            <a:endParaRPr lang="de-DE" dirty="0" smtClean="0"/>
          </a:p>
          <a:p>
            <a:pPr lvl="1"/>
            <a:r>
              <a:rPr lang="de-DE" dirty="0"/>
              <a:t>Perfecționare </a:t>
            </a:r>
            <a:r>
              <a:rPr lang="de-DE" dirty="0" smtClean="0"/>
              <a:t>3: </a:t>
            </a:r>
            <a:r>
              <a:rPr lang="ro-RO" dirty="0" smtClean="0"/>
              <a:t>îmbunătățirea decuplării și obținerea relaxării </a:t>
            </a:r>
            <a:endParaRPr lang="de-DE" dirty="0" smtClean="0"/>
          </a:p>
          <a:p>
            <a:r>
              <a:rPr lang="ro-RO" dirty="0" smtClean="0"/>
              <a:t>Deprinderea în legătură cu suferința/moartea iminentă</a:t>
            </a:r>
            <a:endParaRPr lang="de-DE" dirty="0" smtClean="0"/>
          </a:p>
          <a:p>
            <a:pPr lvl="1"/>
            <a:r>
              <a:rPr lang="de-DE" dirty="0"/>
              <a:t>Perfecționare </a:t>
            </a:r>
            <a:r>
              <a:rPr lang="de-DE" dirty="0" smtClean="0"/>
              <a:t>1: Strategi</a:t>
            </a:r>
            <a:r>
              <a:rPr lang="ro-RO" dirty="0" smtClean="0"/>
              <a:t>i privind </a:t>
            </a:r>
            <a:r>
              <a:rPr lang="de-DE" dirty="0" smtClean="0"/>
              <a:t> </a:t>
            </a:r>
            <a:r>
              <a:rPr lang="ro-RO" dirty="0" smtClean="0"/>
              <a:t>suferința/moartea imitentă</a:t>
            </a:r>
            <a:endParaRPr lang="de-DE" dirty="0" smtClean="0"/>
          </a:p>
          <a:p>
            <a:pPr lvl="1"/>
            <a:r>
              <a:rPr lang="de-DE" dirty="0"/>
              <a:t>Perfecționare2</a:t>
            </a:r>
            <a:r>
              <a:rPr lang="de-DE" dirty="0" smtClean="0"/>
              <a:t>: </a:t>
            </a:r>
            <a:r>
              <a:rPr lang="ro-RO" dirty="0"/>
              <a:t>P</a:t>
            </a:r>
            <a:r>
              <a:rPr lang="ro-RO" dirty="0" smtClean="0"/>
              <a:t>unerea în aplicare a practicii îngrijirii paliative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arii tematice relevante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Formare – mișcare </a:t>
            </a:r>
            <a:endParaRPr lang="de-DE" dirty="0" smtClean="0"/>
          </a:p>
          <a:p>
            <a:pPr lvl="1"/>
            <a:r>
              <a:rPr lang="ro-RO" dirty="0" smtClean="0"/>
              <a:t>Perfecționare </a:t>
            </a:r>
            <a:r>
              <a:rPr lang="de-DE" dirty="0" smtClean="0"/>
              <a:t>1: </a:t>
            </a:r>
            <a:r>
              <a:rPr lang="ro-RO" dirty="0" smtClean="0"/>
              <a:t>kinestetic </a:t>
            </a:r>
            <a:r>
              <a:rPr lang="de-DE" dirty="0" smtClean="0"/>
              <a:t>– </a:t>
            </a:r>
            <a:r>
              <a:rPr lang="ro-RO" dirty="0" smtClean="0"/>
              <a:t>mișcarea corectă proprie și a oamenilor</a:t>
            </a:r>
            <a:endParaRPr lang="de-DE" dirty="0" smtClean="0"/>
          </a:p>
          <a:p>
            <a:pPr lvl="1"/>
            <a:r>
              <a:rPr lang="ro-RO" dirty="0" smtClean="0"/>
              <a:t>Perfecționare</a:t>
            </a:r>
            <a:r>
              <a:rPr lang="de-DE" dirty="0" smtClean="0"/>
              <a:t> 2: </a:t>
            </a:r>
            <a:r>
              <a:rPr lang="ro-RO" dirty="0" smtClean="0"/>
              <a:t>durerile de spate privite holistic 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o-RO" dirty="0" smtClean="0">
                <a:sym typeface="Wingdings" pitchFamily="2" charset="2"/>
              </a:rPr>
              <a:t>componentele psihosomatice ale durerilor de spate 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Atenție și psihoigienă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 dirty="0" smtClean="0"/>
              <a:t>Perfecționare</a:t>
            </a:r>
            <a:r>
              <a:rPr lang="de-DE" b="1" dirty="0" smtClean="0"/>
              <a:t> 1: </a:t>
            </a:r>
            <a:r>
              <a:rPr lang="ro-RO" b="1" dirty="0" smtClean="0"/>
              <a:t>întărire proprie </a:t>
            </a:r>
            <a:r>
              <a:rPr lang="de-DE" b="1" dirty="0" smtClean="0"/>
              <a:t> </a:t>
            </a:r>
          </a:p>
          <a:p>
            <a:r>
              <a:rPr lang="ro-RO" dirty="0" smtClean="0"/>
              <a:t>Auto-analiză</a:t>
            </a:r>
            <a:r>
              <a:rPr lang="de-DE" dirty="0" smtClean="0"/>
              <a:t>, </a:t>
            </a:r>
            <a:r>
              <a:rPr lang="ro-RO" dirty="0" smtClean="0"/>
              <a:t>descoperirea </a:t>
            </a:r>
            <a:r>
              <a:rPr lang="en-US" dirty="0" err="1" smtClean="0"/>
              <a:t>punctelor</a:t>
            </a:r>
            <a:r>
              <a:rPr lang="en-US" dirty="0" smtClean="0"/>
              <a:t> forte </a:t>
            </a:r>
            <a:r>
              <a:rPr lang="ro-RO" dirty="0" smtClean="0"/>
              <a:t>și a potențialului Conceptul de rezistență</a:t>
            </a:r>
            <a:endParaRPr lang="de-DE" dirty="0" smtClean="0"/>
          </a:p>
          <a:p>
            <a:pPr lvl="1"/>
            <a:r>
              <a:rPr lang="de-DE" dirty="0" smtClean="0">
                <a:sym typeface="Wingdings" pitchFamily="2" charset="2"/>
              </a:rPr>
              <a:t>7 </a:t>
            </a:r>
            <a:r>
              <a:rPr lang="ro-RO" dirty="0" smtClean="0">
                <a:sym typeface="Wingdings" pitchFamily="2" charset="2"/>
              </a:rPr>
              <a:t>piloni și factori ai rezistenței </a:t>
            </a:r>
            <a:endParaRPr lang="de-DE" dirty="0" smtClean="0"/>
          </a:p>
          <a:p>
            <a:pPr lvl="1"/>
            <a:r>
              <a:rPr lang="ro-RO" dirty="0" smtClean="0"/>
              <a:t>Antrenarea rezistenței </a:t>
            </a:r>
            <a:endParaRPr lang="de-DE" dirty="0" smtClean="0"/>
          </a:p>
          <a:p>
            <a:pPr lvl="2"/>
            <a:r>
              <a:rPr lang="ro-RO" dirty="0" smtClean="0"/>
              <a:t>Creșterea toleranței la stres, deprinderea atenției</a:t>
            </a:r>
            <a:endParaRPr lang="de-DE" dirty="0" smtClean="0"/>
          </a:p>
          <a:p>
            <a:r>
              <a:rPr lang="de-DE" dirty="0" smtClean="0"/>
              <a:t>Orient</a:t>
            </a:r>
            <a:r>
              <a:rPr lang="ro-RO" dirty="0" smtClean="0"/>
              <a:t>area către propriile potențiale</a:t>
            </a:r>
            <a:endParaRPr lang="de-DE" dirty="0" smtClean="0"/>
          </a:p>
          <a:p>
            <a:pPr lvl="1"/>
            <a:r>
              <a:rPr lang="de-DE" dirty="0" smtClean="0"/>
              <a:t>Optimism, </a:t>
            </a:r>
            <a:r>
              <a:rPr lang="ro-RO" dirty="0" smtClean="0"/>
              <a:t>sentimente </a:t>
            </a:r>
            <a:r>
              <a:rPr lang="de-DE" dirty="0" smtClean="0"/>
              <a:t>positive, </a:t>
            </a:r>
            <a:r>
              <a:rPr lang="ro-RO" dirty="0" smtClean="0"/>
              <a:t>auto-determinare</a:t>
            </a:r>
            <a:r>
              <a:rPr lang="de-DE" dirty="0" smtClean="0"/>
              <a:t>, </a:t>
            </a:r>
            <a:r>
              <a:rPr lang="ro-RO" dirty="0" smtClean="0"/>
              <a:t>atenție</a:t>
            </a:r>
            <a:r>
              <a:rPr lang="ro-RO" dirty="0"/>
              <a:t> </a:t>
            </a:r>
            <a:r>
              <a:rPr lang="de-DE" dirty="0" smtClean="0"/>
              <a:t>etc.</a:t>
            </a:r>
          </a:p>
          <a:p>
            <a:pPr lvl="1"/>
            <a:r>
              <a:rPr lang="ro-RO" dirty="0" smtClean="0"/>
              <a:t>Controlarea gândurilor negative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de-DE" sz="3200" kern="1200" spc="-1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Curriculum − </a:t>
            </a:r>
            <a:r>
              <a:rPr lang="ro-RO" sz="3200" kern="1200" spc="-100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Atenție și psihoigienă </a:t>
            </a:r>
            <a:endParaRPr lang="de-DE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4625" indent="3175">
              <a:buNone/>
            </a:pPr>
            <a:r>
              <a:rPr lang="ro-RO" b="1" dirty="0" smtClean="0"/>
              <a:t>Perfecționare </a:t>
            </a:r>
            <a:r>
              <a:rPr lang="de-DE" b="1" dirty="0" smtClean="0"/>
              <a:t>2: Met</a:t>
            </a:r>
            <a:r>
              <a:rPr lang="ro-RO" b="1" dirty="0" smtClean="0"/>
              <a:t>ode ale psihoigienei și atenția</a:t>
            </a:r>
            <a:endParaRPr lang="de-DE" b="1" dirty="0" smtClean="0"/>
          </a:p>
          <a:p>
            <a:r>
              <a:rPr lang="de-DE" dirty="0" smtClean="0"/>
              <a:t>Ps</a:t>
            </a:r>
            <a:r>
              <a:rPr lang="ro-RO" dirty="0" smtClean="0"/>
              <a:t>ihoigiena </a:t>
            </a:r>
            <a:r>
              <a:rPr lang="de-DE" dirty="0" smtClean="0"/>
              <a:t> – </a:t>
            </a:r>
            <a:r>
              <a:rPr lang="ro-RO" dirty="0" smtClean="0"/>
              <a:t>ce înseamnă asta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Pro</a:t>
            </a:r>
            <a:r>
              <a:rPr lang="ro-RO" dirty="0" smtClean="0"/>
              <a:t>filaxie </a:t>
            </a:r>
            <a:r>
              <a:rPr lang="de-DE" dirty="0" smtClean="0"/>
              <a:t>– </a:t>
            </a:r>
            <a:r>
              <a:rPr lang="ro-RO" dirty="0" smtClean="0"/>
              <a:t>respectiv, caracter preventiv </a:t>
            </a:r>
            <a:endParaRPr lang="de-DE" dirty="0" smtClean="0"/>
          </a:p>
          <a:p>
            <a:r>
              <a:rPr lang="de-DE" dirty="0" smtClean="0"/>
              <a:t>A</a:t>
            </a:r>
            <a:r>
              <a:rPr lang="ro-RO" dirty="0" smtClean="0"/>
              <a:t>tenția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o-RO" dirty="0" smtClean="0">
                <a:sym typeface="Wingdings" pitchFamily="2" charset="2"/>
              </a:rPr>
              <a:t>Scopuri și atitudini fundamentale</a:t>
            </a:r>
            <a:r>
              <a:rPr lang="de-DE" dirty="0" smtClean="0"/>
              <a:t> </a:t>
            </a:r>
          </a:p>
          <a:p>
            <a:r>
              <a:rPr lang="de-DE" dirty="0" smtClean="0"/>
              <a:t>M</a:t>
            </a:r>
            <a:r>
              <a:rPr lang="ro-RO" dirty="0" smtClean="0"/>
              <a:t>ăsuri ale psihoigienei 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A</a:t>
            </a:r>
            <a:r>
              <a:rPr lang="ro-RO" dirty="0" smtClean="0"/>
              <a:t>tent cu sine însăși </a:t>
            </a:r>
            <a:endParaRPr lang="de-DE" dirty="0" smtClean="0"/>
          </a:p>
          <a:p>
            <a:pPr lvl="1"/>
            <a:r>
              <a:rPr lang="ro-RO" dirty="0" smtClean="0"/>
              <a:t>Recunoașterea suprasolicitării psihice</a:t>
            </a:r>
            <a:r>
              <a:rPr lang="de-DE" dirty="0" smtClean="0"/>
              <a:t>, </a:t>
            </a:r>
            <a:r>
              <a:rPr lang="ro-RO" dirty="0" smtClean="0"/>
              <a:t>auto-reflecția, promovarea competențelor proprii </a:t>
            </a:r>
            <a:endParaRPr lang="de-DE" dirty="0" smtClean="0"/>
          </a:p>
          <a:p>
            <a:pPr lvl="1"/>
            <a:r>
              <a:rPr lang="ro-RO" dirty="0" smtClean="0"/>
              <a:t>Aspirația către echilibru între viață și serviciu (</a:t>
            </a:r>
            <a:r>
              <a:rPr lang="de-DE" dirty="0" smtClean="0"/>
              <a:t>Work-Life</a:t>
            </a:r>
            <a:r>
              <a:rPr lang="ro-RO" dirty="0" smtClean="0"/>
              <a:t>- Balance)</a:t>
            </a:r>
            <a:endParaRPr lang="de-DE" dirty="0" smtClean="0"/>
          </a:p>
          <a:p>
            <a:pPr lvl="1"/>
            <a:r>
              <a:rPr lang="ro-RO" dirty="0" smtClean="0"/>
              <a:t>Metode cotidiene pentru psihoigienă și atenție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99A9CA1-B7EB-4B60-A278-7B3C09CE80BD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N. Gormanns-Bieker           Pedagog Business M.A.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799</Words>
  <Application>Microsoft Office PowerPoint</Application>
  <PresentationFormat>On-screen Show (4:3)</PresentationFormat>
  <Paragraphs>165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Nähe</vt:lpstr>
      <vt:lpstr>Erasmus+ Curriculum pentru perfecționare și dezvoltare continuă  Reducerea factorilor de suprasolicitare psihosocială în îngrijirea vârstnicilor </vt:lpstr>
      <vt:lpstr>Erasmus+ − identificarea ariilor tematice importante</vt:lpstr>
      <vt:lpstr>Abordări anterioare în legătură cu agenții stresori</vt:lpstr>
      <vt:lpstr>Abordări anterioare în legătură cu agenții stresori</vt:lpstr>
      <vt:lpstr>Curriculum − arii tematice relevante </vt:lpstr>
      <vt:lpstr>Curriculum − arii tematice relevante </vt:lpstr>
      <vt:lpstr>Curriculum − arii tematice relevante</vt:lpstr>
      <vt:lpstr>Curriculum − Atenție și psihoigienă </vt:lpstr>
      <vt:lpstr>Curriculum − Atenție și psihoigienă </vt:lpstr>
      <vt:lpstr>Curriculum − Atenția și psihoigiena </vt:lpstr>
      <vt:lpstr>Curriculum − Strategii privind la suferința/moartea iminentă </vt:lpstr>
      <vt:lpstr>Curriculum − Strategii privind suferința/moartea iminentă</vt:lpstr>
      <vt:lpstr>Curriculum − Formare - mișcare   Kinestezic </vt:lpstr>
      <vt:lpstr>Curriculum − Formare – mișcare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9 Qualitäts-management</dc:title>
  <dc:creator>Sandra</dc:creator>
  <cp:lastModifiedBy>Rodica</cp:lastModifiedBy>
  <cp:revision>351</cp:revision>
  <cp:lastPrinted>2011-08-18T12:31:28Z</cp:lastPrinted>
  <dcterms:created xsi:type="dcterms:W3CDTF">2011-08-13T05:30:11Z</dcterms:created>
  <dcterms:modified xsi:type="dcterms:W3CDTF">2016-02-03T07:50:04Z</dcterms:modified>
</cp:coreProperties>
</file>