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62" r:id="rId2"/>
    <p:sldId id="563" r:id="rId3"/>
    <p:sldId id="568" r:id="rId4"/>
    <p:sldId id="580" r:id="rId5"/>
    <p:sldId id="565" r:id="rId6"/>
    <p:sldId id="564" r:id="rId7"/>
    <p:sldId id="422" r:id="rId8"/>
    <p:sldId id="554" r:id="rId9"/>
    <p:sldId id="504" r:id="rId10"/>
    <p:sldId id="427" r:id="rId11"/>
    <p:sldId id="513" r:id="rId12"/>
    <p:sldId id="581" r:id="rId13"/>
    <p:sldId id="571" r:id="rId14"/>
    <p:sldId id="572" r:id="rId15"/>
    <p:sldId id="523" r:id="rId16"/>
    <p:sldId id="550" r:id="rId17"/>
    <p:sldId id="551" r:id="rId18"/>
    <p:sldId id="576" r:id="rId19"/>
    <p:sldId id="577" r:id="rId20"/>
    <p:sldId id="578" r:id="rId21"/>
    <p:sldId id="579" r:id="rId22"/>
  </p:sldIdLst>
  <p:sldSz cx="8640763" cy="6483350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5">
          <p15:clr>
            <a:srgbClr val="A4A3A4"/>
          </p15:clr>
        </p15:guide>
        <p15:guide id="2" orient="horz" pos="318">
          <p15:clr>
            <a:srgbClr val="A4A3A4"/>
          </p15:clr>
        </p15:guide>
        <p15:guide id="3" orient="horz" pos="681">
          <p15:clr>
            <a:srgbClr val="A4A3A4"/>
          </p15:clr>
        </p15:guide>
        <p15:guide id="4" orient="horz" pos="3562">
          <p15:clr>
            <a:srgbClr val="A4A3A4"/>
          </p15:clr>
        </p15:guide>
        <p15:guide id="5" pos="2676">
          <p15:clr>
            <a:srgbClr val="A4A3A4"/>
          </p15:clr>
        </p15:guide>
        <p15:guide id="6" pos="589">
          <p15:clr>
            <a:srgbClr val="A4A3A4"/>
          </p15:clr>
        </p15:guide>
        <p15:guide id="7" pos="5034">
          <p15:clr>
            <a:srgbClr val="A4A3A4"/>
          </p15:clr>
        </p15:guide>
        <p15:guide id="8" pos="276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D6EB"/>
    <a:srgbClr val="9DB8DB"/>
    <a:srgbClr val="FFFFCC"/>
    <a:srgbClr val="FF694B"/>
    <a:srgbClr val="9CCCAC"/>
    <a:srgbClr val="FFFF99"/>
    <a:srgbClr val="B1D7BE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30" autoAdjust="0"/>
    <p:restoredTop sz="94693" autoAdjust="0"/>
  </p:normalViewPr>
  <p:slideViewPr>
    <p:cSldViewPr>
      <p:cViewPr>
        <p:scale>
          <a:sx n="86" d="100"/>
          <a:sy n="86" d="100"/>
        </p:scale>
        <p:origin x="-1260" y="234"/>
      </p:cViewPr>
      <p:guideLst>
        <p:guide orient="horz" pos="1135"/>
        <p:guide orient="horz" pos="318"/>
        <p:guide orient="horz" pos="681"/>
        <p:guide orient="horz" pos="3562"/>
        <p:guide pos="2676"/>
        <p:guide pos="589"/>
        <p:guide pos="5034"/>
        <p:guide pos="27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04"/>
    </p:cViewPr>
  </p:sorterViewPr>
  <p:notesViewPr>
    <p:cSldViewPr>
      <p:cViewPr varScale="1">
        <p:scale>
          <a:sx n="115" d="100"/>
          <a:sy n="115" d="100"/>
        </p:scale>
        <p:origin x="-1576" y="-96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16A8FD6-F5E9-4BBD-B03C-0B5882DFBB50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430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7763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BD0C1B6-6C65-4478-946F-E99B517F9FF8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885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1413" indent="-22701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597025" indent="-22701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4225" indent="-22701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fld id="{F8D9C960-4A37-4E9C-9D07-63C216B5FD82}" type="slidenum">
              <a:rPr lang="de-DE" sz="1200">
                <a:latin typeface="Arial" panose="020B0604020202020204" pitchFamily="34" charset="0"/>
              </a:rPr>
              <a:pPr/>
              <a:t>1</a:t>
            </a:fld>
            <a:endParaRPr lang="de-DE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9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0" y="5638800"/>
            <a:ext cx="8636000" cy="8509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576000" bIns="0" anchor="b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endParaRPr lang="de-DE" sz="400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315200" cy="1143000"/>
          </a:xfrm>
        </p:spPr>
        <p:txBody>
          <a:bodyPr/>
          <a:lstStyle>
            <a:lvl1pPr algn="ctr">
              <a:defRPr sz="3400"/>
            </a:lvl1pPr>
          </a:lstStyle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019800" cy="1600200"/>
          </a:xfrm>
        </p:spPr>
        <p:txBody>
          <a:bodyPr lIns="86420" tIns="43210" rIns="86420" bIns="43210"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19142120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81051B-2FA8-4C56-A4CD-D489B824D09B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</p:spTree>
    <p:extLst>
      <p:ext uri="{BB962C8B-B14F-4D97-AF65-F5344CB8AC3E}">
        <p14:creationId xmlns:p14="http://schemas.microsoft.com/office/powerpoint/2010/main" val="929182464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2B3A30-9047-49BD-86DA-2A9BCC6B3247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378398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60350"/>
            <a:ext cx="7777163" cy="10795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50975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389438" y="1450975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389438" y="2055813"/>
            <a:ext cx="3819525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38E70D-599B-46D9-9A73-E135537F182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239901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5946775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>
            <a:spLocks noChangeArrowheads="1"/>
          </p:cNvSpPr>
          <p:nvPr userDrawn="1"/>
        </p:nvSpPr>
        <p:spPr bwMode="auto">
          <a:xfrm>
            <a:off x="6264275" y="109538"/>
            <a:ext cx="23828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>
                <a:latin typeface="Arial" panose="020B0604020202020204" pitchFamily="34" charset="0"/>
                <a:cs typeface="Times New Roman" panose="02020603050405020304" pitchFamily="18" charset="0"/>
              </a:rPr>
              <a:t>Projekt Arbeitswelt 2020</a:t>
            </a:r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/>
          </p:nvPr>
        </p:nvSpPr>
        <p:spPr>
          <a:xfrm>
            <a:off x="6726238" y="5726113"/>
            <a:ext cx="1590675" cy="220662"/>
          </a:xfrm>
        </p:spPr>
        <p:txBody>
          <a:bodyPr/>
          <a:lstStyle>
            <a:lvl1pPr marL="0" indent="0">
              <a:buNone/>
              <a:defRPr sz="900"/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D4A33F9-699C-48E3-9B40-E6AD24C7B20A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985838" y="5969000"/>
            <a:ext cx="2916237" cy="3460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</p:spTree>
    <p:extLst>
      <p:ext uri="{BB962C8B-B14F-4D97-AF65-F5344CB8AC3E}">
        <p14:creationId xmlns:p14="http://schemas.microsoft.com/office/powerpoint/2010/main" val="2854324744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3863" y="4538663"/>
            <a:ext cx="5184775" cy="534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93863" y="579438"/>
            <a:ext cx="5184775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3863" y="5073650"/>
            <a:ext cx="5184775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7FC497-F8C6-4AE3-A3C3-ACDBCEE0362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166419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6B552A-3BFC-47E1-BA4D-88D2C86C7E3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107194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172200" y="381000"/>
            <a:ext cx="1828800" cy="5108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334000" cy="5108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58C8AE-A5A2-4A03-9B1C-5D15E14F153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981852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5334000" cy="10572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581400" cy="17541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419600" y="1828800"/>
            <a:ext cx="3581400" cy="17541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85800" y="3735388"/>
            <a:ext cx="7315200" cy="1754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0849CA-3A04-48AC-B6F4-24198878BA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557611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104A9D-1420-4E08-9F8A-C06C834235A8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</p:spTree>
    <p:extLst>
      <p:ext uri="{BB962C8B-B14F-4D97-AF65-F5344CB8AC3E}">
        <p14:creationId xmlns:p14="http://schemas.microsoft.com/office/powerpoint/2010/main" val="2636622786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5"/>
          <p:cNvSpPr txBox="1">
            <a:spLocks noChangeArrowheads="1"/>
          </p:cNvSpPr>
          <p:nvPr userDrawn="1"/>
        </p:nvSpPr>
        <p:spPr bwMode="auto">
          <a:xfrm>
            <a:off x="4763" y="5638800"/>
            <a:ext cx="8636000" cy="8445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576000" bIns="0" anchor="b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endParaRPr lang="de-DE" sz="400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9813" y="147638"/>
            <a:ext cx="25209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Arbeitswelt 2020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315200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625" y="5816600"/>
            <a:ext cx="1762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863600">
              <a:defRPr sz="1400">
                <a:solidFill>
                  <a:schemeClr val="bg1"/>
                </a:solidFill>
              </a:defRPr>
            </a:lvl1pPr>
          </a:lstStyle>
          <a:p>
            <a:fld id="{10AE3631-BD2A-461C-9826-D5E7094E501F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8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862263" y="6008688"/>
            <a:ext cx="2916237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  <p:pic>
        <p:nvPicPr>
          <p:cNvPr id="1031" name="Grafik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60325"/>
            <a:ext cx="5942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>
          <a:xfrm>
            <a:off x="593725" y="6008688"/>
            <a:ext cx="1944688" cy="346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A9A9A"/>
                </a:solidFill>
              </a:defRPr>
            </a:lvl1pPr>
          </a:lstStyle>
          <a:p>
            <a:fld id="{CE153817-8442-438E-8FD3-D2972A11CEE9}" type="datetimeFigureOut">
              <a:rPr lang="de-DE"/>
              <a:pPr/>
              <a:t>03.02.2016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</p:sldLayoutIdLst>
  <p:transition spd="slow">
    <p:cover dir="r"/>
  </p:transition>
  <p:hf hdr="0" dt="0"/>
  <p:txStyles>
    <p:titleStyle>
      <a:lvl1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+mj-lt"/>
          <a:ea typeface="+mj-ea"/>
          <a:cs typeface="+mj-cs"/>
        </a:defRPr>
      </a:lvl1pPr>
      <a:lvl2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2pPr>
      <a:lvl3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3pPr>
      <a:lvl4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4pPr>
      <a:lvl5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5pPr>
      <a:lvl6pPr marL="4572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6pPr>
      <a:lvl7pPr marL="9144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7pPr>
      <a:lvl8pPr marL="13716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8pPr>
      <a:lvl9pPr marL="18288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9pPr>
    </p:titleStyle>
    <p:bodyStyle>
      <a:lvl1pPr marL="323850" indent="-32385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AutoNum type="arabicPeriod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168400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1788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97088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542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30114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686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9258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gf.de/" TargetMode="External"/><Relationship Id="rId2" Type="http://schemas.openxmlformats.org/officeDocument/2006/relationships/hyperlink" Target="http://www.psyga.de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1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F78B55-2B57-4482-AB14-0C5A2FC141A4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sz="1400">
              <a:solidFill>
                <a:schemeClr val="bg1"/>
              </a:solidFill>
            </a:endParaRPr>
          </a:p>
        </p:txBody>
      </p:sp>
      <p:sp>
        <p:nvSpPr>
          <p:cNvPr id="14339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B</a:t>
            </a:r>
            <a:r>
              <a:rPr lang="de-DE" sz="2400" dirty="0" smtClean="0">
                <a:solidFill>
                  <a:schemeClr val="hlink"/>
                </a:solidFill>
              </a:rPr>
              <a:t>oli psihice</a:t>
            </a:r>
            <a:r>
              <a:rPr lang="de-DE" sz="2800" dirty="0" smtClean="0">
                <a:solidFill>
                  <a:schemeClr val="hlink"/>
                </a:solidFill>
              </a:rPr>
              <a:t>:</a:t>
            </a:r>
            <a:r>
              <a:rPr lang="de-DE" sz="2800" dirty="0">
                <a:solidFill>
                  <a:schemeClr val="hlink"/>
                </a:solidFill>
              </a:rPr>
              <a:t/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ro-RO" sz="2800" dirty="0">
                <a:solidFill>
                  <a:schemeClr val="hlink"/>
                </a:solidFill>
              </a:rPr>
              <a:t>P</a:t>
            </a:r>
            <a:r>
              <a:rPr lang="ro-RO" sz="2800" dirty="0" smtClean="0">
                <a:solidFill>
                  <a:schemeClr val="hlink"/>
                </a:solidFill>
              </a:rPr>
              <a:t>revalența pe parcursul vieții</a:t>
            </a:r>
            <a:r>
              <a:rPr lang="de-DE" sz="2800" dirty="0">
                <a:solidFill>
                  <a:schemeClr val="hlink"/>
                </a:solidFill>
              </a:rPr>
              <a:t/>
            </a:r>
            <a:br>
              <a:rPr lang="de-DE" sz="2800" dirty="0">
                <a:solidFill>
                  <a:schemeClr val="hlink"/>
                </a:solidFill>
              </a:rPr>
            </a:b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93713" y="1801813"/>
            <a:ext cx="7777162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3200" b="1" dirty="0" smtClean="0">
                <a:latin typeface="+mj-lt"/>
              </a:rPr>
              <a:t>C</a:t>
            </a:r>
            <a:r>
              <a:rPr lang="ro-RO" sz="3200" b="1" dirty="0" smtClean="0">
                <a:latin typeface="+mj-lt"/>
              </a:rPr>
              <a:t>c</a:t>
            </a:r>
            <a:r>
              <a:rPr lang="de-DE" sz="3200" b="1" dirty="0" smtClean="0">
                <a:latin typeface="+mj-lt"/>
              </a:rPr>
              <a:t>a. 30% d</a:t>
            </a:r>
            <a:r>
              <a:rPr lang="ro-RO" sz="3200" b="1" dirty="0" smtClean="0">
                <a:latin typeface="+mj-lt"/>
              </a:rPr>
              <a:t>in cetăț</a:t>
            </a:r>
            <a:r>
              <a:rPr lang="en-US" sz="3200" b="1" dirty="0" err="1" smtClean="0">
                <a:latin typeface="+mj-lt"/>
              </a:rPr>
              <a:t>enii</a:t>
            </a:r>
            <a:r>
              <a:rPr lang="ro-RO" sz="3200" b="1" dirty="0" smtClean="0">
                <a:latin typeface="+mj-lt"/>
              </a:rPr>
              <a:t> europeen</a:t>
            </a:r>
            <a:r>
              <a:rPr lang="en-US" sz="3200" b="1" dirty="0" smtClean="0">
                <a:latin typeface="+mj-lt"/>
              </a:rPr>
              <a:t>i</a:t>
            </a:r>
            <a:endParaRPr lang="de-DE" sz="3200" b="1" dirty="0" smtClean="0">
              <a:latin typeface="+mj-lt"/>
            </a:endParaRP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3200" b="1" dirty="0" smtClean="0">
                <a:latin typeface="+mj-lt"/>
              </a:rPr>
              <a:t>                     </a:t>
            </a:r>
            <a:r>
              <a:rPr lang="de-DE" sz="2000" b="1" dirty="0" smtClean="0">
                <a:latin typeface="+mj-lt"/>
              </a:rPr>
              <a:t>… </a:t>
            </a:r>
            <a:r>
              <a:rPr lang="ro-RO" sz="2000" b="1" dirty="0" smtClean="0">
                <a:latin typeface="+mj-lt"/>
              </a:rPr>
              <a:t>se confruntă cel puțin </a:t>
            </a:r>
            <a:r>
              <a:rPr lang="de-DE" sz="2000" b="1" dirty="0" smtClean="0">
                <a:latin typeface="+mj-lt"/>
              </a:rPr>
              <a:t> 1x </a:t>
            </a:r>
            <a:r>
              <a:rPr lang="ro-RO" sz="2000" b="1" dirty="0" smtClean="0">
                <a:latin typeface="+mj-lt"/>
              </a:rPr>
              <a:t>în viață cu o boală psihică</a:t>
            </a:r>
            <a:endParaRPr lang="de-DE" sz="2000" b="1" dirty="0" smtClean="0">
              <a:latin typeface="+mj-lt"/>
            </a:endParaRP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287338" y="5221288"/>
            <a:ext cx="52705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400"/>
              <a:t>Wittchen et al. 2012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03238" y="3494088"/>
            <a:ext cx="7777162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3200" b="1" dirty="0" smtClean="0">
                <a:latin typeface="+mj-lt"/>
              </a:rPr>
              <a:t>C</a:t>
            </a:r>
            <a:r>
              <a:rPr lang="ro-RO" sz="3200" b="1" dirty="0" smtClean="0">
                <a:latin typeface="+mj-lt"/>
              </a:rPr>
              <a:t>c</a:t>
            </a:r>
            <a:r>
              <a:rPr lang="de-DE" sz="3200" b="1" dirty="0" smtClean="0">
                <a:latin typeface="+mj-lt"/>
              </a:rPr>
              <a:t>a. 20% </a:t>
            </a:r>
            <a:r>
              <a:rPr lang="ro-RO" sz="3200" b="1" dirty="0" smtClean="0">
                <a:latin typeface="+mj-lt"/>
              </a:rPr>
              <a:t>din cetățen</a:t>
            </a:r>
            <a:r>
              <a:rPr lang="en-US" sz="3200" b="1" dirty="0" smtClean="0">
                <a:latin typeface="+mj-lt"/>
              </a:rPr>
              <a:t>ii</a:t>
            </a:r>
            <a:r>
              <a:rPr lang="ro-RO" sz="3200" b="1" dirty="0" smtClean="0">
                <a:latin typeface="+mj-lt"/>
              </a:rPr>
              <a:t> europeen</a:t>
            </a:r>
            <a:r>
              <a:rPr lang="en-US" sz="3200" b="1" dirty="0" smtClean="0">
                <a:latin typeface="+mj-lt"/>
              </a:rPr>
              <a:t>i</a:t>
            </a:r>
            <a:r>
              <a:rPr lang="de-DE" sz="3200" b="1" dirty="0" smtClean="0">
                <a:latin typeface="+mj-lt"/>
              </a:rPr>
              <a:t> 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3200" b="1" dirty="0" smtClean="0">
                <a:latin typeface="+mj-lt"/>
              </a:rPr>
              <a:t>                     </a:t>
            </a:r>
            <a:r>
              <a:rPr lang="de-DE" sz="2000" b="1" dirty="0" smtClean="0">
                <a:latin typeface="+mj-lt"/>
              </a:rPr>
              <a:t>… </a:t>
            </a:r>
            <a:r>
              <a:rPr lang="ro-RO" sz="2000" b="1" dirty="0" smtClean="0">
                <a:latin typeface="+mj-lt"/>
              </a:rPr>
              <a:t>se confruntă în anul următor cu o boală psihică</a:t>
            </a:r>
            <a:endParaRPr lang="de-DE" sz="2000" b="1" dirty="0" smtClean="0">
              <a:latin typeface="+mj-lt"/>
            </a:endParaRPr>
          </a:p>
        </p:txBody>
      </p:sp>
      <p:sp>
        <p:nvSpPr>
          <p:cNvPr id="14343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o-RO" sz="1000" dirty="0" smtClean="0">
                <a:solidFill>
                  <a:srgbClr val="FF0000"/>
                </a:solidFill>
              </a:rPr>
              <a:t>Conferința</a:t>
            </a:r>
            <a:r>
              <a:rPr lang="de-DE" sz="10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769100" y="5689600"/>
            <a:ext cx="90011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16.12.2015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Burnout – </a:t>
            </a:r>
            <a:r>
              <a:rPr lang="ro-RO" sz="2800" dirty="0" smtClean="0">
                <a:solidFill>
                  <a:schemeClr val="hlink"/>
                </a:solidFill>
              </a:rPr>
              <a:t>Cauze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(1)</a:t>
            </a:r>
          </a:p>
        </p:txBody>
      </p:sp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360363" y="1296988"/>
            <a:ext cx="8172450" cy="416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o-RO" b="1" dirty="0" smtClean="0"/>
              <a:t>Factori de risc individuali</a:t>
            </a:r>
            <a:r>
              <a:rPr lang="de-DE" b="1" dirty="0" smtClean="0"/>
              <a:t>:</a:t>
            </a:r>
            <a:endParaRPr lang="de-DE" b="1" dirty="0"/>
          </a:p>
          <a:p>
            <a:pPr algn="just">
              <a:spcBef>
                <a:spcPct val="50000"/>
              </a:spcBef>
              <a:buClrTx/>
              <a:buFontTx/>
              <a:buNone/>
            </a:pPr>
            <a:endParaRPr lang="de-DE" sz="1000" b="1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Așteptări de poziție eșuate/neîmplinite </a:t>
            </a:r>
            <a:r>
              <a:rPr lang="de-DE" sz="1700" b="1" dirty="0" smtClean="0"/>
              <a:t>(Lauderdale </a:t>
            </a:r>
            <a:r>
              <a:rPr lang="de-DE" sz="1700" b="1" dirty="0"/>
              <a:t>1982)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Așteptări pesimiste</a:t>
            </a:r>
            <a:r>
              <a:rPr lang="de-DE" sz="1700" b="1" dirty="0" smtClean="0"/>
              <a:t> (</a:t>
            </a:r>
            <a:r>
              <a:rPr lang="ro-RO" sz="1700" b="1" dirty="0" smtClean="0"/>
              <a:t>c</a:t>
            </a:r>
            <a:r>
              <a:rPr lang="de-DE" sz="1700" b="1" dirty="0" smtClean="0"/>
              <a:t>ontrol, </a:t>
            </a:r>
            <a:r>
              <a:rPr lang="ro-RO" sz="1700" b="1" dirty="0" smtClean="0"/>
              <a:t>recompensă/pedeapsă</a:t>
            </a:r>
            <a:r>
              <a:rPr lang="de-DE" sz="1700" b="1" dirty="0" smtClean="0"/>
              <a:t>;  </a:t>
            </a:r>
            <a:r>
              <a:rPr lang="de-DE" sz="1700" b="1" dirty="0"/>
              <a:t>Meier 1983)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Planuri propuse, eșuate </a:t>
            </a:r>
            <a:r>
              <a:rPr lang="de-DE" sz="1700" b="1" dirty="0" smtClean="0"/>
              <a:t> (</a:t>
            </a:r>
            <a:r>
              <a:rPr lang="ro-RO" sz="1700" b="1" dirty="0" smtClean="0"/>
              <a:t>poziție</a:t>
            </a:r>
            <a:r>
              <a:rPr lang="de-DE" sz="1700" b="1" dirty="0" smtClean="0"/>
              <a:t>, </a:t>
            </a:r>
            <a:r>
              <a:rPr lang="ro-RO" sz="1700" b="1" dirty="0"/>
              <a:t>i</a:t>
            </a:r>
            <a:r>
              <a:rPr lang="de-DE" sz="1700" b="1" dirty="0" smtClean="0"/>
              <a:t>mag</a:t>
            </a:r>
            <a:r>
              <a:rPr lang="ro-RO" sz="1700" b="1" dirty="0" smtClean="0"/>
              <a:t>ine</a:t>
            </a:r>
            <a:r>
              <a:rPr lang="de-DE" sz="1700" b="1" dirty="0" smtClean="0"/>
              <a:t>, </a:t>
            </a:r>
            <a:r>
              <a:rPr lang="de-DE" sz="1700" b="1" dirty="0"/>
              <a:t>„Skript“; Freudenberger 1980)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Auto-incendierea </a:t>
            </a:r>
            <a:r>
              <a:rPr lang="de-DE" sz="1700" b="1" dirty="0" smtClean="0"/>
              <a:t> </a:t>
            </a:r>
            <a:r>
              <a:rPr lang="de-DE" sz="1700" b="1" dirty="0"/>
              <a:t>(„</a:t>
            </a:r>
            <a:r>
              <a:rPr lang="de-DE" sz="1700" b="1" dirty="0" smtClean="0"/>
              <a:t>a</a:t>
            </a:r>
            <a:r>
              <a:rPr lang="ro-RO" sz="1700" b="1" dirty="0" smtClean="0"/>
              <a:t>c</a:t>
            </a:r>
            <a:r>
              <a:rPr lang="de-DE" sz="1700" b="1" dirty="0" smtClean="0"/>
              <a:t>tiv“ </a:t>
            </a:r>
            <a:r>
              <a:rPr lang="de-DE" sz="1700" b="1" dirty="0"/>
              <a:t>B.) &lt;&gt; </a:t>
            </a:r>
            <a:r>
              <a:rPr lang="ro-RO" sz="1700" b="1" dirty="0" smtClean="0"/>
              <a:t>uzura</a:t>
            </a:r>
            <a:r>
              <a:rPr lang="de-DE" sz="1700" b="1" dirty="0" smtClean="0"/>
              <a:t> </a:t>
            </a:r>
            <a:r>
              <a:rPr lang="de-DE" sz="1700" b="1" dirty="0"/>
              <a:t>(„</a:t>
            </a:r>
            <a:r>
              <a:rPr lang="de-DE" sz="1700" b="1" dirty="0" smtClean="0"/>
              <a:t>pas</a:t>
            </a:r>
            <a:r>
              <a:rPr lang="ro-RO" sz="1700" b="1" dirty="0" smtClean="0"/>
              <a:t>iv</a:t>
            </a:r>
            <a:r>
              <a:rPr lang="de-DE" sz="1700" b="1" dirty="0" smtClean="0"/>
              <a:t>“ </a:t>
            </a:r>
            <a:r>
              <a:rPr lang="de-DE" sz="1700" b="1" dirty="0"/>
              <a:t>B., wearout; Fischer 1983)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Simț al dreptății exagerat </a:t>
            </a:r>
            <a:r>
              <a:rPr lang="de-DE" sz="1700" b="1" dirty="0" smtClean="0"/>
              <a:t>/ </a:t>
            </a:r>
            <a:r>
              <a:rPr lang="ro-RO" sz="1700" b="1" dirty="0" smtClean="0"/>
              <a:t>distribuție asimetrică</a:t>
            </a:r>
            <a:r>
              <a:rPr lang="de-DE" sz="1700" b="1" dirty="0" smtClean="0"/>
              <a:t> </a:t>
            </a:r>
            <a:r>
              <a:rPr lang="de-DE" sz="1700" b="1" dirty="0"/>
              <a:t>(Buunk &amp; Schaufeli 1993)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Consum legat de țintă </a:t>
            </a:r>
            <a:r>
              <a:rPr lang="de-DE" sz="1700" b="1" dirty="0" smtClean="0"/>
              <a:t>/</a:t>
            </a:r>
            <a:r>
              <a:rPr lang="ro-RO" sz="1700" b="1" dirty="0" smtClean="0"/>
              <a:t>efort frustrant pentru atingerea scopului </a:t>
            </a:r>
            <a:r>
              <a:rPr lang="de-DE" sz="1700" b="1" dirty="0" smtClean="0"/>
              <a:t> </a:t>
            </a:r>
            <a:r>
              <a:rPr lang="de-DE" sz="1700" b="1" dirty="0"/>
              <a:t>(Hallsten 1993)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Deprecierea autonomiei proprii </a:t>
            </a:r>
            <a:r>
              <a:rPr lang="de-DE" sz="1700" b="1" dirty="0" smtClean="0"/>
              <a:t> </a:t>
            </a:r>
            <a:r>
              <a:rPr lang="de-DE" sz="1700" b="1" dirty="0"/>
              <a:t>&lt;&gt; self efficacy (Pines 1993, Cherniss 1993)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Mediu</a:t>
            </a:r>
            <a:r>
              <a:rPr lang="de-DE" sz="1700" b="1" dirty="0" smtClean="0"/>
              <a:t>-Perso</a:t>
            </a:r>
            <a:r>
              <a:rPr lang="ro-RO" sz="1700" b="1" dirty="0" smtClean="0"/>
              <a:t>ană </a:t>
            </a:r>
            <a:r>
              <a:rPr lang="de-DE" sz="1700" b="1" dirty="0" smtClean="0"/>
              <a:t>–</a:t>
            </a:r>
            <a:r>
              <a:rPr lang="ro-RO" sz="1700" b="1" dirty="0" smtClean="0"/>
              <a:t> Adaptare </a:t>
            </a:r>
            <a:r>
              <a:rPr lang="de-DE" sz="1700" b="1" dirty="0" smtClean="0"/>
              <a:t> (</a:t>
            </a:r>
            <a:r>
              <a:rPr lang="ro-RO" sz="1700" b="1" dirty="0" smtClean="0"/>
              <a:t>orientare către carieră</a:t>
            </a:r>
            <a:r>
              <a:rPr lang="de-DE" sz="1700" b="1" dirty="0" smtClean="0"/>
              <a:t>, </a:t>
            </a:r>
            <a:r>
              <a:rPr lang="ro-RO" sz="1700" b="1" dirty="0" smtClean="0"/>
              <a:t>solicitare:</a:t>
            </a:r>
            <a:r>
              <a:rPr lang="de-DE" sz="1700" b="1" dirty="0" smtClean="0"/>
              <a:t> </a:t>
            </a:r>
            <a:r>
              <a:rPr lang="de-DE" sz="1700" b="1" dirty="0"/>
              <a:t>Cherniss 1980)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de-DE" sz="1700" b="1" dirty="0" smtClean="0"/>
              <a:t>Model</a:t>
            </a:r>
            <a:r>
              <a:rPr lang="ro-RO" sz="1700" b="1" dirty="0" smtClean="0"/>
              <a:t> episoade de acțiune disfuncțională</a:t>
            </a:r>
            <a:r>
              <a:rPr lang="de-DE" sz="1700" b="1" dirty="0" smtClean="0"/>
              <a:t>  </a:t>
            </a:r>
            <a:r>
              <a:rPr lang="de-DE" sz="1700" b="1" dirty="0"/>
              <a:t>(Burisch 2010)</a:t>
            </a:r>
          </a:p>
        </p:txBody>
      </p:sp>
      <p:sp>
        <p:nvSpPr>
          <p:cNvPr id="2458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458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D14A1C-7FA8-4A73-9ED6-31CDA425DA31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Burnout – </a:t>
            </a:r>
            <a:r>
              <a:rPr lang="ro-RO" sz="2800" dirty="0" smtClean="0">
                <a:solidFill>
                  <a:schemeClr val="hlink"/>
                </a:solidFill>
              </a:rPr>
              <a:t>Cauze 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(2)</a:t>
            </a:r>
          </a:p>
        </p:txBody>
      </p:sp>
      <p:sp>
        <p:nvSpPr>
          <p:cNvPr id="25603" name="Text Box 9"/>
          <p:cNvSpPr txBox="1">
            <a:spLocks noChangeArrowheads="1"/>
          </p:cNvSpPr>
          <p:nvPr/>
        </p:nvSpPr>
        <p:spPr bwMode="auto">
          <a:xfrm>
            <a:off x="360363" y="1296988"/>
            <a:ext cx="8027987" cy="2854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o-RO" b="1" dirty="0" smtClean="0"/>
              <a:t>Factori de risc în legătură cu organizarea</a:t>
            </a:r>
            <a:r>
              <a:rPr lang="de-DE" b="1" dirty="0" smtClean="0"/>
              <a:t> (</a:t>
            </a:r>
            <a:r>
              <a:rPr lang="ro-RO" b="1" dirty="0" smtClean="0"/>
              <a:t>locul de muncă</a:t>
            </a:r>
            <a:r>
              <a:rPr lang="de-DE" b="1" dirty="0" smtClean="0"/>
              <a:t>):</a:t>
            </a:r>
            <a:endParaRPr lang="de-DE" b="1" dirty="0"/>
          </a:p>
          <a:p>
            <a:pPr algn="just">
              <a:spcBef>
                <a:spcPct val="50000"/>
              </a:spcBef>
              <a:buClrTx/>
              <a:buFontTx/>
              <a:buNone/>
            </a:pPr>
            <a:endParaRPr lang="de-DE" sz="1000" b="1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Suprasolicitare</a:t>
            </a:r>
            <a:r>
              <a:rPr lang="de-DE" sz="1700" b="1" dirty="0" smtClean="0"/>
              <a:t>, </a:t>
            </a:r>
            <a:r>
              <a:rPr lang="ro-RO" sz="1700" b="1" dirty="0" smtClean="0"/>
              <a:t>lipsa de control</a:t>
            </a:r>
            <a:r>
              <a:rPr lang="de-DE" sz="1700" b="1" dirty="0" smtClean="0"/>
              <a:t>,</a:t>
            </a:r>
            <a:r>
              <a:rPr lang="ro-RO" sz="1700" b="1" dirty="0" smtClean="0"/>
              <a:t> recompense insuficiente, ruperea sentimentului de echipă, lipsă de justețe</a:t>
            </a:r>
            <a:r>
              <a:rPr lang="de-DE" sz="1700" b="1" dirty="0" smtClean="0"/>
              <a:t> </a:t>
            </a:r>
            <a:r>
              <a:rPr lang="de-DE" sz="1700" b="1" dirty="0"/>
              <a:t>(Fairness), </a:t>
            </a:r>
            <a:r>
              <a:rPr lang="ro-RO" sz="1700" b="1" dirty="0" smtClean="0"/>
              <a:t>conflicte de valori</a:t>
            </a:r>
            <a:r>
              <a:rPr lang="de-DE" sz="1700" b="1" dirty="0" smtClean="0"/>
              <a:t> </a:t>
            </a:r>
            <a:r>
              <a:rPr lang="de-DE" sz="1700" b="1" dirty="0"/>
              <a:t>(Maslach &amp; Leiter 1997)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b="1" dirty="0" smtClean="0"/>
              <a:t>Proces de implementare</a:t>
            </a:r>
            <a:r>
              <a:rPr lang="de-DE" sz="1700" b="1" dirty="0" smtClean="0"/>
              <a:t>, </a:t>
            </a:r>
            <a:r>
              <a:rPr lang="ro-RO" sz="1700" b="1" dirty="0" smtClean="0"/>
              <a:t>suprasolicitare, stimulare intelectuală, unilateralitate a contactelor cu clienții, amploarea controlului birocratic, </a:t>
            </a:r>
            <a:r>
              <a:rPr lang="ro-RO" sz="1700" b="1" dirty="0" smtClean="0"/>
              <a:t>claritatea </a:t>
            </a:r>
            <a:r>
              <a:rPr lang="ro-RO" sz="1700" b="1" dirty="0" smtClean="0"/>
              <a:t>obiectivelor de lucru, conducere, relații cu colegii</a:t>
            </a:r>
            <a:r>
              <a:rPr lang="de-DE" sz="1700" b="1" dirty="0" smtClean="0"/>
              <a:t> (Cherniss </a:t>
            </a:r>
            <a:r>
              <a:rPr lang="de-DE" sz="1700" b="1" dirty="0"/>
              <a:t>1980)</a:t>
            </a:r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de-DE" sz="1700" b="1" dirty="0"/>
              <a:t>6 </a:t>
            </a:r>
            <a:r>
              <a:rPr lang="ro-RO" sz="1700" b="1" dirty="0" smtClean="0"/>
              <a:t>zone strategice</a:t>
            </a:r>
            <a:r>
              <a:rPr lang="de-DE" sz="1700" b="1" dirty="0" smtClean="0"/>
              <a:t>: </a:t>
            </a:r>
            <a:r>
              <a:rPr lang="ro-RO" sz="1700" b="1" dirty="0" smtClean="0"/>
              <a:t>suprasolicitare, libertate de acțiune, recunoaștere, sentiment de echipă, valoare</a:t>
            </a:r>
            <a:r>
              <a:rPr lang="de-DE" sz="1700" b="1" dirty="0" smtClean="0"/>
              <a:t>(Riedel-Heller </a:t>
            </a:r>
            <a:r>
              <a:rPr lang="de-DE" sz="1700" b="1" dirty="0"/>
              <a:t>2012)</a:t>
            </a:r>
          </a:p>
        </p:txBody>
      </p:sp>
      <p:sp>
        <p:nvSpPr>
          <p:cNvPr id="25604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5605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B027D6-E2D2-4E59-AAB7-83BFAE0EEBE6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2447925" y="3116263"/>
            <a:ext cx="2305050" cy="476601"/>
          </a:xfrm>
          <a:prstGeom prst="rect">
            <a:avLst/>
          </a:prstGeom>
          <a:solidFill>
            <a:srgbClr val="9CCCA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2300" b="1" dirty="0" smtClean="0"/>
              <a:t>Cheltuieli ridicate </a:t>
            </a:r>
            <a:endParaRPr lang="de-DE" sz="2300" b="1" dirty="0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842000" y="3116263"/>
            <a:ext cx="2303463" cy="865939"/>
          </a:xfrm>
          <a:prstGeom prst="rect">
            <a:avLst/>
          </a:prstGeom>
          <a:solidFill>
            <a:srgbClr val="9CCCA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2300" b="1" dirty="0" smtClean="0"/>
              <a:t>Recompense reduse</a:t>
            </a:r>
            <a:endParaRPr lang="de-DE" sz="2300" b="1" dirty="0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2447925" y="4357688"/>
            <a:ext cx="2305050" cy="7461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Cerințe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Obligații </a:t>
            </a:r>
            <a:endParaRPr lang="de-DE" sz="1600" b="1" dirty="0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832475" y="4341813"/>
            <a:ext cx="2312988" cy="114601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Salariu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Recunoaștere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Siguranță</a:t>
            </a:r>
            <a:r>
              <a:rPr lang="de-DE" sz="1600" b="1" dirty="0" smtClean="0"/>
              <a:t>/</a:t>
            </a:r>
            <a:r>
              <a:rPr lang="ro-RO" sz="1600" b="1" dirty="0" smtClean="0"/>
              <a:t>Promovare</a:t>
            </a:r>
            <a:endParaRPr lang="de-DE" sz="1600" b="1" dirty="0"/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>
            <a:off x="5818188" y="2640013"/>
            <a:ext cx="1155700" cy="47625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de-DE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H="1">
            <a:off x="3665538" y="2640013"/>
            <a:ext cx="1117600" cy="47625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de-DE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4895850" y="3549650"/>
            <a:ext cx="7921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de-DE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 flipV="1">
            <a:off x="3600450" y="4033838"/>
            <a:ext cx="0" cy="2159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de-DE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V="1">
            <a:off x="6997700" y="4033838"/>
            <a:ext cx="0" cy="2159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de-DE"/>
          </a:p>
        </p:txBody>
      </p:sp>
      <p:sp>
        <p:nvSpPr>
          <p:cNvPr id="26635" name="Oval 12"/>
          <p:cNvSpPr>
            <a:spLocks noChangeArrowheads="1"/>
          </p:cNvSpPr>
          <p:nvPr/>
        </p:nvSpPr>
        <p:spPr bwMode="auto">
          <a:xfrm>
            <a:off x="361950" y="4141788"/>
            <a:ext cx="1800225" cy="1081087"/>
          </a:xfrm>
          <a:prstGeom prst="ellipse">
            <a:avLst/>
          </a:prstGeom>
          <a:solidFill>
            <a:srgbClr val="FF694B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800" b="1" dirty="0" smtClean="0">
                <a:solidFill>
                  <a:schemeClr val="bg1"/>
                </a:solidFill>
              </a:rPr>
              <a:t>Extrins</a:t>
            </a:r>
            <a:r>
              <a:rPr lang="ro-RO" sz="1800" b="1" dirty="0" smtClean="0">
                <a:solidFill>
                  <a:schemeClr val="bg1"/>
                </a:solidFill>
              </a:rPr>
              <a:t>ecă</a:t>
            </a:r>
            <a:endParaRPr lang="de-DE" sz="1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800" b="1" dirty="0">
                <a:solidFill>
                  <a:schemeClr val="bg1"/>
                </a:solidFill>
              </a:rPr>
              <a:t>(</a:t>
            </a:r>
            <a:r>
              <a:rPr lang="de-DE" sz="1800" b="1" dirty="0" smtClean="0">
                <a:solidFill>
                  <a:schemeClr val="bg1"/>
                </a:solidFill>
              </a:rPr>
              <a:t>Situa</a:t>
            </a:r>
            <a:r>
              <a:rPr lang="ro-RO" sz="1800" b="1" dirty="0" smtClean="0">
                <a:solidFill>
                  <a:schemeClr val="bg1"/>
                </a:solidFill>
              </a:rPr>
              <a:t>ție)</a:t>
            </a:r>
            <a:endParaRPr lang="de-DE" sz="1800" b="1" dirty="0">
              <a:solidFill>
                <a:schemeClr val="bg1"/>
              </a:solidFill>
            </a:endParaRPr>
          </a:p>
        </p:txBody>
      </p:sp>
      <p:sp>
        <p:nvSpPr>
          <p:cNvPr id="26636" name="Oval 13"/>
          <p:cNvSpPr>
            <a:spLocks noChangeArrowheads="1"/>
          </p:cNvSpPr>
          <p:nvPr/>
        </p:nvSpPr>
        <p:spPr bwMode="auto">
          <a:xfrm>
            <a:off x="361950" y="1611313"/>
            <a:ext cx="1800225" cy="1081087"/>
          </a:xfrm>
          <a:prstGeom prst="ellipse">
            <a:avLst/>
          </a:prstGeom>
          <a:solidFill>
            <a:srgbClr val="FF694B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800" b="1" dirty="0" smtClean="0">
                <a:solidFill>
                  <a:schemeClr val="bg1"/>
                </a:solidFill>
              </a:rPr>
              <a:t>Intrins</a:t>
            </a:r>
            <a:r>
              <a:rPr lang="ro-RO" sz="1800" b="1" dirty="0" smtClean="0">
                <a:solidFill>
                  <a:schemeClr val="bg1"/>
                </a:solidFill>
              </a:rPr>
              <a:t>ecă</a:t>
            </a:r>
            <a:endParaRPr lang="de-DE" sz="18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800" b="1" dirty="0">
                <a:solidFill>
                  <a:schemeClr val="bg1"/>
                </a:solidFill>
              </a:rPr>
              <a:t>(</a:t>
            </a:r>
            <a:r>
              <a:rPr lang="de-DE" sz="1800" b="1" dirty="0" smtClean="0">
                <a:solidFill>
                  <a:schemeClr val="bg1"/>
                </a:solidFill>
              </a:rPr>
              <a:t>Perso</a:t>
            </a:r>
            <a:r>
              <a:rPr lang="ro-RO" sz="1800" b="1" dirty="0" smtClean="0">
                <a:solidFill>
                  <a:schemeClr val="bg1"/>
                </a:solidFill>
              </a:rPr>
              <a:t>ană</a:t>
            </a:r>
            <a:r>
              <a:rPr lang="de-DE" sz="1800" b="1" dirty="0" smtClean="0">
                <a:solidFill>
                  <a:schemeClr val="bg1"/>
                </a:solidFill>
              </a:rPr>
              <a:t>)</a:t>
            </a:r>
            <a:endParaRPr lang="de-DE" sz="1800" b="1" dirty="0">
              <a:solidFill>
                <a:schemeClr val="bg1"/>
              </a:solidFill>
            </a:endParaRPr>
          </a:p>
        </p:txBody>
      </p:sp>
      <p:sp>
        <p:nvSpPr>
          <p:cNvPr id="26637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 smtClean="0">
                <a:solidFill>
                  <a:schemeClr val="hlink"/>
                </a:solidFill>
              </a:rPr>
              <a:t>Model</a:t>
            </a:r>
            <a:r>
              <a:rPr lang="ro-RO" sz="2800" dirty="0" smtClean="0">
                <a:solidFill>
                  <a:schemeClr val="hlink"/>
                </a:solidFill>
              </a:rPr>
              <a:t>  gratificare -  </a:t>
            </a:r>
            <a:r>
              <a:rPr lang="ro-RO" sz="2800" dirty="0" smtClean="0">
                <a:solidFill>
                  <a:schemeClr val="hlink"/>
                </a:solidFill>
              </a:rPr>
              <a:t>profesională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26638" name="Text Box 21"/>
          <p:cNvSpPr txBox="1">
            <a:spLocks noChangeArrowheads="1"/>
          </p:cNvSpPr>
          <p:nvPr/>
        </p:nvSpPr>
        <p:spPr bwMode="auto">
          <a:xfrm>
            <a:off x="236538" y="5334000"/>
            <a:ext cx="78279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de-AT" sz="1300"/>
              <a:t>Siegrist 1996</a:t>
            </a:r>
          </a:p>
        </p:txBody>
      </p:sp>
      <p:sp>
        <p:nvSpPr>
          <p:cNvPr id="26639" name="Text Box 2"/>
          <p:cNvSpPr txBox="1">
            <a:spLocks noChangeArrowheads="1"/>
          </p:cNvSpPr>
          <p:nvPr/>
        </p:nvSpPr>
        <p:spPr bwMode="auto">
          <a:xfrm>
            <a:off x="2447925" y="1773238"/>
            <a:ext cx="5688013" cy="757130"/>
          </a:xfrm>
          <a:prstGeom prst="rect">
            <a:avLst/>
          </a:prstGeom>
          <a:solidFill>
            <a:srgbClr val="9DB8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Implicare profesională crescută</a:t>
            </a:r>
            <a:endParaRPr lang="ro-RO" sz="1600" b="1" dirty="0"/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600" b="1" dirty="0" smtClean="0"/>
              <a:t>Consecvență</a:t>
            </a:r>
            <a:r>
              <a:rPr lang="de-DE" sz="1600" b="1" dirty="0" smtClean="0"/>
              <a:t> </a:t>
            </a:r>
            <a:r>
              <a:rPr lang="de-DE" sz="1600" b="1" dirty="0"/>
              <a:t>+ </a:t>
            </a:r>
            <a:r>
              <a:rPr lang="ro-RO" sz="1600" b="1" dirty="0" smtClean="0"/>
              <a:t>efort pentru recunoaștere</a:t>
            </a:r>
            <a:endParaRPr lang="de-DE" sz="2400" b="1" dirty="0"/>
          </a:p>
        </p:txBody>
      </p:sp>
      <p:sp>
        <p:nvSpPr>
          <p:cNvPr id="2664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1200" dirty="0" smtClean="0">
                <a:solidFill>
                  <a:srgbClr val="FF0000"/>
                </a:solidFill>
              </a:rPr>
              <a:t>Conferința</a:t>
            </a:r>
            <a:r>
              <a:rPr lang="de-DE" sz="12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664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7CE4D6-7256-469A-94FA-FE5AB9C8D803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Text Box 2"/>
          <p:cNvSpPr txBox="1">
            <a:spLocks noChangeArrowheads="1"/>
          </p:cNvSpPr>
          <p:nvPr/>
        </p:nvSpPr>
        <p:spPr bwMode="auto">
          <a:xfrm>
            <a:off x="373063" y="2220913"/>
            <a:ext cx="3675062" cy="362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Char char="•"/>
              <a:defRPr/>
            </a:pPr>
            <a:r>
              <a:rPr lang="de-DE" sz="1900" b="1" dirty="0" smtClean="0">
                <a:latin typeface="+mj-lt"/>
              </a:rPr>
              <a:t>Redu</a:t>
            </a:r>
            <a:r>
              <a:rPr lang="ro-RO" sz="1900" b="1" dirty="0" smtClean="0">
                <a:latin typeface="+mj-lt"/>
              </a:rPr>
              <a:t>cerea agenților stresori</a:t>
            </a:r>
            <a:endParaRPr lang="de-DE" sz="1900" b="1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Modificări ergonomice </a:t>
            </a:r>
            <a:endParaRPr lang="de-DE" sz="1700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Achiziționarea de instrumente pentru ridicare </a:t>
            </a:r>
            <a:endParaRPr lang="de-DE" sz="1700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>
                <a:latin typeface="+mj-lt"/>
              </a:rPr>
              <a:t>C</a:t>
            </a:r>
            <a:r>
              <a:rPr lang="ro-RO" sz="1700" dirty="0" smtClean="0">
                <a:latin typeface="+mj-lt"/>
              </a:rPr>
              <a:t>rearea de spații de lucru</a:t>
            </a:r>
            <a:endParaRPr lang="de-DE" sz="1700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Crearea de spații pentru pauze </a:t>
            </a:r>
            <a:endParaRPr lang="de-DE" sz="1700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Spații cu zonă de nefumători</a:t>
            </a:r>
            <a:endParaRPr lang="de-DE" sz="1700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Reglementarea pauzelor </a:t>
            </a:r>
            <a:endParaRPr lang="de-DE" sz="1700" dirty="0" smtClean="0">
              <a:latin typeface="+mj-lt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DE" sz="1700" dirty="0" smtClean="0">
                <a:latin typeface="+mj-lt"/>
              </a:rPr>
              <a:t>Etc.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456113" y="2220913"/>
            <a:ext cx="3948112" cy="320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Char char="•"/>
              <a:defRPr/>
            </a:pPr>
            <a:r>
              <a:rPr lang="ro-RO" sz="1900" b="1" dirty="0" smtClean="0">
                <a:latin typeface="+mj-lt"/>
              </a:rPr>
              <a:t>Structurarea  </a:t>
            </a:r>
            <a:r>
              <a:rPr lang="ro-RO" sz="1900" b="1" dirty="0" smtClean="0">
                <a:latin typeface="+mj-lt"/>
              </a:rPr>
              <a:t>resurselor</a:t>
            </a:r>
            <a:endParaRPr lang="de-DE" sz="1900" b="1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Organizarea de discuții în echipă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Organizarea planurilor de lucru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Sarcini cu libertate de decizie ridicată 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Oportunități de participare 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Menținerea locurilor de muncă pentru</a:t>
            </a:r>
            <a:r>
              <a:rPr lang="ro-RO" sz="1700" dirty="0">
                <a:latin typeface="+mj-lt"/>
              </a:rPr>
              <a:t> </a:t>
            </a:r>
            <a:r>
              <a:rPr lang="de-DE" sz="1700" dirty="0" smtClean="0">
                <a:latin typeface="+mj-lt"/>
              </a:rPr>
              <a:t> </a:t>
            </a:r>
            <a:r>
              <a:rPr lang="ro-RO" sz="1700" dirty="0" smtClean="0">
                <a:latin typeface="+mj-lt"/>
              </a:rPr>
              <a:t>vechii </a:t>
            </a:r>
            <a:r>
              <a:rPr lang="de-DE" sz="1700" dirty="0" smtClean="0">
                <a:latin typeface="+mj-lt"/>
              </a:rPr>
              <a:t>MA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DE" sz="1700" dirty="0" smtClean="0">
                <a:latin typeface="+mj-lt"/>
              </a:rPr>
              <a:t>Etc.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373063" y="1606550"/>
            <a:ext cx="7894637" cy="46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vi-VN" b="1" dirty="0">
                <a:latin typeface="+mj-lt"/>
              </a:rPr>
              <a:t>Măsuri legate de locul de </a:t>
            </a:r>
            <a:r>
              <a:rPr lang="vi-VN" b="1" dirty="0" smtClean="0">
                <a:latin typeface="+mj-lt"/>
              </a:rPr>
              <a:t>muncă</a:t>
            </a:r>
            <a:r>
              <a:rPr lang="de-DE" b="1" dirty="0" smtClean="0">
                <a:latin typeface="+mj-lt"/>
                <a:sym typeface="Wingdings" pitchFamily="2" charset="2"/>
              </a:rPr>
              <a:t>   </a:t>
            </a:r>
            <a:r>
              <a:rPr lang="ro-RO" b="1" dirty="0" smtClean="0">
                <a:latin typeface="+mj-lt"/>
                <a:sym typeface="Wingdings" pitchFamily="2" charset="2"/>
              </a:rPr>
              <a:t>Prevenirea situațiilor</a:t>
            </a:r>
            <a:endParaRPr lang="de-DE" b="1" dirty="0" smtClean="0">
              <a:latin typeface="+mj-lt"/>
            </a:endParaRPr>
          </a:p>
        </p:txBody>
      </p:sp>
      <p:sp>
        <p:nvSpPr>
          <p:cNvPr id="27653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ro-RO" sz="2800" dirty="0" smtClean="0">
                <a:solidFill>
                  <a:schemeClr val="hlink"/>
                </a:solidFill>
              </a:rPr>
              <a:t>Promovarea sănătății la locul de muncă</a:t>
            </a:r>
            <a:r>
              <a:rPr lang="de-DE" sz="2800" dirty="0" smtClean="0">
                <a:solidFill>
                  <a:schemeClr val="hlink"/>
                </a:solidFill>
              </a:rPr>
              <a:t>(BGF</a:t>
            </a:r>
            <a:r>
              <a:rPr lang="de-DE" sz="2800" dirty="0">
                <a:solidFill>
                  <a:schemeClr val="hlink"/>
                </a:solidFill>
              </a:rPr>
              <a:t>): </a:t>
            </a:r>
            <a:r>
              <a:rPr lang="ro-RO" sz="2800" dirty="0" smtClean="0">
                <a:solidFill>
                  <a:schemeClr val="hlink"/>
                </a:solidFill>
              </a:rPr>
              <a:t>Nivele de intervenție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(1)</a:t>
            </a:r>
          </a:p>
        </p:txBody>
      </p:sp>
      <p:sp>
        <p:nvSpPr>
          <p:cNvPr id="27654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7655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100F5EB-C3CF-4C88-872B-29B907D4B115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73063" y="2220913"/>
            <a:ext cx="3675062" cy="333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sz="1900" b="1" dirty="0" smtClean="0"/>
              <a:t>Red</a:t>
            </a:r>
            <a:r>
              <a:rPr lang="ro-RO" sz="1900" b="1" dirty="0" smtClean="0"/>
              <a:t>ucerea agenților stresori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de-DE" sz="1700" dirty="0" smtClean="0"/>
              <a:t>Coaching/Sup</a:t>
            </a:r>
            <a:r>
              <a:rPr lang="ro-RO" sz="1700" dirty="0" smtClean="0"/>
              <a:t>raveghere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ro-RO" sz="1700" dirty="0" smtClean="0"/>
              <a:t>Exerciții pentru spate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ro-RO" sz="1700" dirty="0" smtClean="0"/>
              <a:t>Alimentație sănătoasă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ro-RO" sz="1700" dirty="0" smtClean="0"/>
              <a:t>Protecție infecții și piele</a:t>
            </a:r>
            <a:r>
              <a:rPr lang="de-DE" sz="1700" dirty="0" smtClean="0"/>
              <a:t> 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de-DE" sz="1700" dirty="0" smtClean="0"/>
              <a:t>R</a:t>
            </a:r>
            <a:r>
              <a:rPr lang="ro-RO" sz="1700" dirty="0" smtClean="0"/>
              <a:t>enunțarea la fumat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ro-RO" sz="1700" dirty="0" smtClean="0"/>
              <a:t>Prevenirea</a:t>
            </a:r>
            <a:r>
              <a:rPr lang="de-DE" sz="1700" dirty="0" smtClean="0"/>
              <a:t>-</a:t>
            </a:r>
            <a:r>
              <a:rPr lang="ro-RO" sz="1700" dirty="0" smtClean="0"/>
              <a:t>dependenței</a:t>
            </a:r>
            <a:endParaRPr lang="de-DE" sz="17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de-DE" sz="1700" dirty="0"/>
              <a:t>Etc.</a:t>
            </a:r>
          </a:p>
        </p:txBody>
      </p:sp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4456113" y="2220913"/>
            <a:ext cx="3948112" cy="333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Char char="•"/>
              <a:defRPr/>
            </a:pPr>
            <a:r>
              <a:rPr lang="ro-RO" sz="1900" b="1" dirty="0" smtClean="0">
                <a:latin typeface="+mj-lt"/>
              </a:rPr>
              <a:t>Structura resurselor </a:t>
            </a:r>
            <a:endParaRPr lang="de-DE" sz="1900" b="1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Stres </a:t>
            </a:r>
            <a:r>
              <a:rPr lang="de-DE" sz="1700" dirty="0" smtClean="0">
                <a:latin typeface="+mj-lt"/>
              </a:rPr>
              <a:t>management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>
                <a:latin typeface="+mj-lt"/>
              </a:rPr>
              <a:t>C</a:t>
            </a:r>
            <a:r>
              <a:rPr lang="de-DE" sz="1700" dirty="0" smtClean="0">
                <a:latin typeface="+mj-lt"/>
              </a:rPr>
              <a:t>onfli</a:t>
            </a:r>
            <a:r>
              <a:rPr lang="ro-RO" sz="1700" dirty="0" smtClean="0">
                <a:latin typeface="+mj-lt"/>
              </a:rPr>
              <a:t>c</a:t>
            </a:r>
            <a:r>
              <a:rPr lang="de-DE" sz="1700" dirty="0" smtClean="0">
                <a:latin typeface="+mj-lt"/>
              </a:rPr>
              <a:t>t</a:t>
            </a:r>
            <a:r>
              <a:rPr lang="ro-RO" sz="1700" dirty="0" smtClean="0">
                <a:latin typeface="+mj-lt"/>
              </a:rPr>
              <a:t> </a:t>
            </a:r>
            <a:r>
              <a:rPr lang="de-DE" sz="1700" dirty="0" smtClean="0">
                <a:latin typeface="+mj-lt"/>
              </a:rPr>
              <a:t>management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Timp m</a:t>
            </a:r>
            <a:r>
              <a:rPr lang="de-DE" sz="1700" dirty="0" smtClean="0">
                <a:latin typeface="+mj-lt"/>
              </a:rPr>
              <a:t>anagement</a:t>
            </a:r>
            <a:r>
              <a:rPr lang="ro-RO" sz="1700" dirty="0" smtClean="0">
                <a:latin typeface="+mj-lt"/>
              </a:rPr>
              <a:t> 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Formare competențe sociale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1700" dirty="0" smtClean="0">
                <a:latin typeface="+mj-lt"/>
              </a:rPr>
              <a:t>Deprinderea relaxării/atenției 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DE" sz="1700" dirty="0" smtClean="0">
                <a:latin typeface="+mj-lt"/>
              </a:rPr>
              <a:t>Sport/</a:t>
            </a:r>
            <a:r>
              <a:rPr lang="ro-RO" sz="1700" dirty="0" smtClean="0">
                <a:latin typeface="+mj-lt"/>
              </a:rPr>
              <a:t>antrenament rezistență</a:t>
            </a:r>
            <a:endParaRPr lang="de-DE" sz="1700" dirty="0" smtClean="0">
              <a:latin typeface="+mj-lt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DE" sz="1700" dirty="0" smtClean="0">
                <a:latin typeface="+mj-lt"/>
              </a:rPr>
              <a:t>Etc.</a:t>
            </a:r>
          </a:p>
        </p:txBody>
      </p:sp>
      <p:sp>
        <p:nvSpPr>
          <p:cNvPr id="438278" name="Text Box 6"/>
          <p:cNvSpPr txBox="1">
            <a:spLocks noChangeArrowheads="1"/>
          </p:cNvSpPr>
          <p:nvPr/>
        </p:nvSpPr>
        <p:spPr bwMode="auto">
          <a:xfrm>
            <a:off x="373063" y="1606550"/>
            <a:ext cx="7894637" cy="46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ro-RO" b="1" dirty="0" smtClean="0">
                <a:latin typeface="+mj-lt"/>
              </a:rPr>
              <a:t>Măsuri individuale</a:t>
            </a:r>
            <a:r>
              <a:rPr lang="de-DE" b="1" dirty="0" smtClean="0">
                <a:latin typeface="+mj-lt"/>
              </a:rPr>
              <a:t>   </a:t>
            </a:r>
            <a:r>
              <a:rPr lang="ro-RO" b="1" dirty="0" smtClean="0">
                <a:latin typeface="+mj-lt"/>
              </a:rPr>
              <a:t>      </a:t>
            </a:r>
            <a:r>
              <a:rPr lang="de-DE" b="1" dirty="0" smtClean="0">
                <a:latin typeface="+mj-lt"/>
                <a:sym typeface="Wingdings" pitchFamily="2" charset="2"/>
              </a:rPr>
              <a:t>  </a:t>
            </a:r>
            <a:r>
              <a:rPr lang="ro-RO" b="1" dirty="0" smtClean="0">
                <a:latin typeface="+mj-lt"/>
                <a:sym typeface="Wingdings" pitchFamily="2" charset="2"/>
              </a:rPr>
              <a:t>       Prevenții comportamentale</a:t>
            </a:r>
            <a:endParaRPr lang="de-DE" b="1" dirty="0" smtClean="0">
              <a:latin typeface="+mj-lt"/>
            </a:endParaRPr>
          </a:p>
        </p:txBody>
      </p:sp>
      <p:sp>
        <p:nvSpPr>
          <p:cNvPr id="28677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ro-RO" sz="2400" dirty="0" smtClean="0">
                <a:solidFill>
                  <a:schemeClr val="hlink"/>
                </a:solidFill>
              </a:rPr>
              <a:t>Promovarea sănătății la locul de muncă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(BGF): </a:t>
            </a:r>
            <a:r>
              <a:rPr lang="ro-RO" sz="2800" dirty="0" smtClean="0">
                <a:solidFill>
                  <a:schemeClr val="hlink"/>
                </a:solidFill>
              </a:rPr>
              <a:t>nivel de intervenție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(2)</a:t>
            </a:r>
          </a:p>
        </p:txBody>
      </p:sp>
      <p:sp>
        <p:nvSpPr>
          <p:cNvPr id="28678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8679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2668C0-D868-462D-B54A-2686FC7B9D01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PsyGA </a:t>
            </a:r>
            <a:r>
              <a:rPr lang="ro-RO" sz="2800" dirty="0">
                <a:solidFill>
                  <a:schemeClr val="hlink"/>
                </a:solidFill>
              </a:rPr>
              <a:t>M</a:t>
            </a:r>
            <a:r>
              <a:rPr lang="ro-RO" sz="2800" dirty="0" smtClean="0">
                <a:solidFill>
                  <a:schemeClr val="hlink"/>
                </a:solidFill>
              </a:rPr>
              <a:t>odel criterii</a:t>
            </a:r>
            <a:r>
              <a:rPr lang="de-DE" sz="2800" dirty="0" smtClean="0">
                <a:solidFill>
                  <a:schemeClr val="hlink"/>
                </a:solidFill>
              </a:rPr>
              <a:t>:</a:t>
            </a:r>
            <a:endParaRPr lang="de-DE" sz="2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800" dirty="0" smtClean="0">
                <a:solidFill>
                  <a:schemeClr val="hlink"/>
                </a:solidFill>
              </a:rPr>
              <a:t>„</a:t>
            </a:r>
            <a:r>
              <a:rPr lang="ro-RO" sz="2800" dirty="0" smtClean="0">
                <a:solidFill>
                  <a:schemeClr val="hlink"/>
                </a:solidFill>
              </a:rPr>
              <a:t>Fără stres cu stresul</a:t>
            </a:r>
            <a:r>
              <a:rPr lang="de-DE" sz="2800" dirty="0" smtClean="0">
                <a:solidFill>
                  <a:schemeClr val="hlink"/>
                </a:solidFill>
              </a:rPr>
              <a:t> “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666750" y="2125663"/>
            <a:ext cx="1827213" cy="3095625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600" b="1" dirty="0"/>
              <a:t>1.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endParaRPr lang="de-DE" sz="1600" b="1" dirty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Cultura companiei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600" b="1" dirty="0"/>
              <a:t>&amp; </a:t>
            </a:r>
            <a:r>
              <a:rPr lang="ro-RO" sz="1600" b="1" dirty="0"/>
              <a:t>P</a:t>
            </a:r>
            <a:r>
              <a:rPr lang="ro-RO" sz="1600" b="1" dirty="0" smtClean="0"/>
              <a:t>olitica </a:t>
            </a:r>
            <a:r>
              <a:rPr lang="ro-RO" sz="1600" b="1" dirty="0" smtClean="0"/>
              <a:t>de sănătate 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la locul de muncă</a:t>
            </a:r>
            <a:endParaRPr lang="de-DE" sz="1600" b="1" dirty="0"/>
          </a:p>
        </p:txBody>
      </p:sp>
      <p:sp>
        <p:nvSpPr>
          <p:cNvPr id="29700" name="Text Box 18"/>
          <p:cNvSpPr txBox="1">
            <a:spLocks noChangeArrowheads="1"/>
          </p:cNvSpPr>
          <p:nvPr/>
        </p:nvSpPr>
        <p:spPr bwMode="auto">
          <a:xfrm>
            <a:off x="665163" y="1450975"/>
            <a:ext cx="1828800" cy="66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de-AT" sz="1700" b="1" dirty="0" smtClean="0"/>
              <a:t>Stru</a:t>
            </a:r>
            <a:r>
              <a:rPr lang="ro-RO" sz="1700" b="1" dirty="0" smtClean="0"/>
              <a:t>cturi</a:t>
            </a:r>
            <a:r>
              <a:rPr lang="de-AT" sz="1700" b="1" dirty="0" smtClean="0"/>
              <a:t> </a:t>
            </a:r>
            <a:r>
              <a:rPr lang="de-AT" sz="1700" b="1" dirty="0"/>
              <a:t>&amp; </a:t>
            </a:r>
            <a:r>
              <a:rPr lang="de-AT" sz="1700" b="1" dirty="0" smtClean="0"/>
              <a:t>Organi</a:t>
            </a:r>
            <a:r>
              <a:rPr lang="ro-RO" sz="1700" b="1" dirty="0" smtClean="0"/>
              <a:t>zare</a:t>
            </a:r>
            <a:endParaRPr lang="de-AT" sz="1700" b="1" dirty="0"/>
          </a:p>
        </p:txBody>
      </p:sp>
      <p:sp>
        <p:nvSpPr>
          <p:cNvPr id="29701" name="Text Box 21"/>
          <p:cNvSpPr txBox="1">
            <a:spLocks noChangeArrowheads="1"/>
          </p:cNvSpPr>
          <p:nvPr/>
        </p:nvSpPr>
        <p:spPr bwMode="auto">
          <a:xfrm>
            <a:off x="236538" y="5334000"/>
            <a:ext cx="7827962" cy="30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de-AT" sz="1300" dirty="0"/>
              <a:t>PsyGA = </a:t>
            </a:r>
            <a:r>
              <a:rPr lang="ro-RO" sz="1300" dirty="0" smtClean="0"/>
              <a:t>sănătatea psihică la locul de muncă</a:t>
            </a:r>
            <a:r>
              <a:rPr lang="de-AT" sz="1300" dirty="0" smtClean="0"/>
              <a:t> </a:t>
            </a:r>
            <a:r>
              <a:rPr lang="de-AT" sz="1300" dirty="0"/>
              <a:t>(</a:t>
            </a:r>
            <a:r>
              <a:rPr lang="de-AT" sz="1300" dirty="0">
                <a:hlinkClick r:id="rId2"/>
              </a:rPr>
              <a:t>www.psyga.de</a:t>
            </a:r>
            <a:r>
              <a:rPr lang="de-AT" sz="1300" dirty="0"/>
              <a:t>), </a:t>
            </a:r>
            <a:r>
              <a:rPr lang="ro-RO" sz="1300" dirty="0" smtClean="0"/>
              <a:t>Conexiune germană pentru </a:t>
            </a:r>
            <a:r>
              <a:rPr lang="de-AT" sz="1300" dirty="0" smtClean="0"/>
              <a:t>BGF </a:t>
            </a:r>
            <a:r>
              <a:rPr lang="de-AT" sz="1300" dirty="0"/>
              <a:t>(</a:t>
            </a:r>
            <a:r>
              <a:rPr lang="de-AT" sz="1300" dirty="0">
                <a:hlinkClick r:id="rId3"/>
              </a:rPr>
              <a:t>www.dnbgf.de</a:t>
            </a:r>
            <a:r>
              <a:rPr lang="de-AT" sz="1300" dirty="0"/>
              <a:t>)</a:t>
            </a:r>
          </a:p>
        </p:txBody>
      </p:sp>
      <p:sp>
        <p:nvSpPr>
          <p:cNvPr id="29702" name="Text Box 18"/>
          <p:cNvSpPr txBox="1">
            <a:spLocks noChangeArrowheads="1"/>
          </p:cNvSpPr>
          <p:nvPr/>
        </p:nvSpPr>
        <p:spPr bwMode="auto">
          <a:xfrm>
            <a:off x="3036888" y="1438275"/>
            <a:ext cx="1828800" cy="37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de-AT" sz="1700" b="1" dirty="0" smtClean="0"/>
              <a:t>Pro</a:t>
            </a:r>
            <a:r>
              <a:rPr lang="ro-RO" sz="1700" b="1" dirty="0" smtClean="0"/>
              <a:t>cese</a:t>
            </a:r>
            <a:r>
              <a:rPr lang="de-AT" sz="1700" b="1" dirty="0" smtClean="0"/>
              <a:t> </a:t>
            </a:r>
            <a:r>
              <a:rPr lang="de-AT" sz="1700" b="1" dirty="0"/>
              <a:t>&amp; </a:t>
            </a:r>
            <a:r>
              <a:rPr lang="de-AT" sz="1700" b="1" dirty="0" smtClean="0"/>
              <a:t>M</a:t>
            </a:r>
            <a:r>
              <a:rPr lang="ro-RO" sz="1700" b="1" dirty="0" smtClean="0"/>
              <a:t>ăsuri</a:t>
            </a:r>
            <a:endParaRPr lang="de-AT" sz="1700" b="1" dirty="0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3024188" y="2136775"/>
            <a:ext cx="1827212" cy="3095625"/>
          </a:xfrm>
          <a:prstGeom prst="rect">
            <a:avLst/>
          </a:prstGeom>
          <a:solidFill>
            <a:srgbClr val="9DB8DB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600" b="1" dirty="0"/>
              <a:t>2.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Conducere</a:t>
            </a:r>
            <a:r>
              <a:rPr lang="de-DE" sz="1600" b="1" dirty="0" smtClean="0"/>
              <a:t>,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Organizarea muncii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600" b="1" dirty="0"/>
              <a:t>&amp;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Promovarea sănătății</a:t>
            </a:r>
            <a:r>
              <a:rPr lang="de-DE" sz="1600" b="1" dirty="0" smtClean="0"/>
              <a:t> </a:t>
            </a:r>
            <a:endParaRPr lang="ro-RO" sz="1600" b="1" dirty="0" smtClean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psihice</a:t>
            </a:r>
            <a:endParaRPr lang="de-DE" sz="1600" b="1" dirty="0"/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5400675" y="2130425"/>
            <a:ext cx="1827213" cy="3097213"/>
          </a:xfrm>
          <a:prstGeom prst="rect">
            <a:avLst/>
          </a:prstGeom>
          <a:solidFill>
            <a:srgbClr val="82BE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600" b="1" dirty="0"/>
              <a:t>3.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Orientare către 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/>
              <a:t>c</a:t>
            </a:r>
            <a:r>
              <a:rPr lang="ro-RO" sz="1600" b="1" dirty="0" smtClean="0"/>
              <a:t>olaboratori,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Conducere</a:t>
            </a:r>
            <a:r>
              <a:rPr lang="de-DE" sz="1600" b="1" dirty="0" smtClean="0"/>
              <a:t>,</a:t>
            </a:r>
            <a:endParaRPr lang="de-DE" sz="1600" b="1" dirty="0"/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de-DE" sz="1600" b="1" dirty="0" smtClean="0"/>
              <a:t>Identifi</a:t>
            </a:r>
            <a:r>
              <a:rPr lang="ro-RO" sz="1600" b="1" dirty="0" smtClean="0"/>
              <a:t>care</a:t>
            </a:r>
            <a:r>
              <a:rPr lang="de-DE" sz="1600" b="1" dirty="0" smtClean="0"/>
              <a:t> </a:t>
            </a:r>
            <a:r>
              <a:rPr lang="de-DE" sz="1600" b="1" dirty="0"/>
              <a:t>&amp;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Angajament</a:t>
            </a:r>
            <a:r>
              <a:rPr lang="de-DE" sz="1600" b="1" dirty="0" smtClean="0"/>
              <a:t>,</a:t>
            </a:r>
            <a:r>
              <a:rPr lang="ro-RO" sz="1600" b="1" dirty="0" smtClean="0"/>
              <a:t> 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/>
              <a:t>Î</a:t>
            </a:r>
            <a:r>
              <a:rPr lang="ro-RO" sz="1600" b="1" dirty="0" smtClean="0"/>
              <a:t>mbunătățirea 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/>
              <a:t>s</a:t>
            </a:r>
            <a:r>
              <a:rPr lang="ro-RO" sz="1600" b="1" dirty="0" smtClean="0"/>
              <a:t>ănății psihice</a:t>
            </a:r>
            <a:endParaRPr lang="de-DE" sz="1600" b="1" dirty="0"/>
          </a:p>
        </p:txBody>
      </p:sp>
      <p:sp>
        <p:nvSpPr>
          <p:cNvPr id="29705" name="Text Box 18"/>
          <p:cNvSpPr txBox="1">
            <a:spLocks noChangeArrowheads="1"/>
          </p:cNvSpPr>
          <p:nvPr/>
        </p:nvSpPr>
        <p:spPr bwMode="auto">
          <a:xfrm>
            <a:off x="5399088" y="1444625"/>
            <a:ext cx="1828800" cy="35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o-RO" sz="1700" b="1" dirty="0" smtClean="0"/>
              <a:t>Rezultate</a:t>
            </a:r>
            <a:endParaRPr lang="de-AT" sz="1700" b="1" dirty="0"/>
          </a:p>
        </p:txBody>
      </p:sp>
      <p:sp>
        <p:nvSpPr>
          <p:cNvPr id="29706" name="Rectangle 6"/>
          <p:cNvSpPr>
            <a:spLocks noChangeArrowheads="1"/>
          </p:cNvSpPr>
          <p:nvPr/>
        </p:nvSpPr>
        <p:spPr bwMode="auto">
          <a:xfrm rot="5400000">
            <a:off x="6107906" y="3386932"/>
            <a:ext cx="3082925" cy="608012"/>
          </a:xfrm>
          <a:prstGeom prst="rect">
            <a:avLst/>
          </a:prstGeom>
          <a:solidFill>
            <a:srgbClr val="82BE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o-RO" sz="1600" b="1" dirty="0" smtClean="0"/>
              <a:t>Rezultatele companie</a:t>
            </a:r>
            <a:endParaRPr lang="de-DE" sz="1600" b="1" dirty="0"/>
          </a:p>
        </p:txBody>
      </p:sp>
      <p:sp>
        <p:nvSpPr>
          <p:cNvPr id="29707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9708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0CFB33-EF85-4C8F-BD7D-E22599B80296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PsyGA: </a:t>
            </a:r>
            <a:r>
              <a:rPr lang="vi-VN" sz="2800" dirty="0">
                <a:solidFill>
                  <a:schemeClr val="hlink"/>
                </a:solidFill>
              </a:rPr>
              <a:t>„Fără stres cu stresul “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vi-VN" sz="2800" dirty="0">
                <a:solidFill>
                  <a:schemeClr val="hlink"/>
                </a:solidFill>
              </a:rPr>
              <a:t>Autotest pentru colaboratori/echipă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685800" y="1585913"/>
            <a:ext cx="73787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o-RO" sz="1600" dirty="0" smtClean="0">
                <a:latin typeface="Arial" panose="020B0604020202020204" pitchFamily="34" charset="0"/>
              </a:rPr>
              <a:t>Adormirea nu reprezintă o problemă. Dar, de multe ori mă trezesc la miezul nopții și meditez.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Pentru timp liber, hobbys și familie am mai puțină </a:t>
            </a:r>
            <a:r>
              <a:rPr lang="ro-RO" sz="1600" dirty="0" smtClean="0">
                <a:latin typeface="Arial" panose="020B0604020202020204" pitchFamily="34" charset="0"/>
              </a:rPr>
              <a:t>energie</a:t>
            </a:r>
            <a:r>
              <a:rPr lang="ro-RO" sz="1600" dirty="0" smtClean="0">
                <a:latin typeface="Arial" panose="020B0604020202020204" pitchFamily="34" charset="0"/>
              </a:rPr>
              <a:t> </a:t>
            </a:r>
            <a:r>
              <a:rPr lang="ro-RO" sz="1600" dirty="0" smtClean="0">
                <a:latin typeface="Arial" panose="020B0604020202020204" pitchFamily="34" charset="0"/>
              </a:rPr>
              <a:t>ca înainte. Uneori nici nu-mi acord timp pentru asta. Nu am, pur și simplu.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Evit, de cele mai multe ori, contactul personal cu, colaboratorii mei, deoarece îmi fură prea mult timp/mă solicită.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Am mai multe tulburări ca înainte, de ex. dureri de cap, probleme gastro-intestinale sau tensiuni. Medicul nu găsește cauzele corporale.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Îmi este relativ greu, noaptea să mă decuplez. De cele mai multe ori, nu reușesc.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Beau 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de-AT" sz="1600" dirty="0">
                <a:latin typeface="Arial" panose="020B0604020202020204" pitchFamily="34" charset="0"/>
              </a:rPr>
              <a:t>– </a:t>
            </a:r>
            <a:r>
              <a:rPr lang="ro-RO" sz="1600" dirty="0" smtClean="0">
                <a:latin typeface="Arial" panose="020B0604020202020204" pitchFamily="34" charset="0"/>
              </a:rPr>
              <a:t>sincer spus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de-AT" sz="1600" dirty="0">
                <a:latin typeface="Arial" panose="020B0604020202020204" pitchFamily="34" charset="0"/>
              </a:rPr>
              <a:t>– </a:t>
            </a:r>
            <a:r>
              <a:rPr lang="ro-RO" sz="1600" dirty="0" smtClean="0">
                <a:latin typeface="Arial" panose="020B0604020202020204" pitchFamily="34" charset="0"/>
              </a:rPr>
              <a:t>mai mult alcool</a:t>
            </a:r>
            <a:r>
              <a:rPr lang="ro-RO" sz="1600" dirty="0">
                <a:latin typeface="Arial" panose="020B0604020202020204" pitchFamily="34" charset="0"/>
              </a:rPr>
              <a:t>;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ro-RO" sz="1600" dirty="0" smtClean="0">
                <a:latin typeface="Arial" panose="020B0604020202020204" pitchFamily="34" charset="0"/>
              </a:rPr>
              <a:t>parcă îmi face bine</a:t>
            </a:r>
            <a:r>
              <a:rPr lang="de-AT" sz="1600" dirty="0" smtClean="0">
                <a:latin typeface="Arial" panose="020B0604020202020204" pitchFamily="34" charset="0"/>
              </a:rPr>
              <a:t>.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de-AT" sz="1600" dirty="0" smtClean="0">
                <a:latin typeface="Arial" panose="020B0604020202020204" pitchFamily="34" charset="0"/>
              </a:rPr>
              <a:t>………..</a:t>
            </a:r>
            <a:endParaRPr lang="de-AT" sz="1200" dirty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de-AT" sz="1600" dirty="0">
                <a:latin typeface="Arial" panose="020B0604020202020204" pitchFamily="34" charset="0"/>
              </a:rPr>
              <a:t>  </a:t>
            </a:r>
            <a:r>
              <a:rPr lang="ro-RO" sz="1600" dirty="0" smtClean="0">
                <a:latin typeface="Arial" panose="020B0604020202020204" pitchFamily="34" charset="0"/>
              </a:rPr>
              <a:t>     </a:t>
            </a:r>
            <a:r>
              <a:rPr lang="de-AT" sz="1600" dirty="0" smtClean="0">
                <a:latin typeface="Arial" panose="020B0604020202020204" pitchFamily="34" charset="0"/>
              </a:rPr>
              <a:t>min. </a:t>
            </a:r>
            <a:r>
              <a:rPr lang="de-AT" sz="1600" dirty="0">
                <a:latin typeface="Arial" panose="020B0604020202020204" pitchFamily="34" charset="0"/>
              </a:rPr>
              <a:t>7 </a:t>
            </a:r>
            <a:r>
              <a:rPr lang="ro-RO" sz="1600" dirty="0" smtClean="0">
                <a:latin typeface="Arial" panose="020B0604020202020204" pitchFamily="34" charset="0"/>
              </a:rPr>
              <a:t>din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de-AT" sz="1600" dirty="0">
                <a:latin typeface="Arial" panose="020B0604020202020204" pitchFamily="34" charset="0"/>
              </a:rPr>
              <a:t>12: </a:t>
            </a:r>
            <a:r>
              <a:rPr lang="vi-VN" sz="1600" dirty="0">
                <a:latin typeface="Arial" panose="020B0604020202020204" pitchFamily="34" charset="0"/>
              </a:rPr>
              <a:t>periclitare serioasă </a:t>
            </a:r>
            <a:r>
              <a:rPr lang="vi-VN" sz="1600" dirty="0" smtClean="0">
                <a:latin typeface="Arial" panose="020B0604020202020204" pitchFamily="34" charset="0"/>
              </a:rPr>
              <a:t>a </a:t>
            </a:r>
            <a:r>
              <a:rPr lang="vi-VN" sz="1600" dirty="0" smtClean="0">
                <a:latin typeface="Arial" panose="020B0604020202020204" pitchFamily="34" charset="0"/>
              </a:rPr>
              <a:t>echi</a:t>
            </a:r>
            <a:r>
              <a:rPr lang="ro-RO" sz="1600" dirty="0" smtClean="0">
                <a:latin typeface="Arial" panose="020B0604020202020204" pitchFamily="34" charset="0"/>
              </a:rPr>
              <a:t>pei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ro-RO" sz="1600" dirty="0" smtClean="0">
                <a:latin typeface="Arial" panose="020B0604020202020204" pitchFamily="34" charset="0"/>
              </a:rPr>
              <a:t> - Burnout </a:t>
            </a:r>
            <a:r>
              <a:rPr lang="de-AT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ro-RO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caută ajutor</a:t>
            </a:r>
            <a:r>
              <a:rPr lang="de-AT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de-AT" sz="1600" dirty="0">
              <a:latin typeface="Arial" panose="020B0604020202020204" pitchFamily="34" charset="0"/>
            </a:endParaRPr>
          </a:p>
        </p:txBody>
      </p:sp>
      <p:cxnSp>
        <p:nvCxnSpPr>
          <p:cNvPr id="30724" name="Gerade Verbindung 9"/>
          <p:cNvCxnSpPr>
            <a:cxnSpLocks noChangeShapeType="1"/>
          </p:cNvCxnSpPr>
          <p:nvPr/>
        </p:nvCxnSpPr>
        <p:spPr bwMode="auto">
          <a:xfrm>
            <a:off x="685800" y="5257800"/>
            <a:ext cx="73787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725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0726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C55AA7-6E17-4764-AFB0-52CD8F65DEF8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PsyGA: </a:t>
            </a:r>
            <a:r>
              <a:rPr lang="de-DE" sz="2800" dirty="0" smtClean="0">
                <a:solidFill>
                  <a:schemeClr val="hlink"/>
                </a:solidFill>
              </a:rPr>
              <a:t>„</a:t>
            </a:r>
            <a:r>
              <a:rPr lang="ro-RO" sz="2800" dirty="0" smtClean="0">
                <a:solidFill>
                  <a:schemeClr val="hlink"/>
                </a:solidFill>
              </a:rPr>
              <a:t>Fără stres cu stresul </a:t>
            </a:r>
            <a:r>
              <a:rPr lang="de-DE" sz="2800" dirty="0" smtClean="0">
                <a:solidFill>
                  <a:schemeClr val="hlink"/>
                </a:solidFill>
              </a:rPr>
              <a:t>“</a:t>
            </a:r>
            <a:endParaRPr lang="de-DE" sz="2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o-RO" sz="2800" dirty="0" smtClean="0">
                <a:solidFill>
                  <a:schemeClr val="hlink"/>
                </a:solidFill>
              </a:rPr>
              <a:t>Autotest pentru colaboratori/echipă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685800" y="1585913"/>
            <a:ext cx="73787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o-RO" sz="1600" dirty="0" smtClean="0">
                <a:latin typeface="Arial" panose="020B0604020202020204" pitchFamily="34" charset="0"/>
              </a:rPr>
              <a:t>Când se introduc noutăți, se aud </a:t>
            </a:r>
            <a:r>
              <a:rPr lang="en-US" sz="1600" dirty="0" smtClean="0">
                <a:latin typeface="Arial" panose="020B0604020202020204" pitchFamily="34" charset="0"/>
              </a:rPr>
              <a:t>“</a:t>
            </a:r>
            <a:r>
              <a:rPr lang="ro-RO" sz="1600" dirty="0" smtClean="0">
                <a:latin typeface="Arial" panose="020B0604020202020204" pitchFamily="34" charset="0"/>
              </a:rPr>
              <a:t>măcăieli</a:t>
            </a:r>
            <a:r>
              <a:rPr lang="en-US" sz="1600" dirty="0" smtClean="0">
                <a:latin typeface="Arial" panose="020B0604020202020204" pitchFamily="34" charset="0"/>
              </a:rPr>
              <a:t>”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de-AT" sz="1600" dirty="0">
                <a:latin typeface="Arial" panose="020B0604020202020204" pitchFamily="34" charset="0"/>
              </a:rPr>
              <a:t>– </a:t>
            </a:r>
            <a:r>
              <a:rPr lang="ro-RO" sz="1600" dirty="0" smtClean="0">
                <a:latin typeface="Arial" panose="020B0604020202020204" pitchFamily="34" charset="0"/>
              </a:rPr>
              <a:t>și remarci, precum</a:t>
            </a:r>
            <a:r>
              <a:rPr lang="de-AT" sz="1600" dirty="0" smtClean="0">
                <a:latin typeface="Arial" panose="020B0604020202020204" pitchFamily="34" charset="0"/>
              </a:rPr>
              <a:t>: „</a:t>
            </a:r>
            <a:r>
              <a:rPr lang="ro-RO" sz="1600" dirty="0" smtClean="0">
                <a:latin typeface="Arial" panose="020B0604020202020204" pitchFamily="34" charset="0"/>
              </a:rPr>
              <a:t>Acum și asta. Cum să reușim? Sau:</a:t>
            </a:r>
            <a:r>
              <a:rPr lang="de-AT" sz="1600" dirty="0" smtClean="0">
                <a:latin typeface="Arial" panose="020B0604020202020204" pitchFamily="34" charset="0"/>
              </a:rPr>
              <a:t> „</a:t>
            </a:r>
            <a:r>
              <a:rPr lang="ro-RO" sz="1600" dirty="0" smtClean="0">
                <a:latin typeface="Arial" panose="020B0604020202020204" pitchFamily="34" charset="0"/>
              </a:rPr>
              <a:t>Nu are nici un sens</a:t>
            </a:r>
            <a:r>
              <a:rPr lang="de-AT" sz="1600" dirty="0" smtClean="0">
                <a:latin typeface="Arial" panose="020B0604020202020204" pitchFamily="34" charset="0"/>
              </a:rPr>
              <a:t>!“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De cele mai multe ori </a:t>
            </a:r>
            <a:r>
              <a:rPr lang="en-US" sz="1600" dirty="0" smtClean="0">
                <a:latin typeface="Arial" panose="020B0604020202020204" pitchFamily="34" charset="0"/>
              </a:rPr>
              <a:t>“</a:t>
            </a:r>
            <a:r>
              <a:rPr lang="ro-RO" sz="1600" dirty="0" smtClean="0">
                <a:latin typeface="Arial" panose="020B0604020202020204" pitchFamily="34" charset="0"/>
              </a:rPr>
              <a:t>ne </a:t>
            </a:r>
            <a:r>
              <a:rPr lang="ro-RO" sz="1600" dirty="0" smtClean="0">
                <a:latin typeface="Arial" panose="020B0604020202020204" pitchFamily="34" charset="0"/>
              </a:rPr>
              <a:t>fură valurile de </a:t>
            </a:r>
            <a:r>
              <a:rPr lang="ro-RO" sz="1600" dirty="0" smtClean="0">
                <a:latin typeface="Arial" panose="020B0604020202020204" pitchFamily="34" charset="0"/>
              </a:rPr>
              <a:t>informații</a:t>
            </a:r>
            <a:r>
              <a:rPr lang="en-US" sz="1600" dirty="0" smtClean="0">
                <a:latin typeface="Arial" panose="020B0604020202020204" pitchFamily="34" charset="0"/>
              </a:rPr>
              <a:t>”</a:t>
            </a:r>
            <a:r>
              <a:rPr lang="ro-RO" sz="1600" dirty="0" smtClean="0">
                <a:latin typeface="Arial" panose="020B0604020202020204" pitchFamily="34" charset="0"/>
              </a:rPr>
              <a:t>. </a:t>
            </a:r>
            <a:r>
              <a:rPr lang="ro-RO" sz="1600" dirty="0" smtClean="0">
                <a:latin typeface="Arial" panose="020B0604020202020204" pitchFamily="34" charset="0"/>
              </a:rPr>
              <a:t>Câteodată, informații importante sunt direcționate către colegi târziu sau chiar deloc. Unele sarcini sunt de aceea rezolvate târziu sau greșit.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Există conflicte dese între colaboratorii mei, situații de concurență și dispute. </a:t>
            </a:r>
            <a:r>
              <a:rPr lang="de-AT" sz="1600" dirty="0" smtClean="0">
                <a:latin typeface="Arial" panose="020B0604020202020204" pitchFamily="34" charset="0"/>
              </a:rPr>
              <a:t>.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Absenteismul este mare la noi, în echipă.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ro-RO" sz="1600" dirty="0" smtClean="0">
                <a:latin typeface="Arial" panose="020B0604020202020204" pitchFamily="34" charset="0"/>
              </a:rPr>
              <a:t>Pentru întrebări tehnice sunt disponibil mereu, dar pentru discuții personale cu, colaboratorii îmi lipsește timpul necesar. </a:t>
            </a:r>
            <a:endParaRPr lang="de-AT" sz="1600" dirty="0">
              <a:latin typeface="Arial" panose="020B0604020202020204" pitchFamily="34" charset="0"/>
            </a:endParaRPr>
          </a:p>
          <a:p>
            <a:r>
              <a:rPr lang="de-AT" sz="1600" dirty="0">
                <a:latin typeface="Arial" panose="020B0604020202020204" pitchFamily="34" charset="0"/>
              </a:rPr>
              <a:t>………..</a:t>
            </a:r>
          </a:p>
          <a:p>
            <a:pPr>
              <a:buFont typeface="Arial" panose="020B0604020202020204" pitchFamily="34" charset="0"/>
              <a:buNone/>
            </a:pPr>
            <a:endParaRPr lang="de-AT" sz="12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de-AT" sz="1600" dirty="0">
                <a:latin typeface="Arial" panose="020B0604020202020204" pitchFamily="34" charset="0"/>
              </a:rPr>
              <a:t>      </a:t>
            </a:r>
            <a:r>
              <a:rPr lang="de-AT" sz="1600" dirty="0" smtClean="0">
                <a:latin typeface="Arial" panose="020B0604020202020204" pitchFamily="34" charset="0"/>
              </a:rPr>
              <a:t>min. </a:t>
            </a:r>
            <a:r>
              <a:rPr lang="de-AT" sz="1600" dirty="0">
                <a:latin typeface="Arial" panose="020B0604020202020204" pitchFamily="34" charset="0"/>
              </a:rPr>
              <a:t>6 </a:t>
            </a:r>
            <a:r>
              <a:rPr lang="ro-RO" sz="1600" dirty="0" smtClean="0">
                <a:latin typeface="Arial" panose="020B0604020202020204" pitchFamily="34" charset="0"/>
              </a:rPr>
              <a:t>din</a:t>
            </a:r>
            <a:r>
              <a:rPr lang="de-AT" sz="1600" dirty="0" smtClean="0">
                <a:latin typeface="Arial" panose="020B0604020202020204" pitchFamily="34" charset="0"/>
              </a:rPr>
              <a:t> </a:t>
            </a:r>
            <a:r>
              <a:rPr lang="de-AT" sz="1600" dirty="0">
                <a:latin typeface="Arial" panose="020B0604020202020204" pitchFamily="34" charset="0"/>
              </a:rPr>
              <a:t>12: </a:t>
            </a:r>
            <a:r>
              <a:rPr lang="ro-RO" sz="1600" dirty="0" smtClean="0">
                <a:latin typeface="Arial" panose="020B0604020202020204" pitchFamily="34" charset="0"/>
              </a:rPr>
              <a:t>periclitare serioasă </a:t>
            </a:r>
            <a:r>
              <a:rPr lang="ro-RO" sz="1600" dirty="0" smtClean="0">
                <a:latin typeface="Arial" panose="020B0604020202020204" pitchFamily="34" charset="0"/>
              </a:rPr>
              <a:t>a </a:t>
            </a:r>
            <a:r>
              <a:rPr lang="ro-RO" sz="1600" dirty="0" smtClean="0">
                <a:latin typeface="Arial" panose="020B0604020202020204" pitchFamily="34" charset="0"/>
              </a:rPr>
              <a:t>echipei </a:t>
            </a:r>
            <a:r>
              <a:rPr lang="ro-RO" sz="1600" dirty="0" smtClean="0">
                <a:latin typeface="Arial" panose="020B0604020202020204" pitchFamily="34" charset="0"/>
              </a:rPr>
              <a:t>– Burnout </a:t>
            </a:r>
            <a:r>
              <a:rPr lang="de-AT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AT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Interven</a:t>
            </a:r>
            <a:r>
              <a:rPr lang="ro-RO" sz="1600" dirty="0" smtClean="0">
                <a:latin typeface="Arial" panose="020B0604020202020204" pitchFamily="34" charset="0"/>
                <a:sym typeface="Wingdings" panose="05000000000000000000" pitchFamily="2" charset="2"/>
              </a:rPr>
              <a:t>ție</a:t>
            </a:r>
            <a:endParaRPr lang="de-AT" sz="1600" dirty="0">
              <a:latin typeface="Arial" panose="020B0604020202020204" pitchFamily="34" charset="0"/>
            </a:endParaRPr>
          </a:p>
        </p:txBody>
      </p:sp>
      <p:cxnSp>
        <p:nvCxnSpPr>
          <p:cNvPr id="31748" name="Gerade Verbindung 9"/>
          <p:cNvCxnSpPr>
            <a:cxnSpLocks noChangeShapeType="1"/>
          </p:cNvCxnSpPr>
          <p:nvPr/>
        </p:nvCxnSpPr>
        <p:spPr bwMode="auto">
          <a:xfrm>
            <a:off x="685800" y="5257800"/>
            <a:ext cx="73787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1749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1750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F78043-7A33-469F-A2DB-05686F9977F6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373063" y="1947863"/>
            <a:ext cx="7926387" cy="318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31800" indent="-4318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o-RO" sz="2300" b="1" dirty="0" smtClean="0"/>
              <a:t>Descărcare</a:t>
            </a:r>
            <a:r>
              <a:rPr lang="de-DE" sz="2300" b="1" dirty="0" smtClean="0"/>
              <a:t>:</a:t>
            </a:r>
            <a:endParaRPr lang="de-DE" sz="2300" b="1" dirty="0"/>
          </a:p>
          <a:p>
            <a:pPr algn="just">
              <a:spcBef>
                <a:spcPct val="50000"/>
              </a:spcBef>
              <a:buClrTx/>
              <a:buFontTx/>
              <a:buNone/>
            </a:pPr>
            <a:endParaRPr lang="de-DE" sz="1700" b="1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de-DE" sz="1700" dirty="0" smtClean="0"/>
              <a:t>Ce m</a:t>
            </a:r>
            <a:r>
              <a:rPr lang="ro-RO" sz="1700" dirty="0" smtClean="0"/>
              <a:t>ă ajută pentru a mă putea decupla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Cum pot obține distanță?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pot face acum și astăzi pentru sănătatea mea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îmi dă putere?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mă distrează cu adevărat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Cine mă poate sprijini?</a:t>
            </a:r>
            <a:endParaRPr lang="de-DE" sz="1700" dirty="0"/>
          </a:p>
        </p:txBody>
      </p:sp>
      <p:sp>
        <p:nvSpPr>
          <p:cNvPr id="32771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vi-VN" sz="2800" dirty="0" smtClean="0">
                <a:solidFill>
                  <a:schemeClr val="hlink"/>
                </a:solidFill>
              </a:rPr>
              <a:t>Afară din capcana Burnout</a:t>
            </a:r>
            <a:r>
              <a:rPr lang="de-DE" sz="2800" dirty="0" smtClean="0">
                <a:solidFill>
                  <a:schemeClr val="hlink"/>
                </a:solidFill>
              </a:rPr>
              <a:t>:</a:t>
            </a:r>
            <a:endParaRPr lang="de-DE" sz="2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vi-VN" sz="2800" dirty="0" smtClean="0">
                <a:solidFill>
                  <a:schemeClr val="hlink"/>
                </a:solidFill>
              </a:rPr>
              <a:t>Repoziționarea mea personală</a:t>
            </a:r>
            <a:r>
              <a:rPr lang="de-DE" sz="2800" dirty="0" smtClean="0">
                <a:solidFill>
                  <a:schemeClr val="hlink"/>
                </a:solidFill>
              </a:rPr>
              <a:t>(1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32772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2773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B4589AC-FB3C-4C8F-9E25-81160965B34F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ro-RO" sz="2400" dirty="0" smtClean="0">
                <a:solidFill>
                  <a:schemeClr val="hlink"/>
                </a:solidFill>
              </a:rPr>
              <a:t>Afară din capcana Burnout</a:t>
            </a:r>
            <a:r>
              <a:rPr lang="de-DE" sz="2800" dirty="0" smtClean="0">
                <a:solidFill>
                  <a:schemeClr val="hlink"/>
                </a:solidFill>
              </a:rPr>
              <a:t>:</a:t>
            </a:r>
            <a:endParaRPr lang="de-DE" sz="2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vi-VN" sz="2800" dirty="0" smtClean="0">
                <a:solidFill>
                  <a:schemeClr val="hlink"/>
                </a:solidFill>
              </a:rPr>
              <a:t>Repoziționarea mea personală</a:t>
            </a:r>
            <a:r>
              <a:rPr lang="de-DE" sz="2800" dirty="0" smtClean="0">
                <a:solidFill>
                  <a:schemeClr val="hlink"/>
                </a:solidFill>
              </a:rPr>
              <a:t>(2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95288" y="1909763"/>
            <a:ext cx="7921625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o-RO" sz="2400" b="1" dirty="0"/>
              <a:t>D</a:t>
            </a:r>
            <a:r>
              <a:rPr lang="ro-RO" sz="2400" b="1" dirty="0" smtClean="0"/>
              <a:t>ecizie</a:t>
            </a:r>
            <a:r>
              <a:rPr lang="de-DE" sz="2400" b="1" dirty="0" smtClean="0"/>
              <a:t>:</a:t>
            </a:r>
            <a:endParaRPr lang="de-DE" sz="2400" b="1" dirty="0"/>
          </a:p>
          <a:p>
            <a:pPr algn="just">
              <a:spcBef>
                <a:spcPct val="50000"/>
              </a:spcBef>
              <a:buClrTx/>
              <a:buFontTx/>
              <a:buNone/>
            </a:pPr>
            <a:endParaRPr lang="de-DE" sz="1700" b="1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am făcut în ultimul timp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Cât de mult am făcut pentru mine?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Câtă mulțumire resimt eu acum – </a:t>
            </a:r>
            <a:r>
              <a:rPr lang="ro-RO" sz="1700" dirty="0" smtClean="0"/>
              <a:t>profesional </a:t>
            </a:r>
            <a:r>
              <a:rPr lang="ro-RO" sz="1700" dirty="0" smtClean="0"/>
              <a:t>și personal? 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Câte solicitări am momentan – în comparație cu perioada precedentă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Cât de bine pot influența, ceea ce fac?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sarcini îndeplinesc eu și pe care le deleg?</a:t>
            </a:r>
            <a:endParaRPr lang="de-AT" sz="1700" dirty="0"/>
          </a:p>
        </p:txBody>
      </p:sp>
      <p:sp>
        <p:nvSpPr>
          <p:cNvPr id="33796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3797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A0B968-5004-435A-A3C5-0879B7ABEAF6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46075" y="5167313"/>
            <a:ext cx="49815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200"/>
              <a:t>1 World Health AD, eds. Boston: Harvard University Press; 1996.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200"/>
              <a:t>2 Murray CJL, Lopez AD, eds. Boston: Harvard University Press; 1996.</a:t>
            </a:r>
          </a:p>
        </p:txBody>
      </p:sp>
      <p:sp>
        <p:nvSpPr>
          <p:cNvPr id="433155" name="Text Box 3"/>
          <p:cNvSpPr txBox="1">
            <a:spLocks noChangeArrowheads="1"/>
          </p:cNvSpPr>
          <p:nvPr/>
        </p:nvSpPr>
        <p:spPr bwMode="auto">
          <a:xfrm>
            <a:off x="431800" y="1584325"/>
            <a:ext cx="8101013" cy="30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45000"/>
              </a:spcAft>
              <a:buClr>
                <a:schemeClr val="tx1"/>
              </a:buClr>
              <a:buFont typeface="Arial" charset="0"/>
              <a:buNone/>
              <a:defRPr/>
            </a:pPr>
            <a:r>
              <a:rPr lang="ro-RO" sz="2000" dirty="0" smtClean="0">
                <a:latin typeface="Arial" charset="0"/>
                <a:ea typeface="ＭＳ Ｐゴシック" pitchFamily="-106" charset="-128"/>
              </a:rPr>
              <a:t>Poziție</a:t>
            </a:r>
            <a:r>
              <a:rPr lang="en-US" sz="2000" dirty="0" smtClean="0">
                <a:latin typeface="Arial" charset="0"/>
                <a:ea typeface="ＭＳ Ｐゴシック" pitchFamily="-106" charset="-128"/>
              </a:rPr>
              <a:t>	                 2000</a:t>
            </a:r>
            <a:r>
              <a:rPr lang="en-US" sz="2000" baseline="30000" dirty="0" smtClean="0">
                <a:latin typeface="Arial" charset="0"/>
                <a:ea typeface="ＭＳ Ｐゴシック" pitchFamily="-106" charset="-128"/>
              </a:rPr>
              <a:t>1</a:t>
            </a:r>
            <a:r>
              <a:rPr lang="en-US" sz="2000" dirty="0" smtClean="0">
                <a:latin typeface="Arial" charset="0"/>
                <a:ea typeface="ＭＳ Ｐゴシック" pitchFamily="-106" charset="-128"/>
              </a:rPr>
              <a:t> 	     	   2020 (</a:t>
            </a:r>
            <a:r>
              <a:rPr lang="ro-RO" sz="2000" dirty="0" smtClean="0">
                <a:latin typeface="Arial" charset="0"/>
                <a:ea typeface="ＭＳ Ｐゴシック" pitchFamily="-106" charset="-128"/>
              </a:rPr>
              <a:t>estimări</a:t>
            </a:r>
            <a:r>
              <a:rPr lang="en-US" sz="2000" dirty="0" smtClean="0">
                <a:latin typeface="Arial" charset="0"/>
                <a:ea typeface="ＭＳ Ｐゴシック" pitchFamily="-106" charset="-128"/>
              </a:rPr>
              <a:t>)</a:t>
            </a:r>
            <a:r>
              <a:rPr lang="en-US" sz="2000" baseline="30000" dirty="0" smtClean="0">
                <a:latin typeface="Arial" charset="0"/>
                <a:ea typeface="ＭＳ Ｐゴシック" pitchFamily="-106" charset="-128"/>
              </a:rPr>
              <a:t>2 </a:t>
            </a:r>
            <a:r>
              <a:rPr lang="en-US" sz="2000" dirty="0" smtClean="0">
                <a:latin typeface="Arial" charset="0"/>
                <a:ea typeface="ＭＳ Ｐゴシック" pitchFamily="-106" charset="-128"/>
              </a:rPr>
              <a:t>	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1	</a:t>
            </a:r>
            <a:r>
              <a:rPr lang="ro-RO" sz="1700" dirty="0">
                <a:latin typeface="Arial" charset="0"/>
                <a:ea typeface="ＭＳ Ｐゴシック" pitchFamily="-106" charset="-128"/>
              </a:rPr>
              <a:t>I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nfecții ale căilor respiratorii inferioare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	</a:t>
            </a:r>
            <a:r>
              <a:rPr lang="ro-RO" sz="1700" dirty="0">
                <a:latin typeface="Arial" charset="0"/>
                <a:ea typeface="ＭＳ Ｐゴシック" pitchFamily="-106" charset="-128"/>
              </a:rPr>
              <a:t>A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fecțiuni cardiace ischemice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	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2	</a:t>
            </a:r>
            <a:r>
              <a:rPr lang="ro-RO" sz="1700" dirty="0">
                <a:latin typeface="Arial" charset="0"/>
                <a:ea typeface="ＭＳ Ｐゴシック" pitchFamily="-106" charset="-128"/>
              </a:rPr>
              <a:t>I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nfluențe perinatale 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		</a:t>
            </a:r>
            <a:r>
              <a:rPr lang="en-US" sz="17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06" charset="-128"/>
              </a:rPr>
              <a:t>Depres</a:t>
            </a:r>
            <a:r>
              <a:rPr lang="ro-RO" sz="1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06" charset="-128"/>
              </a:rPr>
              <a:t>ie</a:t>
            </a:r>
            <a:endParaRPr lang="en-US" sz="17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06" charset="-128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3	HIV/AIDS		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accidente de mașină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	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4	</a:t>
            </a:r>
            <a:r>
              <a:rPr lang="en-US" sz="17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06" charset="-128"/>
              </a:rPr>
              <a:t>Depres</a:t>
            </a:r>
            <a:r>
              <a:rPr lang="ro-RO" sz="1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06" charset="-128"/>
              </a:rPr>
              <a:t>ie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  		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afecțiuni cerebrovasculare</a:t>
            </a:r>
            <a:endParaRPr lang="en-US" sz="1700" dirty="0" smtClean="0">
              <a:latin typeface="Arial" charset="0"/>
              <a:ea typeface="ＭＳ Ｐゴシック" pitchFamily="-106" charset="-128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5	</a:t>
            </a:r>
            <a:r>
              <a:rPr lang="ro-RO" sz="1700" dirty="0">
                <a:latin typeface="Arial" charset="0"/>
                <a:ea typeface="ＭＳ Ｐゴシック" pitchFamily="-106" charset="-128"/>
              </a:rPr>
              <a:t>B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oli diareice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		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afecțiuni pulmonare obstructive 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en-US" sz="1700" dirty="0" smtClean="0">
                <a:latin typeface="Arial" charset="0"/>
                <a:ea typeface="ＭＳ Ｐゴシック" pitchFamily="-106" charset="-128"/>
              </a:rPr>
              <a:t>                                                                                                                    </a:t>
            </a:r>
            <a:r>
              <a:rPr lang="ro-RO" sz="1700" dirty="0" smtClean="0">
                <a:latin typeface="Arial" charset="0"/>
                <a:ea typeface="ＭＳ Ｐゴシック" pitchFamily="-106" charset="-128"/>
              </a:rPr>
              <a:t>cronice</a:t>
            </a:r>
            <a:r>
              <a:rPr lang="en-US" sz="1700" dirty="0" smtClean="0">
                <a:latin typeface="Arial" charset="0"/>
                <a:ea typeface="ＭＳ Ｐゴシック" pitchFamily="-106" charset="-128"/>
              </a:rPr>
              <a:t>.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504825" y="2081213"/>
            <a:ext cx="741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420" tIns="43210" rIns="86420" bIns="43210" anchor="ctr"/>
          <a:lstStyle/>
          <a:p>
            <a:endParaRPr lang="de-DE"/>
          </a:p>
        </p:txBody>
      </p:sp>
      <p:sp>
        <p:nvSpPr>
          <p:cNvPr id="16389" name="AutoShape 7"/>
          <p:cNvSpPr>
            <a:spLocks noChangeArrowheads="1"/>
          </p:cNvSpPr>
          <p:nvPr/>
        </p:nvSpPr>
        <p:spPr bwMode="auto">
          <a:xfrm rot="-2406121">
            <a:off x="3673475" y="3032125"/>
            <a:ext cx="936625" cy="134938"/>
          </a:xfrm>
          <a:prstGeom prst="rightArrow">
            <a:avLst>
              <a:gd name="adj1" fmla="val 50000"/>
              <a:gd name="adj2" fmla="val 17359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5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388938" y="4678664"/>
            <a:ext cx="7862887" cy="22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300" dirty="0"/>
              <a:t>DALYs=disability-adjusted life-years </a:t>
            </a:r>
            <a:r>
              <a:rPr lang="en-US" sz="1300" dirty="0" smtClean="0"/>
              <a:t>(</a:t>
            </a:r>
            <a:r>
              <a:rPr lang="ro-RO" sz="1300" dirty="0" smtClean="0"/>
              <a:t>totalul anilor, ce se pierd datorită mortalității premature sau infirmității</a:t>
            </a:r>
            <a:r>
              <a:rPr lang="en-US" sz="1300" dirty="0" smtClean="0"/>
              <a:t>)</a:t>
            </a:r>
            <a:endParaRPr lang="en-US" sz="1300" dirty="0"/>
          </a:p>
        </p:txBody>
      </p:sp>
      <p:sp>
        <p:nvSpPr>
          <p:cNvPr id="16391" name="Rectangle 2"/>
          <p:cNvSpPr txBox="1">
            <a:spLocks noChangeArrowheads="1"/>
          </p:cNvSpPr>
          <p:nvPr/>
        </p:nvSpPr>
        <p:spPr bwMode="auto">
          <a:xfrm>
            <a:off x="685800" y="52705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o-RO" sz="2800" dirty="0" smtClean="0">
                <a:solidFill>
                  <a:schemeClr val="hlink"/>
                </a:solidFill>
              </a:rPr>
              <a:t>Bolile psihice</a:t>
            </a:r>
            <a:r>
              <a:rPr lang="de-DE" sz="2800" dirty="0" smtClean="0">
                <a:solidFill>
                  <a:schemeClr val="hlink"/>
                </a:solidFill>
              </a:rPr>
              <a:t>: </a:t>
            </a:r>
            <a:r>
              <a:rPr lang="ro-RO" sz="2800" dirty="0" smtClean="0">
                <a:solidFill>
                  <a:schemeClr val="hlink"/>
                </a:solidFill>
              </a:rPr>
              <a:t>escaladarea problemei sănătății publice</a:t>
            </a:r>
            <a:r>
              <a:rPr lang="de-DE" sz="2800" dirty="0">
                <a:solidFill>
                  <a:schemeClr val="hlink"/>
                </a:solidFill>
              </a:rPr>
              <a:t/>
            </a:r>
            <a:br>
              <a:rPr lang="de-DE" sz="2800" dirty="0">
                <a:solidFill>
                  <a:schemeClr val="hlink"/>
                </a:solidFill>
              </a:rPr>
            </a:b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6392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16393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E8779E-61F9-4EBD-BA1C-BBED05AFBCA2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vi-VN" sz="2800" dirty="0" smtClean="0">
                <a:solidFill>
                  <a:schemeClr val="hlink"/>
                </a:solidFill>
              </a:rPr>
              <a:t>Afară din capcana Burnout</a:t>
            </a:r>
            <a:r>
              <a:rPr lang="de-DE" sz="2800" dirty="0" smtClean="0">
                <a:solidFill>
                  <a:schemeClr val="hlink"/>
                </a:solidFill>
              </a:rPr>
              <a:t>:</a:t>
            </a:r>
            <a:endParaRPr lang="de-DE" sz="2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vi-VN" sz="2800" dirty="0" smtClean="0">
                <a:solidFill>
                  <a:schemeClr val="hlink"/>
                </a:solidFill>
              </a:rPr>
              <a:t>Repoziționarea mea personală</a:t>
            </a:r>
            <a:r>
              <a:rPr lang="de-DE" sz="2800" dirty="0" smtClean="0">
                <a:solidFill>
                  <a:schemeClr val="hlink"/>
                </a:solidFill>
              </a:rPr>
              <a:t>(3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95288" y="2060575"/>
            <a:ext cx="7958137" cy="240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o-RO" sz="2300" b="1" dirty="0" smtClean="0"/>
              <a:t>Dez-amăgire </a:t>
            </a:r>
            <a:r>
              <a:rPr lang="de-DE" sz="2300" b="1" dirty="0" smtClean="0"/>
              <a:t>:</a:t>
            </a:r>
            <a:endParaRPr lang="de-DE" sz="2300" b="1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Cum mă pot accepta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mă ajută, să pot accepta situația așa cum este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Cum pot face cuplarea la timpul –acum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Ce simt aici și acum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Când reacționez, la ce întâmplări și </a:t>
            </a:r>
            <a:r>
              <a:rPr lang="ro-RO" sz="1700" dirty="0" smtClean="0"/>
              <a:t>prin ce tip </a:t>
            </a:r>
            <a:r>
              <a:rPr lang="ro-RO" sz="1700" dirty="0"/>
              <a:t>d</a:t>
            </a:r>
            <a:r>
              <a:rPr lang="ro-RO" sz="1700" dirty="0" smtClean="0"/>
              <a:t>e </a:t>
            </a:r>
            <a:r>
              <a:rPr lang="ro-RO" sz="1700" dirty="0" smtClean="0"/>
              <a:t>simptome</a:t>
            </a:r>
            <a:r>
              <a:rPr lang="de-DE" sz="1700" dirty="0" smtClean="0"/>
              <a:t>?</a:t>
            </a:r>
            <a:endParaRPr lang="de-DE" sz="1700" dirty="0"/>
          </a:p>
        </p:txBody>
      </p:sp>
      <p:sp>
        <p:nvSpPr>
          <p:cNvPr id="3482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482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66CBCE-2DDE-4D44-84F7-43EBE12C22C2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ro-RO" sz="2400" dirty="0" smtClean="0">
                <a:solidFill>
                  <a:schemeClr val="hlink"/>
                </a:solidFill>
              </a:rPr>
              <a:t>Afară din capcana</a:t>
            </a:r>
            <a:r>
              <a:rPr lang="de-DE" sz="2800" dirty="0" smtClean="0">
                <a:solidFill>
                  <a:schemeClr val="hlink"/>
                </a:solidFill>
              </a:rPr>
              <a:t> Burnout:</a:t>
            </a:r>
            <a:endParaRPr lang="de-DE" sz="2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o-RO" sz="2800" dirty="0" smtClean="0">
                <a:solidFill>
                  <a:schemeClr val="hlink"/>
                </a:solidFill>
              </a:rPr>
              <a:t>Repoziționarea mea personală</a:t>
            </a:r>
            <a:r>
              <a:rPr lang="de-DE" sz="2800" dirty="0" smtClean="0">
                <a:solidFill>
                  <a:schemeClr val="hlink"/>
                </a:solidFill>
              </a:rPr>
              <a:t>(4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95288" y="1946275"/>
            <a:ext cx="8029575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o-RO" sz="2400" b="1" dirty="0" smtClean="0"/>
              <a:t>Des-coperire</a:t>
            </a:r>
            <a:r>
              <a:rPr lang="ro-RO" sz="2400" b="1" dirty="0"/>
              <a:t>:</a:t>
            </a:r>
            <a:endParaRPr lang="de-DE" sz="2400" b="1" dirty="0"/>
          </a:p>
          <a:p>
            <a:pPr algn="just">
              <a:spcBef>
                <a:spcPct val="50000"/>
              </a:spcBef>
              <a:buClrTx/>
              <a:buFontTx/>
              <a:buNone/>
            </a:pPr>
            <a:endParaRPr lang="de-DE" sz="1700" b="1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Cine sunt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en-US" sz="1700" dirty="0" smtClean="0"/>
              <a:t>Car</a:t>
            </a:r>
            <a:r>
              <a:rPr lang="ro-RO" sz="1700" dirty="0" smtClean="0"/>
              <a:t>e este drumul meu interior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Care sunt punctele mele forte</a:t>
            </a:r>
            <a:r>
              <a:rPr lang="ro-RO" sz="1700" smtClean="0"/>
              <a:t>, aptitudinile și potențialul</a:t>
            </a:r>
            <a:r>
              <a:rPr lang="de-DE" sz="170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Cum pot întări puterea mea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Cum pot să-mi fac dreptate, în loc să fac doar altora</a:t>
            </a:r>
            <a:r>
              <a:rPr lang="de-DE" sz="1700" dirty="0" smtClean="0"/>
              <a:t>?</a:t>
            </a:r>
            <a:endParaRPr lang="de-DE" sz="1700" dirty="0"/>
          </a:p>
          <a:p>
            <a:pPr algn="just">
              <a:spcBef>
                <a:spcPct val="50000"/>
              </a:spcBef>
              <a:buClrTx/>
              <a:buFontTx/>
              <a:buChar char="-"/>
            </a:pPr>
            <a:r>
              <a:rPr lang="ro-RO" sz="1700" dirty="0" smtClean="0"/>
              <a:t>Cum pot conviețui cu viața, în loc să mă lupt cu ea</a:t>
            </a:r>
            <a:r>
              <a:rPr lang="de-DE" sz="1700" dirty="0" smtClean="0"/>
              <a:t>?</a:t>
            </a:r>
            <a:endParaRPr lang="de-DE" sz="1700" dirty="0"/>
          </a:p>
        </p:txBody>
      </p:sp>
      <p:sp>
        <p:nvSpPr>
          <p:cNvPr id="35844" name="Fußzeilenplatzhalter 1"/>
          <p:cNvSpPr>
            <a:spLocks noGrp="1"/>
          </p:cNvSpPr>
          <p:nvPr>
            <p:ph type="ftr" sz="quarter" idx="14"/>
          </p:nvPr>
        </p:nvSpPr>
        <p:spPr bwMode="auto">
          <a:xfrm>
            <a:off x="900113" y="5978525"/>
            <a:ext cx="2916237" cy="34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1000" dirty="0" smtClean="0">
                <a:solidFill>
                  <a:srgbClr val="FF0000"/>
                </a:solidFill>
              </a:rPr>
              <a:t>Conferința</a:t>
            </a:r>
            <a:r>
              <a:rPr lang="de-DE" sz="10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35845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66F068-5503-4E1F-9917-7578E269FDA4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sz="1400">
              <a:solidFill>
                <a:schemeClr val="bg1"/>
              </a:solidFill>
            </a:endParaRPr>
          </a:p>
        </p:txBody>
      </p:sp>
      <p:pic>
        <p:nvPicPr>
          <p:cNvPr id="35846" name="Bild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5930900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438150" y="1535113"/>
            <a:ext cx="4422775" cy="288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2000" b="1" dirty="0" smtClean="0">
                <a:latin typeface="+mj-lt"/>
                <a:sym typeface="Wingdings" pitchFamily="2" charset="2"/>
              </a:rPr>
              <a:t>Senzație de epuizare</a:t>
            </a:r>
            <a:endParaRPr lang="de-DE" sz="2000" b="1" dirty="0" smtClean="0">
              <a:latin typeface="+mj-lt"/>
              <a:sym typeface="Wingdings" pitchFamily="2" charset="2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2000" b="1" dirty="0" smtClean="0">
                <a:latin typeface="+mj-lt"/>
                <a:sym typeface="Wingdings" pitchFamily="2" charset="2"/>
              </a:rPr>
              <a:t>Senzație de suprasolicitare</a:t>
            </a:r>
            <a:endParaRPr lang="de-DE" sz="2000" b="1" dirty="0" smtClean="0">
              <a:latin typeface="+mj-lt"/>
              <a:sym typeface="Wingdings" pitchFamily="2" charset="2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2000" b="1" dirty="0" smtClean="0">
                <a:latin typeface="+mj-lt"/>
                <a:sym typeface="Wingdings" pitchFamily="2" charset="2"/>
              </a:rPr>
              <a:t>Incapacitatea de decuplare</a:t>
            </a:r>
            <a:endParaRPr lang="de-DE" sz="2000" b="1" dirty="0" smtClean="0">
              <a:latin typeface="+mj-lt"/>
              <a:sym typeface="Wingdings" pitchFamily="2" charset="2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2000" b="1" dirty="0" smtClean="0">
                <a:latin typeface="+mj-lt"/>
                <a:sym typeface="Wingdings" pitchFamily="2" charset="2"/>
              </a:rPr>
              <a:t>Senzație de non-sens</a:t>
            </a:r>
            <a:endParaRPr lang="de-DE" sz="2000" b="1" dirty="0" smtClean="0">
              <a:latin typeface="+mj-lt"/>
              <a:sym typeface="Wingdings" pitchFamily="2" charset="2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2000" b="1" dirty="0" smtClean="0">
                <a:latin typeface="+mj-lt"/>
                <a:sym typeface="Wingdings" pitchFamily="2" charset="2"/>
              </a:rPr>
              <a:t>Tulburare depresivă</a:t>
            </a:r>
            <a:endParaRPr lang="de-DE" sz="2000" b="1" dirty="0" smtClean="0">
              <a:latin typeface="+mj-lt"/>
              <a:sym typeface="Wingdings" pitchFamily="2" charset="2"/>
            </a:endParaRP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ro-RO" sz="2000" b="1" dirty="0" smtClean="0">
                <a:latin typeface="+mj-lt"/>
                <a:sym typeface="Wingdings" pitchFamily="2" charset="2"/>
              </a:rPr>
              <a:t>Iritabilitate</a:t>
            </a:r>
            <a:endParaRPr lang="de-DE" sz="2000" b="1" dirty="0" smtClean="0">
              <a:latin typeface="+mj-lt"/>
              <a:sym typeface="Wingdings" pitchFamily="2" charset="2"/>
            </a:endParaRPr>
          </a:p>
        </p:txBody>
      </p:sp>
      <p:sp>
        <p:nvSpPr>
          <p:cNvPr id="419848" name="Text Box 8"/>
          <p:cNvSpPr txBox="1">
            <a:spLocks noChangeArrowheads="1"/>
          </p:cNvSpPr>
          <p:nvPr/>
        </p:nvSpPr>
        <p:spPr bwMode="auto">
          <a:xfrm>
            <a:off x="444500" y="4646613"/>
            <a:ext cx="7824788" cy="7937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2000" b="1" dirty="0" smtClean="0">
                <a:latin typeface="+mj-lt"/>
                <a:sym typeface="Wingdings" pitchFamily="2" charset="2"/>
              </a:rPr>
              <a:t> 50-60% </a:t>
            </a:r>
            <a:r>
              <a:rPr lang="ro-RO" sz="2000" b="1" dirty="0" smtClean="0">
                <a:latin typeface="+mj-lt"/>
                <a:sym typeface="Wingdings" pitchFamily="2" charset="2"/>
              </a:rPr>
              <a:t>pierd zile de muncă datorită stresului</a:t>
            </a:r>
            <a:endParaRPr lang="de-DE" sz="2000" b="1" dirty="0" smtClean="0">
              <a:latin typeface="+mj-lt"/>
              <a:sym typeface="Wingdings" pitchFamily="2" charset="2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1500" b="1" dirty="0" smtClean="0">
                <a:latin typeface="+mj-lt"/>
                <a:sym typeface="Wingdings" pitchFamily="2" charset="2"/>
              </a:rPr>
              <a:t>						          </a:t>
            </a:r>
            <a:r>
              <a:rPr lang="de-DE" sz="1200" b="1" dirty="0" smtClean="0">
                <a:latin typeface="+mj-lt"/>
                <a:sym typeface="Wingdings" pitchFamily="2" charset="2"/>
              </a:rPr>
              <a:t>Schmid &amp; </a:t>
            </a:r>
            <a:r>
              <a:rPr lang="de-DE" sz="1200" b="1" dirty="0" err="1" smtClean="0">
                <a:latin typeface="+mj-lt"/>
                <a:sym typeface="Wingdings" pitchFamily="2" charset="2"/>
              </a:rPr>
              <a:t>Zalokar</a:t>
            </a:r>
            <a:r>
              <a:rPr lang="de-DE" sz="1200" b="1" dirty="0" smtClean="0">
                <a:latin typeface="+mj-lt"/>
                <a:sym typeface="Wingdings" pitchFamily="2" charset="2"/>
              </a:rPr>
              <a:t> 2008</a:t>
            </a:r>
          </a:p>
        </p:txBody>
      </p:sp>
      <p:sp>
        <p:nvSpPr>
          <p:cNvPr id="1741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ro-RO" sz="2800" dirty="0">
                <a:solidFill>
                  <a:schemeClr val="hlink"/>
                </a:solidFill>
              </a:rPr>
              <a:t>T</a:t>
            </a:r>
            <a:r>
              <a:rPr lang="ro-RO" sz="2800" dirty="0" smtClean="0">
                <a:solidFill>
                  <a:schemeClr val="hlink"/>
                </a:solidFill>
              </a:rPr>
              <a:t>ulburări psihice legate de locul de muncă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7413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17414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C8BCD74-BA24-4A6A-956B-76448268D249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431800" y="1693863"/>
            <a:ext cx="7824788" cy="1279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31800" indent="-4318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de-DE" sz="2300" b="1" dirty="0">
                <a:solidFill>
                  <a:srgbClr val="FF694B"/>
                </a:solidFill>
              </a:rPr>
              <a:t>EUSTRESS</a:t>
            </a:r>
          </a:p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de-DE" sz="2300" b="1" dirty="0">
                <a:solidFill>
                  <a:srgbClr val="CC0000"/>
                </a:solidFill>
              </a:rPr>
              <a:t>	</a:t>
            </a:r>
            <a:r>
              <a:rPr lang="ro-RO" b="1" dirty="0" smtClean="0"/>
              <a:t>o pierdere a echilibrului, în care agenții stresori</a:t>
            </a:r>
            <a:r>
              <a:rPr lang="de-DE" b="1" dirty="0" smtClean="0"/>
              <a:t> (</a:t>
            </a:r>
            <a:r>
              <a:rPr lang="ro-RO" b="1" dirty="0" smtClean="0"/>
              <a:t>suprasolicitări</a:t>
            </a:r>
            <a:r>
              <a:rPr lang="de-DE" b="1" dirty="0" smtClean="0"/>
              <a:t>) </a:t>
            </a:r>
            <a:r>
              <a:rPr lang="ro-RO" b="1" dirty="0" smtClean="0"/>
              <a:t>și resursele </a:t>
            </a:r>
            <a:r>
              <a:rPr lang="de-DE" b="1" dirty="0" smtClean="0"/>
              <a:t> (</a:t>
            </a:r>
            <a:r>
              <a:rPr lang="ro-RO" b="1" dirty="0" smtClean="0"/>
              <a:t>strategiile de depășire</a:t>
            </a:r>
            <a:r>
              <a:rPr lang="de-DE" b="1" dirty="0" smtClean="0"/>
              <a:t>) </a:t>
            </a:r>
            <a:r>
              <a:rPr lang="ro-RO" b="1" dirty="0" smtClean="0"/>
              <a:t>conviețuiesc într-o relație sănătoasă </a:t>
            </a:r>
            <a:endParaRPr lang="de-DE" b="1" dirty="0"/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31800" y="3494088"/>
            <a:ext cx="7824788" cy="151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31800" indent="-4318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de-DE" sz="2300" b="1" dirty="0">
                <a:solidFill>
                  <a:srgbClr val="FF694B"/>
                </a:solidFill>
              </a:rPr>
              <a:t>DISTRESS</a:t>
            </a:r>
          </a:p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de-DE" b="1" dirty="0">
                <a:solidFill>
                  <a:srgbClr val="CC0000"/>
                </a:solidFill>
              </a:rPr>
              <a:t>	</a:t>
            </a:r>
            <a:r>
              <a:rPr lang="en-US" b="1" dirty="0" smtClean="0"/>
              <a:t>un/o</a:t>
            </a:r>
            <a:r>
              <a:rPr lang="ro-RO" b="1" dirty="0" smtClean="0"/>
              <a:t> proces/stare  pshic/ă, în care relația </a:t>
            </a:r>
            <a:r>
              <a:rPr lang="en-US" b="1" dirty="0" smtClean="0"/>
              <a:t>dint</a:t>
            </a:r>
            <a:r>
              <a:rPr lang="ro-RO" b="1" dirty="0" smtClean="0"/>
              <a:t>re agenții stresori</a:t>
            </a:r>
            <a:r>
              <a:rPr lang="vi-VN" b="1" dirty="0" smtClean="0"/>
              <a:t>(suprasolicitări</a:t>
            </a:r>
            <a:r>
              <a:rPr lang="ro-RO" b="1" dirty="0" smtClean="0"/>
              <a:t>) și resursele disponibile </a:t>
            </a:r>
            <a:r>
              <a:rPr lang="vi-VN" b="1" dirty="0"/>
              <a:t>(strategii de depășire) </a:t>
            </a:r>
            <a:r>
              <a:rPr lang="ro-RO" b="1" dirty="0" smtClean="0"/>
              <a:t>este perturbată pe termen lung </a:t>
            </a:r>
            <a:endParaRPr lang="de-DE" b="1" dirty="0"/>
          </a:p>
        </p:txBody>
      </p:sp>
      <p:sp>
        <p:nvSpPr>
          <p:cNvPr id="18436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>
                <a:solidFill>
                  <a:schemeClr val="hlink"/>
                </a:solidFill>
              </a:rPr>
              <a:t/>
            </a:r>
            <a:br>
              <a:rPr lang="de-DE" sz="2400">
                <a:solidFill>
                  <a:schemeClr val="hlink"/>
                </a:solidFill>
              </a:rPr>
            </a:br>
            <a:r>
              <a:rPr lang="de-DE" sz="2800">
                <a:solidFill>
                  <a:schemeClr val="hlink"/>
                </a:solidFill>
              </a:rPr>
              <a:t>Eustress &lt;&gt; Distress</a:t>
            </a:r>
          </a:p>
        </p:txBody>
      </p:sp>
      <p:sp>
        <p:nvSpPr>
          <p:cNvPr id="18437" name="Text Box 17"/>
          <p:cNvSpPr txBox="1">
            <a:spLocks noChangeArrowheads="1"/>
          </p:cNvSpPr>
          <p:nvPr/>
        </p:nvSpPr>
        <p:spPr bwMode="auto">
          <a:xfrm>
            <a:off x="215900" y="5294313"/>
            <a:ext cx="2819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sz="1200"/>
              <a:t>Nach: Selye 1986</a:t>
            </a:r>
          </a:p>
        </p:txBody>
      </p:sp>
      <p:sp>
        <p:nvSpPr>
          <p:cNvPr id="18438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18439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435E12-130A-4C46-8C1B-CCB0F83088E4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1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3DB3E8-AA43-4C1B-A183-49488AF62E27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sz="1400">
              <a:solidFill>
                <a:schemeClr val="bg1"/>
              </a:solidFill>
            </a:endParaRPr>
          </a:p>
        </p:txBody>
      </p:sp>
      <p:pic>
        <p:nvPicPr>
          <p:cNvPr id="19459" name="Picture 20" descr="Wa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01763"/>
            <a:ext cx="4930775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0" name="Group 21"/>
          <p:cNvGrpSpPr>
            <a:grpSpLocks/>
          </p:cNvGrpSpPr>
          <p:nvPr/>
        </p:nvGrpSpPr>
        <p:grpSpPr bwMode="auto">
          <a:xfrm>
            <a:off x="1800225" y="4002522"/>
            <a:ext cx="4368507" cy="371097"/>
            <a:chOff x="964" y="2566"/>
            <a:chExt cx="3878" cy="357"/>
          </a:xfrm>
        </p:grpSpPr>
        <p:sp>
          <p:nvSpPr>
            <p:cNvPr id="19467" name="Text Box 22"/>
            <p:cNvSpPr txBox="1">
              <a:spLocks noChangeArrowheads="1"/>
            </p:cNvSpPr>
            <p:nvPr/>
          </p:nvSpPr>
          <p:spPr bwMode="auto">
            <a:xfrm>
              <a:off x="964" y="2568"/>
              <a:ext cx="1688" cy="355"/>
            </a:xfrm>
            <a:prstGeom prst="rect">
              <a:avLst/>
            </a:prstGeom>
            <a:gradFill rotWithShape="0">
              <a:gsLst>
                <a:gs pos="0">
                  <a:srgbClr val="FBDC6B"/>
                </a:gs>
                <a:gs pos="50000">
                  <a:srgbClr val="FFFFCC"/>
                </a:gs>
                <a:gs pos="100000">
                  <a:srgbClr val="FBDC6B"/>
                </a:gs>
              </a:gsLst>
              <a:lin ang="5400000" scaled="1"/>
            </a:gradFill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ro-RO" sz="1800" dirty="0" smtClean="0">
                  <a:solidFill>
                    <a:srgbClr val="000000"/>
                  </a:solidFill>
                </a:rPr>
                <a:t>Agenți stresori</a:t>
              </a:r>
              <a:endParaRPr lang="de-DE" sz="1800" dirty="0">
                <a:solidFill>
                  <a:srgbClr val="000000"/>
                </a:solidFill>
              </a:endParaRPr>
            </a:p>
          </p:txBody>
        </p:sp>
        <p:sp>
          <p:nvSpPr>
            <p:cNvPr id="19468" name="Text Box 23"/>
            <p:cNvSpPr txBox="1">
              <a:spLocks noChangeArrowheads="1"/>
            </p:cNvSpPr>
            <p:nvPr/>
          </p:nvSpPr>
          <p:spPr bwMode="auto">
            <a:xfrm>
              <a:off x="4005" y="2566"/>
              <a:ext cx="837" cy="355"/>
            </a:xfrm>
            <a:prstGeom prst="rect">
              <a:avLst/>
            </a:prstGeom>
            <a:gradFill rotWithShape="0">
              <a:gsLst>
                <a:gs pos="0">
                  <a:srgbClr val="FBDC6B"/>
                </a:gs>
                <a:gs pos="50000">
                  <a:srgbClr val="FFFFCC"/>
                </a:gs>
                <a:gs pos="100000">
                  <a:srgbClr val="FBDC6B"/>
                </a:gs>
              </a:gsLst>
              <a:lin ang="5400000" scaled="1"/>
            </a:gradFill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de-DE" sz="1800" dirty="0" smtClean="0">
                  <a:solidFill>
                    <a:srgbClr val="000000"/>
                  </a:solidFill>
                </a:rPr>
                <a:t>R</a:t>
              </a:r>
              <a:r>
                <a:rPr lang="ro-RO" sz="1800" dirty="0" smtClean="0">
                  <a:solidFill>
                    <a:srgbClr val="000000"/>
                  </a:solidFill>
                </a:rPr>
                <a:t>esurse </a:t>
              </a:r>
              <a:endParaRPr lang="de-DE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15416" name="AutoShape 24"/>
          <p:cNvSpPr>
            <a:spLocks noChangeArrowheads="1"/>
          </p:cNvSpPr>
          <p:nvPr/>
        </p:nvSpPr>
        <p:spPr bwMode="auto">
          <a:xfrm flipV="1">
            <a:off x="611188" y="3709988"/>
            <a:ext cx="990600" cy="1050925"/>
          </a:xfrm>
          <a:prstGeom prst="downArrow">
            <a:avLst>
              <a:gd name="adj1" fmla="val 50000"/>
              <a:gd name="adj2" fmla="val 26522"/>
            </a:avLst>
          </a:prstGeom>
          <a:solidFill>
            <a:srgbClr val="82BE96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marL="323850" indent="-32385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endParaRPr lang="de-DE" sz="1600">
              <a:solidFill>
                <a:schemeClr val="bg2"/>
              </a:solidFill>
            </a:endParaRPr>
          </a:p>
        </p:txBody>
      </p:sp>
      <p:sp>
        <p:nvSpPr>
          <p:cNvPr id="315417" name="AutoShape 25"/>
          <p:cNvSpPr>
            <a:spLocks noChangeArrowheads="1"/>
          </p:cNvSpPr>
          <p:nvPr/>
        </p:nvSpPr>
        <p:spPr bwMode="auto">
          <a:xfrm>
            <a:off x="6948488" y="3817938"/>
            <a:ext cx="990600" cy="1050925"/>
          </a:xfrm>
          <a:prstGeom prst="downArrow">
            <a:avLst>
              <a:gd name="adj1" fmla="val 50000"/>
              <a:gd name="adj2" fmla="val 26522"/>
            </a:avLst>
          </a:prstGeom>
          <a:solidFill>
            <a:srgbClr val="82BE96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AT" sz="1600"/>
          </a:p>
        </p:txBody>
      </p:sp>
      <p:sp>
        <p:nvSpPr>
          <p:cNvPr id="315418" name="Text Box 26"/>
          <p:cNvSpPr txBox="1">
            <a:spLocks noChangeArrowheads="1"/>
          </p:cNvSpPr>
          <p:nvPr/>
        </p:nvSpPr>
        <p:spPr bwMode="auto">
          <a:xfrm>
            <a:off x="252413" y="2413000"/>
            <a:ext cx="18716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o-RO" sz="1800" b="1" dirty="0"/>
              <a:t>C</a:t>
            </a:r>
            <a:r>
              <a:rPr lang="de-AT" sz="1800" b="1" dirty="0" smtClean="0"/>
              <a:t>OR</a:t>
            </a:r>
            <a:r>
              <a:rPr lang="ro-RO" sz="1800" b="1" dirty="0" smtClean="0"/>
              <a:t>ECTI</a:t>
            </a:r>
            <a:r>
              <a:rPr lang="de-AT" sz="1800" b="1" dirty="0" smtClean="0"/>
              <a:t>V</a:t>
            </a:r>
            <a:r>
              <a:rPr lang="ro-RO" sz="1800" b="1" dirty="0" smtClean="0"/>
              <a:t>Ă</a:t>
            </a:r>
            <a:r>
              <a:rPr lang="de-AT" sz="1800" b="1" dirty="0" smtClean="0"/>
              <a:t> </a:t>
            </a:r>
            <a:r>
              <a:rPr lang="ro-RO" sz="1800" b="1" dirty="0" smtClean="0"/>
              <a:t>Promovarea sănătății</a:t>
            </a:r>
            <a:endParaRPr lang="de-AT" sz="1800" b="1" dirty="0"/>
          </a:p>
        </p:txBody>
      </p:sp>
      <p:sp>
        <p:nvSpPr>
          <p:cNvPr id="315419" name="Text Box 27"/>
          <p:cNvSpPr txBox="1">
            <a:spLocks noChangeArrowheads="1"/>
          </p:cNvSpPr>
          <p:nvPr/>
        </p:nvSpPr>
        <p:spPr bwMode="auto">
          <a:xfrm>
            <a:off x="6553200" y="2413000"/>
            <a:ext cx="18732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AT" sz="1800" b="1" dirty="0" smtClean="0"/>
              <a:t>PR</a:t>
            </a:r>
            <a:r>
              <a:rPr lang="ro-RO" sz="1800" b="1" dirty="0" smtClean="0"/>
              <a:t>E</a:t>
            </a:r>
            <a:r>
              <a:rPr lang="de-AT" sz="1800" b="1" dirty="0" smtClean="0"/>
              <a:t>VENTIV</a:t>
            </a:r>
            <a:r>
              <a:rPr lang="ro-RO" sz="1800" b="1" dirty="0"/>
              <a:t>Ă</a:t>
            </a:r>
            <a:r>
              <a:rPr lang="de-AT" sz="1800" b="1" dirty="0" smtClean="0"/>
              <a:t> </a:t>
            </a:r>
            <a:r>
              <a:rPr lang="ro-RO" sz="1800" b="1" dirty="0" smtClean="0"/>
              <a:t>Promovarea sănătății</a:t>
            </a:r>
            <a:endParaRPr lang="de-AT" sz="1800" b="1" dirty="0"/>
          </a:p>
        </p:txBody>
      </p:sp>
      <p:sp>
        <p:nvSpPr>
          <p:cNvPr id="19465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ro-RO" sz="2800" dirty="0" smtClean="0">
                <a:solidFill>
                  <a:schemeClr val="hlink"/>
                </a:solidFill>
              </a:rPr>
              <a:t>Promovarea sănătății psihosomatice</a:t>
            </a:r>
            <a:r>
              <a:rPr lang="de-DE" sz="2800" dirty="0" smtClean="0">
                <a:solidFill>
                  <a:schemeClr val="hlink"/>
                </a:solidFill>
              </a:rPr>
              <a:t>:</a:t>
            </a:r>
            <a:r>
              <a:rPr lang="de-DE" sz="2800" dirty="0">
                <a:solidFill>
                  <a:schemeClr val="hlink"/>
                </a:solidFill>
              </a:rPr>
              <a:t/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ro-RO" sz="2800" dirty="0" smtClean="0">
                <a:solidFill>
                  <a:schemeClr val="hlink"/>
                </a:solidFill>
              </a:rPr>
              <a:t>Re(echilibrarea)</a:t>
            </a:r>
            <a:r>
              <a:rPr lang="de-DE" sz="2800" dirty="0">
                <a:solidFill>
                  <a:schemeClr val="hlink"/>
                </a:solidFill>
              </a:rPr>
              <a:t/>
            </a:r>
            <a:br>
              <a:rPr lang="de-DE" sz="2800" dirty="0">
                <a:solidFill>
                  <a:schemeClr val="hlink"/>
                </a:solidFill>
              </a:rPr>
            </a:b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9466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6" grpId="0" animBg="1"/>
      <p:bldP spid="315417" grpId="0" animBg="1"/>
      <p:bldP spid="315418" grpId="0"/>
      <p:bldP spid="315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1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DE7518-C1A2-4911-B50E-073AEE07858D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sz="1400">
              <a:solidFill>
                <a:schemeClr val="bg1"/>
              </a:solidFill>
            </a:endParaRPr>
          </a:p>
        </p:txBody>
      </p:sp>
      <p:sp>
        <p:nvSpPr>
          <p:cNvPr id="20483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 smtClean="0">
                <a:solidFill>
                  <a:schemeClr val="hlink"/>
                </a:solidFill>
              </a:rPr>
              <a:t>Patogene</a:t>
            </a:r>
            <a:r>
              <a:rPr lang="ro-RO" sz="2800" dirty="0" smtClean="0">
                <a:solidFill>
                  <a:schemeClr val="hlink"/>
                </a:solidFill>
              </a:rPr>
              <a:t>za </a:t>
            </a:r>
            <a:r>
              <a:rPr lang="de-DE" sz="2800" dirty="0" smtClean="0">
                <a:solidFill>
                  <a:schemeClr val="hlink"/>
                </a:solidFill>
              </a:rPr>
              <a:t>&lt;&gt; Salutogene</a:t>
            </a:r>
            <a:r>
              <a:rPr lang="ro-RO" sz="2800" dirty="0" smtClean="0">
                <a:solidFill>
                  <a:schemeClr val="hlink"/>
                </a:solidFill>
              </a:rPr>
              <a:t>za</a:t>
            </a:r>
            <a:r>
              <a:rPr lang="de-DE" sz="2800" dirty="0">
                <a:solidFill>
                  <a:schemeClr val="hlink"/>
                </a:solidFill>
              </a:rPr>
              <a:t/>
            </a:r>
            <a:br>
              <a:rPr lang="de-DE" sz="2800" dirty="0">
                <a:solidFill>
                  <a:schemeClr val="hlink"/>
                </a:solidFill>
              </a:rPr>
            </a:b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7777162" cy="121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ro-RO" sz="2400" b="1" dirty="0" smtClean="0"/>
              <a:t>Model - </a:t>
            </a:r>
            <a:r>
              <a:rPr lang="de-DE" sz="2400" b="1" dirty="0" smtClean="0"/>
              <a:t>Patogene</a:t>
            </a:r>
            <a:r>
              <a:rPr lang="ro-RO" sz="2400" b="1" dirty="0" smtClean="0"/>
              <a:t>ză</a:t>
            </a:r>
            <a:r>
              <a:rPr lang="de-DE" sz="2400" b="1" dirty="0" smtClean="0"/>
              <a:t>:</a:t>
            </a:r>
            <a:endParaRPr lang="de-DE" sz="2400" b="1" dirty="0"/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sz="1000" b="1" dirty="0"/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ro-RO" sz="1800" b="1" dirty="0" smtClean="0"/>
              <a:t>Întrebarea de bază</a:t>
            </a:r>
            <a:r>
              <a:rPr lang="de-DE" sz="1800" b="1" dirty="0" smtClean="0"/>
              <a:t>: </a:t>
            </a:r>
            <a:r>
              <a:rPr lang="ro-RO" sz="1800" b="1" dirty="0" smtClean="0"/>
              <a:t>Ce ne înbolnăvește </a:t>
            </a:r>
            <a:r>
              <a:rPr lang="de-DE" sz="1800" b="1" dirty="0" smtClean="0"/>
              <a:t>?</a:t>
            </a:r>
            <a:r>
              <a:rPr lang="de-DE" sz="1800" b="1" dirty="0"/>
              <a:t>		</a:t>
            </a:r>
            <a:r>
              <a:rPr lang="de-DE" sz="1800" b="1" dirty="0">
                <a:sym typeface="Wingdings" panose="05000000000000000000" pitchFamily="2" charset="2"/>
              </a:rPr>
              <a:t> </a:t>
            </a:r>
            <a:r>
              <a:rPr lang="ro-RO" sz="1800" b="1" dirty="0" smtClean="0">
                <a:sym typeface="Wingdings" panose="05000000000000000000" pitchFamily="2" charset="2"/>
              </a:rPr>
              <a:t>Exemplu afecțiune</a:t>
            </a:r>
            <a:endParaRPr lang="de-DE" sz="1800" b="1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68313" y="2954338"/>
            <a:ext cx="7777162" cy="121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ro-RO" sz="2400" b="1" dirty="0"/>
              <a:t>M</a:t>
            </a:r>
            <a:r>
              <a:rPr lang="ro-RO" sz="2400" b="1" dirty="0" smtClean="0"/>
              <a:t>odel - S</a:t>
            </a:r>
            <a:r>
              <a:rPr lang="de-DE" sz="2400" b="1" dirty="0" smtClean="0"/>
              <a:t>alutogen</a:t>
            </a:r>
            <a:r>
              <a:rPr lang="ro-RO" sz="2400" b="1" dirty="0" smtClean="0"/>
              <a:t>eza</a:t>
            </a:r>
            <a:endParaRPr lang="de-DE" sz="2400" b="1" dirty="0"/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sz="1000" b="1" dirty="0"/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ro-RO" sz="1800" b="1" dirty="0" smtClean="0"/>
              <a:t>Întrebarea de bază</a:t>
            </a:r>
            <a:r>
              <a:rPr lang="de-DE" sz="1800" b="1" dirty="0" smtClean="0"/>
              <a:t>: </a:t>
            </a:r>
            <a:r>
              <a:rPr lang="ro-RO" sz="1800" b="1" dirty="0" smtClean="0"/>
              <a:t>Ce ne face/ține sănătoși ? </a:t>
            </a:r>
            <a:r>
              <a:rPr lang="de-DE" sz="1800" b="1" dirty="0"/>
              <a:t>	</a:t>
            </a:r>
            <a:r>
              <a:rPr lang="de-DE" sz="1800" b="1" dirty="0">
                <a:sym typeface="Wingdings" panose="05000000000000000000" pitchFamily="2" charset="2"/>
              </a:rPr>
              <a:t> </a:t>
            </a:r>
            <a:r>
              <a:rPr lang="ro-RO" sz="1800" b="1" dirty="0" smtClean="0">
                <a:sym typeface="Wingdings" panose="05000000000000000000" pitchFamily="2" charset="2"/>
              </a:rPr>
              <a:t>Exemplu de recuperare </a:t>
            </a:r>
            <a:endParaRPr lang="de-DE" sz="18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3563" y="4465638"/>
            <a:ext cx="7466012" cy="10895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ro-RO" sz="2400" b="1" dirty="0" smtClean="0">
                <a:solidFill>
                  <a:srgbClr val="FF3300"/>
                </a:solidFill>
                <a:sym typeface="Wingdings" panose="05000000000000000000" pitchFamily="2" charset="2"/>
              </a:rPr>
              <a:t>Sănătatea nu este opusul bolii</a:t>
            </a:r>
            <a:endParaRPr lang="de-DE" sz="2400" b="1" dirty="0">
              <a:solidFill>
                <a:srgbClr val="FF3300"/>
              </a:solidFill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vi-VN" sz="2400" b="1" dirty="0">
                <a:solidFill>
                  <a:srgbClr val="FF3300"/>
                </a:solidFill>
              </a:rPr>
              <a:t>Sănătatea este preponderența </a:t>
            </a:r>
            <a:r>
              <a:rPr lang="ro-RO" sz="2400" b="1" dirty="0" smtClean="0">
                <a:solidFill>
                  <a:srgbClr val="FF3300"/>
                </a:solidFill>
              </a:rPr>
              <a:t>segmentelor</a:t>
            </a:r>
            <a:r>
              <a:rPr lang="vi-VN" sz="2400" b="1" dirty="0" smtClean="0">
                <a:solidFill>
                  <a:srgbClr val="FF3300"/>
                </a:solidFill>
              </a:rPr>
              <a:t> sănătoase</a:t>
            </a:r>
            <a:endParaRPr lang="de-DE" sz="2400" b="1" dirty="0">
              <a:solidFill>
                <a:srgbClr val="FF3300"/>
              </a:solidFill>
            </a:endParaRPr>
          </a:p>
        </p:txBody>
      </p:sp>
      <p:sp>
        <p:nvSpPr>
          <p:cNvPr id="20487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539750" y="1438275"/>
            <a:ext cx="7961313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>
            <a:lvl1pPr marL="323850" indent="-32385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sz="1700" dirty="0"/>
              <a:t>	</a:t>
            </a:r>
            <a:r>
              <a:rPr lang="de-DE" sz="1700" b="1" dirty="0"/>
              <a:t>- </a:t>
            </a:r>
            <a:r>
              <a:rPr lang="ro-RO" sz="1700" b="1" dirty="0" smtClean="0"/>
              <a:t>o stare sufletească negativă, permanentă </a:t>
            </a:r>
            <a:r>
              <a:rPr lang="ro-RO" sz="1700" b="1" dirty="0" smtClean="0"/>
              <a:t>legată</a:t>
            </a:r>
            <a:r>
              <a:rPr lang="en-US" sz="1700" b="1" dirty="0" smtClean="0"/>
              <a:t>,</a:t>
            </a:r>
            <a:r>
              <a:rPr lang="ro-RO" sz="1700" b="1" dirty="0" smtClean="0"/>
              <a:t> </a:t>
            </a:r>
            <a:r>
              <a:rPr lang="ro-RO" sz="1700" b="1" dirty="0" smtClean="0"/>
              <a:t>de locul de muncă a indivizilor </a:t>
            </a:r>
            <a:r>
              <a:rPr lang="de-DE" sz="1700" b="1" dirty="0" smtClean="0"/>
              <a:t>„normal</a:t>
            </a:r>
            <a:r>
              <a:rPr lang="ro-RO" sz="1700" b="1" dirty="0" smtClean="0"/>
              <a:t>i</a:t>
            </a:r>
            <a:r>
              <a:rPr lang="de-DE" sz="1700" b="1" dirty="0" smtClean="0"/>
              <a:t>“</a:t>
            </a:r>
            <a:r>
              <a:rPr lang="ro-RO" sz="1700" b="1" dirty="0" smtClean="0"/>
              <a:t>.</a:t>
            </a:r>
            <a:endParaRPr lang="de-DE" sz="1700" b="1" dirty="0"/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de-DE" sz="1700" dirty="0"/>
              <a:t>	- </a:t>
            </a:r>
            <a:r>
              <a:rPr lang="de-DE" sz="1700" dirty="0" smtClean="0"/>
              <a:t>evolueaz</a:t>
            </a:r>
            <a:r>
              <a:rPr lang="ro-RO" sz="1700" dirty="0" smtClean="0"/>
              <a:t>ă</a:t>
            </a:r>
            <a:r>
              <a:rPr lang="de-DE" sz="1700" dirty="0" smtClean="0"/>
              <a:t> </a:t>
            </a:r>
            <a:r>
              <a:rPr lang="de-DE" sz="1700" dirty="0"/>
              <a:t>treptat, de multe ori trece </a:t>
            </a:r>
            <a:r>
              <a:rPr lang="de-DE" sz="1700" dirty="0" smtClean="0"/>
              <a:t>neobservat</a:t>
            </a:r>
            <a:r>
              <a:rPr lang="ro-RO" sz="1700" dirty="0" smtClean="0"/>
              <a:t>ă</a:t>
            </a:r>
            <a:r>
              <a:rPr lang="de-DE" sz="1700" dirty="0" smtClean="0"/>
              <a:t> </a:t>
            </a:r>
            <a:r>
              <a:rPr lang="ro-RO" sz="1700" dirty="0" smtClean="0"/>
              <a:t>timp îndelungat </a:t>
            </a:r>
            <a:endParaRPr lang="de-DE" sz="1700" dirty="0"/>
          </a:p>
          <a:p>
            <a:pPr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sz="1700" dirty="0"/>
              <a:t>	- </a:t>
            </a:r>
            <a:r>
              <a:rPr lang="de-DE" sz="1700" dirty="0" smtClean="0"/>
              <a:t>re</a:t>
            </a:r>
            <a:r>
              <a:rPr lang="ro-RO" sz="1700" dirty="0" smtClean="0"/>
              <a:t>zultă dintr-o </a:t>
            </a:r>
            <a:r>
              <a:rPr lang="ro-RO" sz="1700" b="1" dirty="0" smtClean="0"/>
              <a:t>nepotrivire de intenții și realități profesionale</a:t>
            </a:r>
            <a:r>
              <a:rPr lang="ro-RO" sz="1700" dirty="0" smtClean="0"/>
              <a:t>, cauza fiind </a:t>
            </a:r>
            <a:r>
              <a:rPr lang="ro-RO" sz="1700" b="1" dirty="0" smtClean="0"/>
              <a:t>strategiile de depășire nefavorabile, </a:t>
            </a:r>
            <a:r>
              <a:rPr lang="ro-RO" sz="1700" dirty="0" smtClean="0"/>
              <a:t>de cele mai multe </a:t>
            </a:r>
            <a:r>
              <a:rPr lang="ro-RO" sz="1700" dirty="0" smtClean="0"/>
              <a:t>ori</a:t>
            </a:r>
            <a:r>
              <a:rPr lang="en-US" sz="1700" dirty="0" smtClean="0"/>
              <a:t>,</a:t>
            </a:r>
            <a:r>
              <a:rPr lang="ro-RO" sz="1700" dirty="0" smtClean="0"/>
              <a:t> </a:t>
            </a:r>
            <a:r>
              <a:rPr lang="ro-RO" sz="1700" dirty="0" smtClean="0"/>
              <a:t>de auto-susținere</a:t>
            </a:r>
            <a:endParaRPr lang="de-DE" sz="1000" b="1" dirty="0"/>
          </a:p>
          <a:p>
            <a:pPr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sz="1700" dirty="0"/>
              <a:t>	- </a:t>
            </a:r>
            <a:r>
              <a:rPr lang="ro-RO" sz="1700" dirty="0" smtClean="0"/>
              <a:t>Semnalmente </a:t>
            </a:r>
            <a:r>
              <a:rPr lang="de-DE" sz="1700" dirty="0" smtClean="0"/>
              <a:t>: </a:t>
            </a:r>
            <a:r>
              <a:rPr lang="de-DE" sz="1700" dirty="0"/>
              <a:t>		1. </a:t>
            </a:r>
            <a:r>
              <a:rPr lang="ro-RO" sz="1700" b="1" dirty="0"/>
              <a:t>E</a:t>
            </a:r>
            <a:r>
              <a:rPr lang="ro-RO" sz="1700" b="1" dirty="0" smtClean="0"/>
              <a:t>puizare emoțională</a:t>
            </a:r>
            <a:endParaRPr lang="de-DE" sz="1700" dirty="0"/>
          </a:p>
          <a:p>
            <a:pPr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sz="1700" dirty="0"/>
              <a:t>				2. </a:t>
            </a:r>
            <a:r>
              <a:rPr lang="de-DE" sz="1700" b="1" dirty="0" smtClean="0"/>
              <a:t>Depersonali</a:t>
            </a:r>
            <a:r>
              <a:rPr lang="ro-RO" sz="1700" b="1" dirty="0" smtClean="0"/>
              <a:t>zare</a:t>
            </a:r>
            <a:r>
              <a:rPr lang="de-DE" sz="1700" b="1" dirty="0" smtClean="0"/>
              <a:t>/</a:t>
            </a:r>
            <a:r>
              <a:rPr lang="ro-RO" sz="1700" b="1" dirty="0" smtClean="0"/>
              <a:t>Cinism </a:t>
            </a:r>
            <a:r>
              <a:rPr lang="de-DE" sz="1700" dirty="0" smtClean="0"/>
              <a:t> (</a:t>
            </a:r>
            <a:r>
              <a:rPr lang="ro-RO" sz="1700" dirty="0" smtClean="0"/>
              <a:t>înstrăinare</a:t>
            </a:r>
            <a:r>
              <a:rPr lang="ro-RO" sz="1700" dirty="0"/>
              <a:t>)</a:t>
            </a:r>
            <a:endParaRPr lang="de-DE" sz="1700" dirty="0"/>
          </a:p>
          <a:p>
            <a:pPr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DE" sz="1700" dirty="0"/>
              <a:t>				3. </a:t>
            </a:r>
            <a:r>
              <a:rPr lang="ro-RO" sz="1700" b="1" dirty="0" smtClean="0"/>
              <a:t>Performanță personală redusă</a:t>
            </a:r>
            <a:endParaRPr lang="de-DE" sz="1700" dirty="0"/>
          </a:p>
        </p:txBody>
      </p:sp>
      <p:sp>
        <p:nvSpPr>
          <p:cNvPr id="21507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Burnout </a:t>
            </a:r>
            <a:r>
              <a:rPr lang="de-DE" sz="2800" dirty="0" smtClean="0">
                <a:solidFill>
                  <a:schemeClr val="hlink"/>
                </a:solidFill>
              </a:rPr>
              <a:t>– Defini</a:t>
            </a:r>
            <a:r>
              <a:rPr lang="ro-RO" sz="2800" dirty="0" smtClean="0">
                <a:solidFill>
                  <a:schemeClr val="hlink"/>
                </a:solidFill>
              </a:rPr>
              <a:t>ție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21508" name="Text Box 17"/>
          <p:cNvSpPr txBox="1">
            <a:spLocks noChangeArrowheads="1"/>
          </p:cNvSpPr>
          <p:nvPr/>
        </p:nvSpPr>
        <p:spPr bwMode="auto">
          <a:xfrm>
            <a:off x="215900" y="5365750"/>
            <a:ext cx="2819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ro-RO" sz="1200" dirty="0" smtClean="0"/>
              <a:t>După</a:t>
            </a:r>
            <a:r>
              <a:rPr lang="de-DE" sz="1200" dirty="0" smtClean="0"/>
              <a:t>: </a:t>
            </a:r>
            <a:r>
              <a:rPr lang="de-DE" sz="1200" dirty="0"/>
              <a:t>Schaufeli &amp; Enzmann 1998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44500" y="4646613"/>
            <a:ext cx="7824788" cy="7397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1700" b="1" dirty="0" smtClean="0">
                <a:latin typeface="+mj-lt"/>
                <a:sym typeface="Wingdings" pitchFamily="2" charset="2"/>
              </a:rPr>
              <a:t>Pr</a:t>
            </a:r>
            <a:r>
              <a:rPr lang="ro-RO" sz="1700" b="1" dirty="0" smtClean="0">
                <a:latin typeface="+mj-lt"/>
                <a:sym typeface="Wingdings" pitchFamily="2" charset="2"/>
              </a:rPr>
              <a:t>evalența</a:t>
            </a:r>
            <a:r>
              <a:rPr lang="de-DE" sz="1700" b="1" dirty="0" smtClean="0">
                <a:latin typeface="+mj-lt"/>
                <a:sym typeface="Wingdings" pitchFamily="2" charset="2"/>
              </a:rPr>
              <a:t> </a:t>
            </a:r>
            <a:r>
              <a:rPr lang="ro-RO" sz="1700" b="1" dirty="0">
                <a:latin typeface="+mj-lt"/>
                <a:sym typeface="Wingdings" pitchFamily="2" charset="2"/>
              </a:rPr>
              <a:t>î</a:t>
            </a:r>
            <a:r>
              <a:rPr lang="de-DE" sz="1700" b="1" dirty="0" smtClean="0">
                <a:latin typeface="+mj-lt"/>
                <a:sym typeface="Wingdings" pitchFamily="2" charset="2"/>
              </a:rPr>
              <a:t>n </a:t>
            </a:r>
            <a:r>
              <a:rPr lang="ro-RO" sz="1700" b="1" dirty="0" smtClean="0">
                <a:latin typeface="+mj-lt"/>
                <a:sym typeface="Wingdings" pitchFamily="2" charset="2"/>
              </a:rPr>
              <a:t>Germania</a:t>
            </a:r>
            <a:r>
              <a:rPr lang="de-DE" sz="1700" b="1" dirty="0" smtClean="0">
                <a:latin typeface="+mj-lt"/>
                <a:sym typeface="Wingdings" pitchFamily="2" charset="2"/>
              </a:rPr>
              <a:t>: 	20-30% </a:t>
            </a:r>
            <a:r>
              <a:rPr lang="ro-RO" sz="1700" b="1" dirty="0" smtClean="0">
                <a:latin typeface="+mj-lt"/>
                <a:sym typeface="Wingdings" pitchFamily="2" charset="2"/>
              </a:rPr>
              <a:t>simptome izolate/ușoare</a:t>
            </a:r>
            <a:endParaRPr lang="de-DE" sz="1700" b="1" dirty="0" smtClean="0">
              <a:latin typeface="+mj-lt"/>
              <a:sym typeface="Wingdings" pitchFamily="2" charset="2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de-DE" sz="1700" b="1" dirty="0">
                <a:latin typeface="+mj-lt"/>
                <a:sym typeface="Wingdings" pitchFamily="2" charset="2"/>
              </a:rPr>
              <a:t>	</a:t>
            </a:r>
            <a:r>
              <a:rPr lang="de-DE" sz="1700" b="1" dirty="0" smtClean="0">
                <a:latin typeface="+mj-lt"/>
                <a:sym typeface="Wingdings" pitchFamily="2" charset="2"/>
              </a:rPr>
              <a:t>		3-5% s</a:t>
            </a:r>
            <a:r>
              <a:rPr lang="ro-RO" sz="1700" b="1" dirty="0" smtClean="0">
                <a:latin typeface="+mj-lt"/>
                <a:sym typeface="Wingdings" pitchFamily="2" charset="2"/>
              </a:rPr>
              <a:t>imptome grave/necesită tratament medical </a:t>
            </a:r>
            <a:endParaRPr lang="de-DE" sz="1700" b="1" dirty="0" smtClean="0">
              <a:latin typeface="+mj-lt"/>
              <a:sym typeface="Wingdings" pitchFamily="2" charset="2"/>
            </a:endParaRPr>
          </a:p>
        </p:txBody>
      </p:sp>
      <p:sp>
        <p:nvSpPr>
          <p:cNvPr id="2151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151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1F76B7-F5FC-4386-89C8-D90DD0ECF11D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/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Burnout - </a:t>
            </a:r>
            <a:r>
              <a:rPr lang="de-DE" sz="2800" dirty="0" smtClean="0">
                <a:solidFill>
                  <a:schemeClr val="hlink"/>
                </a:solidFill>
              </a:rPr>
              <a:t>S</a:t>
            </a:r>
            <a:r>
              <a:rPr lang="ro-RO" sz="2800" dirty="0" smtClean="0">
                <a:solidFill>
                  <a:schemeClr val="hlink"/>
                </a:solidFill>
              </a:rPr>
              <a:t>imptomatică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215900" y="1225451"/>
            <a:ext cx="8064500" cy="43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23850" indent="-32385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36600" indent="-3048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de-DE" sz="1600" b="1" dirty="0">
                <a:latin typeface="Arial" panose="020B0604020202020204" pitchFamily="34" charset="0"/>
              </a:rPr>
              <a:t>3 </a:t>
            </a:r>
            <a:r>
              <a:rPr lang="ro-RO" sz="1600" b="1" dirty="0" smtClean="0">
                <a:latin typeface="Arial" panose="020B0604020202020204" pitchFamily="34" charset="0"/>
              </a:rPr>
              <a:t>Caracteristici principale</a:t>
            </a:r>
            <a:r>
              <a:rPr lang="de-DE" sz="1600" b="1" dirty="0" smtClean="0">
                <a:latin typeface="Arial" panose="020B0604020202020204" pitchFamily="34" charset="0"/>
              </a:rPr>
              <a:t>:</a:t>
            </a:r>
            <a:endParaRPr lang="de-DE" sz="1600" b="1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ro-RO" sz="1600" dirty="0">
                <a:latin typeface="Arial" panose="020B0604020202020204" pitchFamily="34" charset="0"/>
              </a:rPr>
              <a:t> </a:t>
            </a:r>
            <a:r>
              <a:rPr lang="ro-RO" sz="1600" dirty="0" smtClean="0">
                <a:latin typeface="Arial" panose="020B0604020202020204" pitchFamily="34" charset="0"/>
              </a:rPr>
              <a:t>  E</a:t>
            </a:r>
            <a:r>
              <a:rPr lang="vi-VN" sz="1600" dirty="0" smtClean="0">
                <a:latin typeface="Arial" panose="020B0604020202020204" pitchFamily="34" charset="0"/>
              </a:rPr>
              <a:t>puizare </a:t>
            </a:r>
            <a:r>
              <a:rPr lang="vi-VN" sz="1600" dirty="0">
                <a:latin typeface="Arial" panose="020B0604020202020204" pitchFamily="34" charset="0"/>
              </a:rPr>
              <a:t>emoțională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vi-VN" sz="1600" dirty="0">
                <a:latin typeface="Arial" panose="020B0604020202020204" pitchFamily="34" charset="0"/>
              </a:rPr>
              <a:t>	</a:t>
            </a:r>
            <a:r>
              <a:rPr lang="vi-VN" sz="1600" dirty="0" smtClean="0">
                <a:latin typeface="Arial" panose="020B0604020202020204" pitchFamily="34" charset="0"/>
              </a:rPr>
              <a:t>Depersonalizare/Cinism  </a:t>
            </a:r>
            <a:endParaRPr lang="vi-VN" sz="1600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vi-VN" sz="1600" dirty="0">
                <a:latin typeface="Arial" panose="020B0604020202020204" pitchFamily="34" charset="0"/>
              </a:rPr>
              <a:t>	</a:t>
            </a:r>
            <a:r>
              <a:rPr lang="ro-RO" sz="1600" dirty="0">
                <a:latin typeface="Arial" panose="020B0604020202020204" pitchFamily="34" charset="0"/>
              </a:rPr>
              <a:t>P</a:t>
            </a:r>
            <a:r>
              <a:rPr lang="vi-VN" sz="1600" dirty="0" smtClean="0">
                <a:latin typeface="Arial" panose="020B0604020202020204" pitchFamily="34" charset="0"/>
              </a:rPr>
              <a:t>erformanță </a:t>
            </a:r>
            <a:r>
              <a:rPr lang="vi-VN" sz="1600" dirty="0">
                <a:latin typeface="Arial" panose="020B0604020202020204" pitchFamily="34" charset="0"/>
              </a:rPr>
              <a:t>personală </a:t>
            </a:r>
            <a:r>
              <a:rPr lang="vi-VN" sz="1600" dirty="0" smtClean="0">
                <a:latin typeface="Arial" panose="020B0604020202020204" pitchFamily="34" charset="0"/>
              </a:rPr>
              <a:t>redusă</a:t>
            </a:r>
            <a:endParaRPr lang="de-DE" sz="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ro-RO" sz="1600" b="1" dirty="0" smtClean="0">
                <a:latin typeface="Arial" panose="020B0604020202020204" pitchFamily="34" charset="0"/>
              </a:rPr>
              <a:t>Simptome suplimentare</a:t>
            </a:r>
            <a:r>
              <a:rPr lang="de-DE" sz="1600" b="1" dirty="0" smtClean="0">
                <a:latin typeface="Arial" panose="020B0604020202020204" pitchFamily="34" charset="0"/>
              </a:rPr>
              <a:t>:</a:t>
            </a:r>
            <a:endParaRPr lang="de-DE" sz="1600" b="1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de-DE" sz="1600" b="1" dirty="0" smtClean="0">
                <a:latin typeface="Arial" panose="020B0604020202020204" pitchFamily="34" charset="0"/>
              </a:rPr>
              <a:t>Emo</a:t>
            </a:r>
            <a:r>
              <a:rPr lang="ro-RO" sz="1600" b="1" dirty="0" smtClean="0">
                <a:latin typeface="Arial" panose="020B0604020202020204" pitchFamily="34" charset="0"/>
              </a:rPr>
              <a:t>ție</a:t>
            </a:r>
            <a:r>
              <a:rPr lang="de-DE" sz="1600" b="1" dirty="0">
                <a:latin typeface="Arial" panose="020B0604020202020204" pitchFamily="34" charset="0"/>
              </a:rPr>
              <a:t>	</a:t>
            </a:r>
            <a:r>
              <a:rPr lang="de-DE" sz="1600" dirty="0">
                <a:latin typeface="Arial" panose="020B0604020202020204" pitchFamily="34" charset="0"/>
              </a:rPr>
              <a:t>- </a:t>
            </a:r>
            <a:r>
              <a:rPr lang="de-DE" sz="1600" dirty="0" smtClean="0">
                <a:latin typeface="Arial" panose="020B0604020202020204" pitchFamily="34" charset="0"/>
              </a:rPr>
              <a:t>Depres</a:t>
            </a:r>
            <a:r>
              <a:rPr lang="ro-RO" sz="1600" dirty="0" smtClean="0">
                <a:latin typeface="Arial" panose="020B0604020202020204" pitchFamily="34" charset="0"/>
              </a:rPr>
              <a:t>ivitate</a:t>
            </a:r>
            <a:r>
              <a:rPr lang="de-DE" sz="1600" dirty="0" smtClean="0">
                <a:latin typeface="Arial" panose="020B0604020202020204" pitchFamily="34" charset="0"/>
              </a:rPr>
              <a:t>, </a:t>
            </a:r>
            <a:r>
              <a:rPr lang="ro-RO" sz="1600" dirty="0" smtClean="0">
                <a:latin typeface="Arial" panose="020B0604020202020204" pitchFamily="34" charset="0"/>
              </a:rPr>
              <a:t>simptome de frică</a:t>
            </a:r>
            <a:r>
              <a:rPr lang="de-DE" sz="1600" dirty="0" smtClean="0">
                <a:latin typeface="Arial" panose="020B0604020202020204" pitchFamily="34" charset="0"/>
              </a:rPr>
              <a:t>, </a:t>
            </a:r>
            <a:r>
              <a:rPr lang="ro-RO" sz="1600" dirty="0" smtClean="0">
                <a:latin typeface="Arial" panose="020B0604020202020204" pitchFamily="34" charset="0"/>
              </a:rPr>
              <a:t>disperare</a:t>
            </a:r>
            <a:r>
              <a:rPr lang="de-DE" sz="1600" dirty="0" smtClean="0">
                <a:latin typeface="Arial" panose="020B0604020202020204" pitchFamily="34" charset="0"/>
              </a:rPr>
              <a:t>, </a:t>
            </a:r>
            <a:r>
              <a:rPr lang="ro-RO" sz="1600" dirty="0" smtClean="0">
                <a:latin typeface="Arial" panose="020B0604020202020204" pitchFamily="34" charset="0"/>
              </a:rPr>
              <a:t>lipsa speranței</a:t>
            </a:r>
            <a:endParaRPr lang="de-DE" sz="1600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sz="1600" dirty="0">
                <a:latin typeface="Arial" panose="020B0604020202020204" pitchFamily="34" charset="0"/>
              </a:rPr>
              <a:t>-	</a:t>
            </a:r>
            <a:r>
              <a:rPr lang="de-DE" sz="1600" b="1" dirty="0" smtClean="0">
                <a:latin typeface="Arial" panose="020B0604020202020204" pitchFamily="34" charset="0"/>
              </a:rPr>
              <a:t>G</a:t>
            </a:r>
            <a:r>
              <a:rPr lang="ro-RO" sz="1600" b="1" dirty="0" smtClean="0">
                <a:latin typeface="Arial" panose="020B0604020202020204" pitchFamily="34" charset="0"/>
              </a:rPr>
              <a:t>ânduri</a:t>
            </a:r>
            <a:r>
              <a:rPr lang="de-DE" sz="1600" b="1" dirty="0" smtClean="0">
                <a:latin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</a:rPr>
              <a:t>– </a:t>
            </a:r>
            <a:r>
              <a:rPr lang="ro-RO" sz="1600" dirty="0" smtClean="0">
                <a:latin typeface="Arial" panose="020B0604020202020204" pitchFamily="34" charset="0"/>
              </a:rPr>
              <a:t>probleme de concentrare, probleme de memorie, meditare permanentă</a:t>
            </a:r>
            <a:endParaRPr lang="de-DE" sz="1600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ro-RO" sz="1600" b="1" dirty="0" smtClean="0">
                <a:latin typeface="Arial" panose="020B0604020202020204" pitchFamily="34" charset="0"/>
              </a:rPr>
              <a:t>Corp</a:t>
            </a:r>
            <a:r>
              <a:rPr lang="de-DE" sz="1600" b="1" dirty="0" smtClean="0">
                <a:latin typeface="Arial" panose="020B0604020202020204" pitchFamily="34" charset="0"/>
              </a:rPr>
              <a:t> </a:t>
            </a:r>
            <a:r>
              <a:rPr lang="de-DE" sz="1600" b="1" dirty="0">
                <a:latin typeface="Arial" panose="020B0604020202020204" pitchFamily="34" charset="0"/>
              </a:rPr>
              <a:t>	</a:t>
            </a:r>
            <a:r>
              <a:rPr lang="de-DE" sz="1600" dirty="0">
                <a:latin typeface="Arial" panose="020B0604020202020204" pitchFamily="34" charset="0"/>
              </a:rPr>
              <a:t>- </a:t>
            </a:r>
            <a:r>
              <a:rPr lang="ro-RO" sz="1600" dirty="0" smtClean="0">
                <a:latin typeface="Arial" panose="020B0604020202020204" pitchFamily="34" charset="0"/>
              </a:rPr>
              <a:t>dureri </a:t>
            </a:r>
            <a:r>
              <a:rPr lang="de-DE" sz="1600" dirty="0" smtClean="0">
                <a:latin typeface="Arial" panose="020B0604020202020204" pitchFamily="34" charset="0"/>
              </a:rPr>
              <a:t>(</a:t>
            </a:r>
            <a:r>
              <a:rPr lang="ro-RO" sz="1600" dirty="0" smtClean="0">
                <a:latin typeface="Arial" panose="020B0604020202020204" pitchFamily="34" charset="0"/>
              </a:rPr>
              <a:t>dureri de cap, dureri de spate</a:t>
            </a:r>
            <a:r>
              <a:rPr lang="de-DE" sz="1600" dirty="0" smtClean="0">
                <a:latin typeface="Arial" panose="020B0604020202020204" pitchFamily="34" charset="0"/>
              </a:rPr>
              <a:t>)</a:t>
            </a:r>
            <a:endParaRPr lang="de-DE" sz="1600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sz="1600" dirty="0">
                <a:latin typeface="Arial" panose="020B0604020202020204" pitchFamily="34" charset="0"/>
              </a:rPr>
              <a:t>			- </a:t>
            </a:r>
            <a:r>
              <a:rPr lang="vi-VN" sz="1600" dirty="0">
                <a:latin typeface="Arial" panose="020B0604020202020204" pitchFamily="34" charset="0"/>
              </a:rPr>
              <a:t>Tulburări cardiovasculare (tahicardie, hipertensiune arterială)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o-RO" sz="1600" dirty="0" smtClean="0">
                <a:latin typeface="Arial" panose="020B0604020202020204" pitchFamily="34" charset="0"/>
              </a:rPr>
              <a:t>                       </a:t>
            </a:r>
            <a:r>
              <a:rPr lang="vi-VN" sz="1600" dirty="0" smtClean="0">
                <a:latin typeface="Arial" panose="020B0604020202020204" pitchFamily="34" charset="0"/>
              </a:rPr>
              <a:t>- </a:t>
            </a:r>
            <a:r>
              <a:rPr lang="vi-VN" sz="1600" dirty="0">
                <a:latin typeface="Arial" panose="020B0604020202020204" pitchFamily="34" charset="0"/>
              </a:rPr>
              <a:t>Tulburări gastro-intestinale (dureri de stomac, </a:t>
            </a:r>
            <a:r>
              <a:rPr lang="vi-VN" sz="1600" dirty="0" smtClean="0">
                <a:latin typeface="Arial" panose="020B0604020202020204" pitchFamily="34" charset="0"/>
              </a:rPr>
              <a:t>colon </a:t>
            </a:r>
            <a:r>
              <a:rPr lang="vi-VN" sz="1600" dirty="0">
                <a:latin typeface="Arial" panose="020B0604020202020204" pitchFamily="34" charset="0"/>
              </a:rPr>
              <a:t>iritabil)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o-RO" sz="1600" dirty="0" smtClean="0">
                <a:latin typeface="Arial" panose="020B0604020202020204" pitchFamily="34" charset="0"/>
              </a:rPr>
              <a:t>                       </a:t>
            </a:r>
            <a:r>
              <a:rPr lang="vi-VN" sz="1600" dirty="0" smtClean="0">
                <a:latin typeface="Arial" panose="020B0604020202020204" pitchFamily="34" charset="0"/>
              </a:rPr>
              <a:t>- </a:t>
            </a:r>
            <a:r>
              <a:rPr lang="ro-RO" sz="1600" dirty="0" smtClean="0">
                <a:latin typeface="Arial" panose="020B0604020202020204" pitchFamily="34" charset="0"/>
              </a:rPr>
              <a:t>Tulburări</a:t>
            </a:r>
            <a:r>
              <a:rPr lang="vi-VN" sz="1600" dirty="0" smtClean="0">
                <a:latin typeface="Arial" panose="020B0604020202020204" pitchFamily="34" charset="0"/>
              </a:rPr>
              <a:t> </a:t>
            </a:r>
            <a:r>
              <a:rPr lang="vi-VN" sz="1600" dirty="0">
                <a:latin typeface="Arial" panose="020B0604020202020204" pitchFamily="34" charset="0"/>
              </a:rPr>
              <a:t>neurologice (</a:t>
            </a:r>
            <a:r>
              <a:rPr lang="vi-VN" sz="1600" dirty="0" smtClean="0">
                <a:latin typeface="Arial" panose="020B0604020202020204" pitchFamily="34" charset="0"/>
              </a:rPr>
              <a:t>ame</a:t>
            </a:r>
            <a:r>
              <a:rPr lang="ro-RO" sz="1600" dirty="0" smtClean="0">
                <a:latin typeface="Arial" panose="020B0604020202020204" pitchFamily="34" charset="0"/>
              </a:rPr>
              <a:t>ț</a:t>
            </a:r>
            <a:r>
              <a:rPr lang="vi-VN" sz="1600" dirty="0" smtClean="0">
                <a:latin typeface="Arial" panose="020B0604020202020204" pitchFamily="34" charset="0"/>
              </a:rPr>
              <a:t>el</a:t>
            </a:r>
            <a:r>
              <a:rPr lang="ro-RO" sz="1600" dirty="0" smtClean="0">
                <a:latin typeface="Arial" panose="020B0604020202020204" pitchFamily="34" charset="0"/>
              </a:rPr>
              <a:t>i ....</a:t>
            </a:r>
            <a:endParaRPr lang="de-DE" sz="1600" dirty="0"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sz="1600" dirty="0">
                <a:latin typeface="Arial" panose="020B0604020202020204" pitchFamily="34" charset="0"/>
              </a:rPr>
              <a:t>		</a:t>
            </a:r>
          </a:p>
        </p:txBody>
      </p:sp>
      <p:sp>
        <p:nvSpPr>
          <p:cNvPr id="22532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2533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BC03AC-EF61-4AE6-BC0F-37194E15835D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7"/>
          <p:cNvSpPr txBox="1">
            <a:spLocks noChangeArrowheads="1"/>
          </p:cNvSpPr>
          <p:nvPr/>
        </p:nvSpPr>
        <p:spPr bwMode="auto">
          <a:xfrm>
            <a:off x="74613" y="6100763"/>
            <a:ext cx="1409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sz="1200"/>
              <a:t>Burisch 2010</a:t>
            </a:r>
          </a:p>
        </p:txBody>
      </p:sp>
      <p:grpSp>
        <p:nvGrpSpPr>
          <p:cNvPr id="23555" name="Gruppieren 3"/>
          <p:cNvGrpSpPr>
            <a:grpSpLocks/>
          </p:cNvGrpSpPr>
          <p:nvPr/>
        </p:nvGrpSpPr>
        <p:grpSpPr bwMode="auto">
          <a:xfrm>
            <a:off x="0" y="38100"/>
            <a:ext cx="8424864" cy="5905500"/>
            <a:chOff x="0" y="381000"/>
            <a:chExt cx="8424864" cy="5905500"/>
          </a:xfrm>
        </p:grpSpPr>
        <p:sp>
          <p:nvSpPr>
            <p:cNvPr id="23558" name="Text Box 5"/>
            <p:cNvSpPr txBox="1">
              <a:spLocks noChangeArrowheads="1"/>
            </p:cNvSpPr>
            <p:nvPr/>
          </p:nvSpPr>
          <p:spPr bwMode="auto">
            <a:xfrm>
              <a:off x="3492500" y="3386138"/>
              <a:ext cx="1619250" cy="39211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lIns="86420" tIns="43210" rIns="86420" bIns="4321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de-DE" sz="1800" b="1">
                  <a:solidFill>
                    <a:schemeClr val="bg1"/>
                  </a:solidFill>
                </a:rPr>
                <a:t>Burnout</a:t>
              </a:r>
            </a:p>
          </p:txBody>
        </p:sp>
        <p:sp>
          <p:nvSpPr>
            <p:cNvPr id="23559" name="Oval 21"/>
            <p:cNvSpPr>
              <a:spLocks noChangeArrowheads="1"/>
            </p:cNvSpPr>
            <p:nvPr/>
          </p:nvSpPr>
          <p:spPr bwMode="auto">
            <a:xfrm>
              <a:off x="1804988" y="1206500"/>
              <a:ext cx="2447925" cy="1512888"/>
            </a:xfrm>
            <a:prstGeom prst="ellipse">
              <a:avLst/>
            </a:prstGeom>
            <a:solidFill>
              <a:srgbClr val="FFFF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None/>
              </a:pPr>
              <a:r>
                <a:rPr lang="ro-RO" sz="1600" b="1" dirty="0" smtClean="0"/>
                <a:t>1. Simptome de avertizare</a:t>
              </a:r>
            </a:p>
            <a:p>
              <a:pPr eaLnBrk="1" hangingPunct="1">
                <a:lnSpc>
                  <a:spcPct val="110000"/>
                </a:lnSpc>
                <a:buNone/>
              </a:pPr>
              <a:r>
                <a:rPr lang="ro-RO" sz="1600" b="1" dirty="0"/>
                <a:t>a</a:t>
              </a:r>
              <a:r>
                <a:rPr lang="ro-RO" sz="1600" b="1" dirty="0" smtClean="0"/>
                <a:t> etapei de început</a:t>
              </a:r>
              <a:endParaRPr lang="de-DE" sz="16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Efort sporit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de-DE" sz="1700" dirty="0" smtClean="0"/>
                <a:t>E</a:t>
              </a:r>
              <a:r>
                <a:rPr lang="ro-RO" sz="1700" dirty="0" smtClean="0"/>
                <a:t>puizare</a:t>
              </a:r>
              <a:endParaRPr lang="de-DE" sz="1700" dirty="0"/>
            </a:p>
          </p:txBody>
        </p:sp>
        <p:sp>
          <p:nvSpPr>
            <p:cNvPr id="23560" name="AutoShape 35"/>
            <p:cNvSpPr>
              <a:spLocks noChangeArrowheads="1"/>
            </p:cNvSpPr>
            <p:nvPr/>
          </p:nvSpPr>
          <p:spPr bwMode="auto">
            <a:xfrm rot="4062252">
              <a:off x="3457575" y="2720975"/>
              <a:ext cx="766763" cy="576263"/>
            </a:xfrm>
            <a:prstGeom prst="leftRightArrow">
              <a:avLst>
                <a:gd name="adj1" fmla="val 50000"/>
                <a:gd name="adj2" fmla="val 23076"/>
              </a:avLst>
            </a:prstGeom>
            <a:solidFill>
              <a:srgbClr val="FFFF66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61" name="Oval 36"/>
            <p:cNvSpPr>
              <a:spLocks noChangeArrowheads="1"/>
            </p:cNvSpPr>
            <p:nvPr/>
          </p:nvSpPr>
          <p:spPr bwMode="auto">
            <a:xfrm>
              <a:off x="4302125" y="1206500"/>
              <a:ext cx="2447925" cy="1512888"/>
            </a:xfrm>
            <a:prstGeom prst="ellipse">
              <a:avLst/>
            </a:prstGeom>
            <a:solidFill>
              <a:srgbClr val="FF9933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b="1" dirty="0"/>
                <a:t>7. </a:t>
              </a:r>
              <a:r>
                <a:rPr lang="ro-RO" sz="1700" b="1" dirty="0" smtClean="0"/>
                <a:t>Disperare</a:t>
              </a:r>
              <a:endParaRPr lang="de-DE" sz="17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/>
                <a:t>l</a:t>
              </a:r>
              <a:r>
                <a:rPr lang="ro-RO" sz="1700" dirty="0" smtClean="0"/>
                <a:t>ipsa speranței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non-sensul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Suicid </a:t>
              </a:r>
              <a:endParaRPr lang="de-DE" sz="1700" dirty="0"/>
            </a:p>
          </p:txBody>
        </p:sp>
        <p:sp>
          <p:nvSpPr>
            <p:cNvPr id="23562" name="AutoShape 37"/>
            <p:cNvSpPr>
              <a:spLocks noChangeArrowheads="1"/>
            </p:cNvSpPr>
            <p:nvPr/>
          </p:nvSpPr>
          <p:spPr bwMode="auto">
            <a:xfrm rot="6812989">
              <a:off x="4368800" y="2725738"/>
              <a:ext cx="750888" cy="576262"/>
            </a:xfrm>
            <a:prstGeom prst="leftRightArrow">
              <a:avLst>
                <a:gd name="adj1" fmla="val 50000"/>
                <a:gd name="adj2" fmla="val 22507"/>
              </a:avLst>
            </a:prstGeom>
            <a:solidFill>
              <a:srgbClr val="FF9933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63" name="Oval 38"/>
            <p:cNvSpPr>
              <a:spLocks noChangeArrowheads="1"/>
            </p:cNvSpPr>
            <p:nvPr/>
          </p:nvSpPr>
          <p:spPr bwMode="auto">
            <a:xfrm>
              <a:off x="0" y="2486025"/>
              <a:ext cx="3028950" cy="1801813"/>
            </a:xfrm>
            <a:prstGeom prst="ellipse">
              <a:avLst/>
            </a:prstGeom>
            <a:solidFill>
              <a:srgbClr val="FFCC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600" b="1" dirty="0"/>
                <a:t>2. </a:t>
              </a:r>
              <a:r>
                <a:rPr lang="ro-RO" sz="1600" b="1" dirty="0" smtClean="0"/>
                <a:t>Implicare redusă</a:t>
              </a:r>
              <a:endParaRPr lang="de-DE" sz="16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600" dirty="0"/>
                <a:t>- </a:t>
              </a:r>
              <a:r>
                <a:rPr lang="ro-RO" sz="1600" dirty="0"/>
                <a:t>P</a:t>
              </a:r>
              <a:r>
                <a:rPr lang="ro-RO" sz="1600" dirty="0" smtClean="0"/>
                <a:t>entru clienți </a:t>
              </a:r>
              <a:endParaRPr lang="de-DE" sz="16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600" dirty="0"/>
                <a:t>- </a:t>
              </a:r>
              <a:r>
                <a:rPr lang="ro-RO" sz="1600" dirty="0" smtClean="0"/>
                <a:t>Pentru toți, în general</a:t>
              </a:r>
              <a:endParaRPr lang="de-DE" sz="16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600" dirty="0"/>
                <a:t>- </a:t>
              </a:r>
              <a:r>
                <a:rPr lang="ro-RO" sz="1600" dirty="0" smtClean="0"/>
                <a:t>Pretenții ridicate </a:t>
              </a:r>
              <a:endParaRPr lang="de-DE" sz="1600" dirty="0"/>
            </a:p>
          </p:txBody>
        </p:sp>
        <p:sp>
          <p:nvSpPr>
            <p:cNvPr id="23564" name="AutoShape 39"/>
            <p:cNvSpPr>
              <a:spLocks noChangeArrowheads="1"/>
            </p:cNvSpPr>
            <p:nvPr/>
          </p:nvSpPr>
          <p:spPr bwMode="auto">
            <a:xfrm rot="9843914">
              <a:off x="5167313" y="3178175"/>
              <a:ext cx="496887" cy="576263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65" name="Oval 40"/>
            <p:cNvSpPr>
              <a:spLocks noChangeArrowheads="1"/>
            </p:cNvSpPr>
            <p:nvPr/>
          </p:nvSpPr>
          <p:spPr bwMode="auto">
            <a:xfrm>
              <a:off x="5405438" y="2486025"/>
              <a:ext cx="3019426" cy="1800225"/>
            </a:xfrm>
            <a:prstGeom prst="ellipse">
              <a:avLst/>
            </a:prstGeom>
            <a:solidFill>
              <a:srgbClr val="FFCC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b="1" dirty="0"/>
                <a:t>6. </a:t>
              </a:r>
              <a:r>
                <a:rPr lang="ro-RO" sz="1700" b="1" dirty="0" smtClean="0"/>
                <a:t>Reacții psihosomatice</a:t>
              </a:r>
              <a:endParaRPr lang="de-DE" sz="17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Dureri/sistem imunitar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None/>
              </a:pPr>
              <a:r>
                <a:rPr lang="ro-RO" sz="1700" dirty="0" smtClean="0"/>
                <a:t>- Cardiovasculare/gastro-intestinale</a:t>
              </a:r>
            </a:p>
            <a:p>
              <a:pPr eaLnBrk="1" hangingPunct="1">
                <a:lnSpc>
                  <a:spcPct val="110000"/>
                </a:lnSpc>
                <a:buNone/>
              </a:pPr>
              <a:r>
                <a:rPr lang="ro-RO" sz="1700" dirty="0" smtClean="0"/>
                <a:t>- Dependență /mâncare/băutură</a:t>
              </a:r>
            </a:p>
          </p:txBody>
        </p:sp>
        <p:sp>
          <p:nvSpPr>
            <p:cNvPr id="23566" name="AutoShape 41"/>
            <p:cNvSpPr>
              <a:spLocks noChangeArrowheads="1"/>
            </p:cNvSpPr>
            <p:nvPr/>
          </p:nvSpPr>
          <p:spPr bwMode="auto">
            <a:xfrm rot="-9920327">
              <a:off x="3009900" y="3200400"/>
              <a:ext cx="444500" cy="576263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67" name="Oval 42"/>
            <p:cNvSpPr>
              <a:spLocks noChangeArrowheads="1"/>
            </p:cNvSpPr>
            <p:nvPr/>
          </p:nvSpPr>
          <p:spPr bwMode="auto">
            <a:xfrm>
              <a:off x="5472113" y="4300538"/>
              <a:ext cx="2773362" cy="1800225"/>
            </a:xfrm>
            <a:prstGeom prst="ellipse">
              <a:avLst/>
            </a:prstGeom>
            <a:solidFill>
              <a:srgbClr val="FFFF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b="1" dirty="0"/>
                <a:t>5. </a:t>
              </a:r>
              <a:r>
                <a:rPr lang="ro-RO" sz="1700" b="1" dirty="0" smtClean="0"/>
                <a:t>Superficialitate</a:t>
              </a:r>
              <a:endParaRPr lang="de-DE" sz="17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viața emoțională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viața socială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viața spirituală</a:t>
              </a:r>
              <a:endParaRPr lang="de-DE" sz="1700" dirty="0"/>
            </a:p>
          </p:txBody>
        </p:sp>
        <p:sp>
          <p:nvSpPr>
            <p:cNvPr id="23568" name="AutoShape 43"/>
            <p:cNvSpPr>
              <a:spLocks noChangeArrowheads="1"/>
            </p:cNvSpPr>
            <p:nvPr/>
          </p:nvSpPr>
          <p:spPr bwMode="auto">
            <a:xfrm rot="2634565">
              <a:off x="4903788" y="3952875"/>
              <a:ext cx="1003300" cy="576263"/>
            </a:xfrm>
            <a:prstGeom prst="leftRightArrow">
              <a:avLst>
                <a:gd name="adj1" fmla="val 50000"/>
                <a:gd name="adj2" fmla="val 22489"/>
              </a:avLst>
            </a:prstGeom>
            <a:solidFill>
              <a:srgbClr val="FFFF66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69" name="Oval 44"/>
            <p:cNvSpPr>
              <a:spLocks noChangeArrowheads="1"/>
            </p:cNvSpPr>
            <p:nvPr/>
          </p:nvSpPr>
          <p:spPr bwMode="auto">
            <a:xfrm>
              <a:off x="3028950" y="4557713"/>
              <a:ext cx="2443163" cy="1728787"/>
            </a:xfrm>
            <a:prstGeom prst="ellipse">
              <a:avLst/>
            </a:prstGeom>
            <a:solidFill>
              <a:srgbClr val="FFCC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b="1" dirty="0"/>
                <a:t>4. </a:t>
              </a:r>
              <a:r>
                <a:rPr lang="ro-RO" sz="1700" b="1" dirty="0" smtClean="0"/>
                <a:t>Degradare</a:t>
              </a:r>
              <a:endParaRPr lang="de-DE" sz="17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ro-RO" sz="1700" dirty="0" smtClean="0"/>
                <a:t>Capacitate cognitivă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de-DE" sz="1700" dirty="0" smtClean="0"/>
                <a:t>Motivati</a:t>
              </a:r>
              <a:r>
                <a:rPr lang="ro-RO" sz="1700" dirty="0" smtClean="0"/>
                <a:t>vare</a:t>
              </a:r>
              <a:r>
                <a:rPr lang="en-US" sz="1700" dirty="0" smtClean="0"/>
                <a:t>/</a:t>
              </a:r>
              <a:r>
                <a:rPr lang="ro-RO" sz="1700" dirty="0" smtClean="0"/>
                <a:t>Creativit</a:t>
              </a:r>
              <a:r>
                <a:rPr lang="ro-RO" sz="1700" dirty="0" smtClean="0"/>
                <a:t>.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de-DE" sz="1700" dirty="0" smtClean="0"/>
                <a:t>Dif</a:t>
              </a:r>
              <a:r>
                <a:rPr lang="ro-RO" sz="1700" dirty="0" smtClean="0"/>
                <a:t>erențiere </a:t>
              </a:r>
              <a:endParaRPr lang="de-DE" sz="1700" dirty="0"/>
            </a:p>
          </p:txBody>
        </p:sp>
        <p:sp>
          <p:nvSpPr>
            <p:cNvPr id="23570" name="Oval 45"/>
            <p:cNvSpPr>
              <a:spLocks noChangeArrowheads="1"/>
            </p:cNvSpPr>
            <p:nvPr/>
          </p:nvSpPr>
          <p:spPr bwMode="auto">
            <a:xfrm>
              <a:off x="323850" y="4327525"/>
              <a:ext cx="2847975" cy="1800225"/>
            </a:xfrm>
            <a:prstGeom prst="ellipse">
              <a:avLst/>
            </a:prstGeom>
            <a:solidFill>
              <a:srgbClr val="FF9933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600" b="1" dirty="0"/>
                <a:t>3. </a:t>
              </a:r>
              <a:r>
                <a:rPr lang="ro-RO" sz="1600" b="1" dirty="0" smtClean="0"/>
                <a:t>Reacții emoționale</a:t>
              </a:r>
              <a:endParaRPr lang="de-DE" sz="1600" b="1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de-DE" sz="1700" dirty="0" smtClean="0"/>
                <a:t>Depres</a:t>
              </a:r>
              <a:r>
                <a:rPr lang="ro-RO" sz="1700" dirty="0" smtClean="0"/>
                <a:t>ivitate 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de-DE" sz="1700" dirty="0" smtClean="0"/>
                <a:t>Ag</a:t>
              </a:r>
              <a:r>
                <a:rPr lang="ro-RO" sz="1700" dirty="0" smtClean="0"/>
                <a:t>resiune </a:t>
              </a:r>
              <a:endParaRPr lang="de-DE" sz="1700" dirty="0"/>
            </a:p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de-DE" sz="1700" dirty="0"/>
                <a:t>- </a:t>
              </a:r>
              <a:r>
                <a:rPr lang="de-DE" sz="1700" dirty="0" smtClean="0"/>
                <a:t>S</a:t>
              </a:r>
              <a:r>
                <a:rPr lang="ro-RO" sz="1700" dirty="0" smtClean="0"/>
                <a:t>entimente de vinovăție</a:t>
              </a:r>
              <a:endParaRPr lang="de-DE" sz="1700" dirty="0"/>
            </a:p>
          </p:txBody>
        </p:sp>
        <p:sp>
          <p:nvSpPr>
            <p:cNvPr id="23571" name="AutoShape 46"/>
            <p:cNvSpPr>
              <a:spLocks noChangeArrowheads="1"/>
            </p:cNvSpPr>
            <p:nvPr/>
          </p:nvSpPr>
          <p:spPr bwMode="auto">
            <a:xfrm rot="8291698">
              <a:off x="2735263" y="3968750"/>
              <a:ext cx="1068387" cy="576263"/>
            </a:xfrm>
            <a:prstGeom prst="leftRightArrow">
              <a:avLst>
                <a:gd name="adj1" fmla="val 50000"/>
                <a:gd name="adj2" fmla="val 22420"/>
              </a:avLst>
            </a:prstGeom>
            <a:solidFill>
              <a:srgbClr val="FF9933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72" name="AutoShape 47"/>
            <p:cNvSpPr>
              <a:spLocks noChangeArrowheads="1"/>
            </p:cNvSpPr>
            <p:nvPr/>
          </p:nvSpPr>
          <p:spPr bwMode="auto">
            <a:xfrm rot="-5440397">
              <a:off x="3971132" y="3907631"/>
              <a:ext cx="685800" cy="576263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de-AT" sz="1600"/>
            </a:p>
          </p:txBody>
        </p:sp>
        <p:sp>
          <p:nvSpPr>
            <p:cNvPr id="23573" name="Rectangle 28"/>
            <p:cNvSpPr>
              <a:spLocks noChangeArrowheads="1"/>
            </p:cNvSpPr>
            <p:nvPr/>
          </p:nvSpPr>
          <p:spPr bwMode="auto">
            <a:xfrm>
              <a:off x="685800" y="381000"/>
              <a:ext cx="5334000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63600"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sz="2400" dirty="0">
                  <a:solidFill>
                    <a:schemeClr val="hlink"/>
                  </a:solidFill>
                </a:rPr>
                <a:t/>
              </a:r>
              <a:br>
                <a:rPr lang="de-DE" sz="2400" dirty="0">
                  <a:solidFill>
                    <a:schemeClr val="hlink"/>
                  </a:solidFill>
                </a:rPr>
              </a:br>
              <a:r>
                <a:rPr lang="de-DE" sz="2800" dirty="0">
                  <a:solidFill>
                    <a:schemeClr val="hlink"/>
                  </a:solidFill>
                </a:rPr>
                <a:t>Burnout – </a:t>
              </a:r>
              <a:r>
                <a:rPr lang="ro-RO" sz="2800" dirty="0">
                  <a:solidFill>
                    <a:schemeClr val="hlink"/>
                  </a:solidFill>
                </a:rPr>
                <a:t>D</a:t>
              </a:r>
              <a:r>
                <a:rPr lang="ro-RO" sz="2800" dirty="0" smtClean="0">
                  <a:solidFill>
                    <a:schemeClr val="hlink"/>
                  </a:solidFill>
                </a:rPr>
                <a:t>ezvoltarea simptomaticii</a:t>
              </a:r>
              <a:endParaRPr lang="de-DE" sz="28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23556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vi-VN" sz="900" dirty="0" smtClean="0">
                <a:solidFill>
                  <a:srgbClr val="FF0000"/>
                </a:solidFill>
              </a:rPr>
              <a:t>Conferința</a:t>
            </a:r>
            <a:r>
              <a:rPr lang="de-DE" sz="900" dirty="0" smtClean="0">
                <a:solidFill>
                  <a:srgbClr val="FF0000"/>
                </a:solidFill>
              </a:rPr>
              <a:t> Prof. Dr. Michael Bach / pro mente reha, Salzburg</a:t>
            </a:r>
          </a:p>
        </p:txBody>
      </p:sp>
      <p:sp>
        <p:nvSpPr>
          <p:cNvPr id="23557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63331A-21DC-4C23-8BCE-6C97C3122363}" type="slidenum">
              <a:rPr lang="de-DE"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">
      <a:dk1>
        <a:srgbClr val="595959"/>
      </a:dk1>
      <a:lt1>
        <a:srgbClr val="FFFFFF"/>
      </a:lt1>
      <a:dk2>
        <a:srgbClr val="82BE96"/>
      </a:dk2>
      <a:lt2>
        <a:srgbClr val="A8A8A8"/>
      </a:lt2>
      <a:accent1>
        <a:srgbClr val="9DB8DB"/>
      </a:accent1>
      <a:accent2>
        <a:srgbClr val="FAC800"/>
      </a:accent2>
      <a:accent3>
        <a:srgbClr val="FFFFFF"/>
      </a:accent3>
      <a:accent4>
        <a:srgbClr val="4B4B4B"/>
      </a:accent4>
      <a:accent5>
        <a:srgbClr val="CCD8EA"/>
      </a:accent5>
      <a:accent6>
        <a:srgbClr val="E3B500"/>
      </a:accent6>
      <a:hlink>
        <a:srgbClr val="6E94C6"/>
      </a:hlink>
      <a:folHlink>
        <a:srgbClr val="A8A8A8"/>
      </a:folHlink>
    </a:clrScheme>
    <a:fontScheme name="Leere Präsentation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23850" marR="0" indent="-323850" algn="l" defTabSz="8636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Arial" charset="0"/>
          <a:buAutoNum type="arabicPeriod"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23850" marR="0" indent="-323850" algn="l" defTabSz="8636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Arial" charset="0"/>
          <a:buAutoNum type="arabicPeriod"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-106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1526</Words>
  <Application>Microsoft Office PowerPoint</Application>
  <PresentationFormat>Custom</PresentationFormat>
  <Paragraphs>296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Leere Präsentation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Mac Admin</dc:creator>
  <cp:lastModifiedBy>Tatiana</cp:lastModifiedBy>
  <cp:revision>598</cp:revision>
  <cp:lastPrinted>2015-12-15T11:39:36Z</cp:lastPrinted>
  <dcterms:created xsi:type="dcterms:W3CDTF">2005-06-09T07:50:50Z</dcterms:created>
  <dcterms:modified xsi:type="dcterms:W3CDTF">2016-02-03T06:51:37Z</dcterms:modified>
</cp:coreProperties>
</file>