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1" d="100"/>
          <a:sy n="71" d="100"/>
        </p:scale>
        <p:origin x="-66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90A78-0518-40BA-8CE9-F5150D7798E3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47D6-AA07-4E5A-BB4E-E2535B2D17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24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err="1" smtClean="0"/>
              <a:t>Reflecting</a:t>
            </a:r>
            <a:r>
              <a:rPr lang="de-DE" dirty="0" smtClean="0"/>
              <a:t> Team </a:t>
            </a:r>
            <a:br>
              <a:rPr lang="de-DE" dirty="0" smtClean="0"/>
            </a:br>
            <a:r>
              <a:rPr lang="de-DE" dirty="0" smtClean="0"/>
              <a:t>nach Kim-Oliver Tietze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90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69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90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03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28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8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0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63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82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37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11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Reflecting</a:t>
            </a:r>
            <a:r>
              <a:rPr lang="de-DE" dirty="0" smtClean="0"/>
              <a:t> Team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16.12.15</a:t>
            </a:r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0206" y="155986"/>
            <a:ext cx="5941347" cy="333225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 rot="5400000">
            <a:off x="8347502" y="3013504"/>
            <a:ext cx="6858000" cy="830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tabLst>
                <a:tab pos="4450080" algn="l"/>
              </a:tabLst>
            </a:pPr>
            <a:r>
              <a:rPr lang="de-DE" sz="1200" b="1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„Arbeitswelt 2020“</a:t>
            </a:r>
            <a:r>
              <a:rPr lang="de-DE" sz="1200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psychosoziale </a:t>
            </a:r>
            <a:r>
              <a:rPr lang="de-DE" sz="12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Folgen des Strukturwandels der Arbeit im europäischen Vergleich – effiziente Instrumente für eine Salutogenese </a:t>
            </a: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 Unternehmen und Organisationen, die im Bereich der Alten- und Krankenpflege tätig sind.</a:t>
            </a:r>
            <a:endParaRPr lang="de-DE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325" y="6279702"/>
            <a:ext cx="590279" cy="518419"/>
          </a:xfrm>
          <a:prstGeom prst="rect">
            <a:avLst/>
          </a:prstGeom>
        </p:spPr>
      </p:pic>
      <p:pic>
        <p:nvPicPr>
          <p:cNvPr id="10" name="Bild 9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200" y="6262686"/>
            <a:ext cx="1914525" cy="5524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02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432707" y="1701393"/>
            <a:ext cx="9699834" cy="4726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4000" dirty="0" smtClean="0"/>
              <a:t>Etape</a:t>
            </a:r>
            <a:endParaRPr lang="de-DE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Casting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 smtClean="0"/>
              <a:t>Povestire 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ro-RO" dirty="0" smtClean="0"/>
              <a:t>Întrebări cheie</a:t>
            </a:r>
            <a:r>
              <a:rPr lang="de-DE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Alegerea metodelor</a:t>
            </a:r>
            <a:endParaRPr lang="de-DE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C</a:t>
            </a:r>
            <a:r>
              <a:rPr lang="ro-RO" dirty="0" smtClean="0"/>
              <a:t>onsiliere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ro-RO" dirty="0" smtClean="0"/>
              <a:t>Încheiere</a:t>
            </a:r>
            <a:endParaRPr lang="de-DE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84886" y="6532605"/>
            <a:ext cx="1985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16.12.2015</a:t>
            </a:r>
            <a:endParaRPr lang="de-DE" sz="1100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o-RO" dirty="0" smtClean="0"/>
              <a:t>Reflecția echipei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o-RO" dirty="0" smtClean="0"/>
              <a:t>după</a:t>
            </a:r>
            <a:r>
              <a:rPr lang="de-DE" dirty="0" smtClean="0"/>
              <a:t> Kim-Oliver Tietze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02" y="40708"/>
            <a:ext cx="1114598" cy="681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4000" dirty="0" smtClean="0"/>
              <a:t>Personaje/roluri</a:t>
            </a:r>
            <a:r>
              <a:rPr lang="de-DE" sz="4000" dirty="0" smtClean="0"/>
              <a:t>:</a:t>
            </a:r>
            <a:endParaRPr lang="de-DE" sz="3600" dirty="0" smtClean="0"/>
          </a:p>
          <a:p>
            <a:r>
              <a:rPr lang="en-US" sz="3600" dirty="0" err="1" smtClean="0"/>
              <a:t>Narat</a:t>
            </a:r>
            <a:r>
              <a:rPr lang="ro-RO" sz="3600" dirty="0" smtClean="0"/>
              <a:t>or/oare</a:t>
            </a:r>
            <a:endParaRPr lang="de-DE" sz="3600" dirty="0" smtClean="0"/>
          </a:p>
          <a:p>
            <a:r>
              <a:rPr lang="de-DE" sz="3600" dirty="0" smtClean="0"/>
              <a:t>Moderator/</a:t>
            </a:r>
            <a:r>
              <a:rPr lang="ro-RO" sz="3600" dirty="0" smtClean="0"/>
              <a:t>oare</a:t>
            </a:r>
            <a:endParaRPr lang="de-DE" sz="3600" dirty="0" smtClean="0"/>
          </a:p>
          <a:p>
            <a:r>
              <a:rPr lang="ro-RO" sz="3600" dirty="0" smtClean="0"/>
              <a:t>Consilier/ă</a:t>
            </a:r>
            <a:endParaRPr lang="de-DE" sz="3600" dirty="0" smtClean="0"/>
          </a:p>
          <a:p>
            <a:r>
              <a:rPr lang="de-DE" sz="3600" dirty="0" smtClean="0"/>
              <a:t>Persoan</a:t>
            </a:r>
            <a:r>
              <a:rPr lang="ro-RO" sz="3600" dirty="0" smtClean="0"/>
              <a:t>ă</a:t>
            </a:r>
            <a:r>
              <a:rPr lang="de-DE" sz="3600" dirty="0" smtClean="0"/>
              <a:t> </a:t>
            </a:r>
            <a:r>
              <a:rPr lang="de-DE" sz="3600" dirty="0" smtClean="0"/>
              <a:t>protocol </a:t>
            </a:r>
          </a:p>
          <a:p>
            <a:r>
              <a:rPr lang="ro-RO" sz="3600" dirty="0" smtClean="0"/>
              <a:t>Observator/are </a:t>
            </a:r>
            <a:r>
              <a:rPr lang="de-DE" sz="3600" dirty="0" smtClean="0"/>
              <a:t> </a:t>
            </a:r>
            <a:r>
              <a:rPr lang="de-DE" sz="3600" dirty="0" smtClean="0"/>
              <a:t>(</a:t>
            </a:r>
            <a:r>
              <a:rPr lang="ro-RO" sz="3600" dirty="0" smtClean="0"/>
              <a:t>doar </a:t>
            </a:r>
            <a:r>
              <a:rPr lang="de-DE" sz="3600" dirty="0" smtClean="0"/>
              <a:t>eventu</a:t>
            </a:r>
            <a:r>
              <a:rPr lang="ro-RO" sz="3600" dirty="0" smtClean="0"/>
              <a:t>al</a:t>
            </a:r>
            <a:r>
              <a:rPr lang="de-DE" sz="3600" dirty="0" smtClean="0"/>
              <a:t>)</a:t>
            </a:r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2</a:t>
            </a:fld>
            <a:endParaRPr lang="de-DE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664069" y="474781"/>
            <a:ext cx="5946531" cy="1213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Reflec</a:t>
            </a:r>
            <a:r>
              <a:rPr lang="ro-RO" dirty="0" smtClean="0"/>
              <a:t>ția echipei</a:t>
            </a:r>
            <a:r>
              <a:rPr lang="de-DE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o-RO" dirty="0" smtClean="0"/>
              <a:t>după</a:t>
            </a:r>
            <a:r>
              <a:rPr lang="de-DE" dirty="0" smtClean="0"/>
              <a:t> </a:t>
            </a:r>
            <a:r>
              <a:rPr lang="de-DE" dirty="0" smtClean="0"/>
              <a:t>Kim-Oliver Tietze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7" y="42863"/>
            <a:ext cx="1116013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0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307" y="494270"/>
            <a:ext cx="5950212" cy="146316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4068" y="507733"/>
            <a:ext cx="5946531" cy="12133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3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095633" y="1941328"/>
            <a:ext cx="92840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/>
              <a:t>Etapa </a:t>
            </a:r>
            <a:r>
              <a:rPr lang="de-DE" sz="3200" b="1" dirty="0" smtClean="0"/>
              <a:t> 1 Casting</a:t>
            </a:r>
          </a:p>
          <a:p>
            <a:r>
              <a:rPr lang="ro-RO" sz="3200" dirty="0" smtClean="0"/>
              <a:t>La</a:t>
            </a:r>
            <a:r>
              <a:rPr lang="de-DE" sz="3200" dirty="0" smtClean="0"/>
              <a:t> </a:t>
            </a:r>
            <a:r>
              <a:rPr lang="ro-RO" sz="3200" dirty="0"/>
              <a:t>c</a:t>
            </a:r>
            <a:r>
              <a:rPr lang="de-DE" sz="3200" dirty="0" smtClean="0"/>
              <a:t>asting </a:t>
            </a:r>
            <a:r>
              <a:rPr lang="ro-RO" sz="3200" dirty="0" smtClean="0"/>
              <a:t>se vor </a:t>
            </a:r>
            <a:r>
              <a:rPr lang="ro-RO" sz="3200" dirty="0" smtClean="0"/>
              <a:t>distribui</a:t>
            </a:r>
            <a:r>
              <a:rPr lang="ro-RO" sz="3200" dirty="0" smtClean="0"/>
              <a:t> </a:t>
            </a:r>
            <a:r>
              <a:rPr lang="ro-RO" sz="3200" dirty="0" smtClean="0"/>
              <a:t>rolurile enumerate.</a:t>
            </a:r>
            <a:endParaRPr lang="de-DE" sz="3200" dirty="0" smtClean="0"/>
          </a:p>
          <a:p>
            <a:r>
              <a:rPr lang="ro-RO" sz="3200" dirty="0" smtClean="0"/>
              <a:t>Mai întâi </a:t>
            </a:r>
            <a:r>
              <a:rPr lang="ro-RO" sz="3200" dirty="0" smtClean="0"/>
              <a:t>moderatorul.</a:t>
            </a:r>
            <a:r>
              <a:rPr lang="de-DE" sz="3200" dirty="0" smtClean="0"/>
              <a:t> </a:t>
            </a:r>
            <a:endParaRPr lang="de-DE" sz="3200" dirty="0" smtClean="0"/>
          </a:p>
          <a:p>
            <a:r>
              <a:rPr lang="ro-RO" sz="3200" dirty="0" smtClean="0"/>
              <a:t>Acesta va iniția alegerea </a:t>
            </a:r>
            <a:r>
              <a:rPr lang="en-US" sz="3200" dirty="0" err="1" smtClean="0"/>
              <a:t>nar</a:t>
            </a:r>
            <a:r>
              <a:rPr lang="ro-RO" sz="3200" dirty="0" smtClean="0"/>
              <a:t>atorului </a:t>
            </a:r>
            <a:r>
              <a:rPr lang="ro-RO" sz="3200" dirty="0" smtClean="0"/>
              <a:t>cazului. </a:t>
            </a:r>
            <a:endParaRPr lang="de-DE" sz="3200" dirty="0" smtClean="0"/>
          </a:p>
          <a:p>
            <a:r>
              <a:rPr lang="ro-RO" sz="3200" dirty="0" smtClean="0"/>
              <a:t>Ceilalți vor fi </a:t>
            </a:r>
            <a:r>
              <a:rPr lang="ro-RO" sz="3200" dirty="0" smtClean="0"/>
              <a:t>consilieri colegiali.</a:t>
            </a:r>
            <a:endParaRPr lang="de-DE" sz="3200" dirty="0" smtClean="0"/>
          </a:p>
          <a:p>
            <a:r>
              <a:rPr lang="ro-RO" sz="3200" dirty="0" smtClean="0"/>
              <a:t>O persoană pentru protocol. </a:t>
            </a:r>
            <a:endParaRPr lang="de-DE" sz="3200" dirty="0" smtClean="0"/>
          </a:p>
          <a:p>
            <a:r>
              <a:rPr lang="de-DE" sz="3200" dirty="0" smtClean="0"/>
              <a:t>Ev</a:t>
            </a:r>
            <a:r>
              <a:rPr lang="ro-RO" sz="3200" dirty="0" smtClean="0"/>
              <a:t>entual un </a:t>
            </a:r>
            <a:r>
              <a:rPr lang="ro-RO" sz="3200" dirty="0" smtClean="0"/>
              <a:t>observator </a:t>
            </a:r>
            <a:r>
              <a:rPr lang="ro-RO" sz="3200" dirty="0" smtClean="0"/>
              <a:t>pentru etapa 5</a:t>
            </a:r>
            <a:r>
              <a:rPr lang="ro-RO" sz="3200" dirty="0"/>
              <a:t>.</a:t>
            </a:r>
            <a:endParaRPr lang="de-DE" sz="3200" dirty="0" smtClean="0"/>
          </a:p>
          <a:p>
            <a:endParaRPr lang="de-DE" sz="1600" dirty="0" smtClean="0"/>
          </a:p>
          <a:p>
            <a:endParaRPr lang="de-DE" sz="16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64069" y="507733"/>
            <a:ext cx="5946531" cy="1213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7" y="42863"/>
            <a:ext cx="1116013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4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 smtClean="0"/>
              <a:t>Reflecția echipei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o-RO" dirty="0" smtClean="0"/>
              <a:t>după</a:t>
            </a:r>
            <a:r>
              <a:rPr lang="de-DE" dirty="0" smtClean="0"/>
              <a:t> Kim-Oliver Tietze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07308" y="2388337"/>
            <a:ext cx="98936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/>
              <a:t>Etapa </a:t>
            </a:r>
            <a:r>
              <a:rPr lang="de-DE" sz="3200" b="1" dirty="0" smtClean="0"/>
              <a:t>2 </a:t>
            </a:r>
            <a:r>
              <a:rPr lang="ro-RO" sz="3200" b="1" dirty="0"/>
              <a:t>P</a:t>
            </a:r>
            <a:r>
              <a:rPr lang="ro-RO" sz="3200" b="1" dirty="0" smtClean="0"/>
              <a:t>ovestea </a:t>
            </a:r>
            <a:endParaRPr lang="de-DE" sz="3200" b="1" dirty="0" smtClean="0"/>
          </a:p>
          <a:p>
            <a:r>
              <a:rPr lang="de-DE" sz="3200" dirty="0" smtClean="0"/>
              <a:t>Moderato</a:t>
            </a:r>
            <a:r>
              <a:rPr lang="ro-RO" sz="3200" dirty="0" smtClean="0"/>
              <a:t>rul </a:t>
            </a:r>
            <a:r>
              <a:rPr lang="ro-RO" sz="3200" dirty="0" smtClean="0"/>
              <a:t>roagă </a:t>
            </a:r>
            <a:r>
              <a:rPr lang="en-US" sz="3200" dirty="0" err="1" smtClean="0"/>
              <a:t>narat</a:t>
            </a:r>
            <a:r>
              <a:rPr lang="ro-RO" sz="3200" dirty="0" smtClean="0"/>
              <a:t>orul să descrie cazul</a:t>
            </a:r>
            <a:r>
              <a:rPr lang="de-DE" sz="3200" dirty="0" smtClean="0"/>
              <a:t>(10 min).</a:t>
            </a:r>
          </a:p>
          <a:p>
            <a:r>
              <a:rPr lang="ro-RO" sz="3200" dirty="0" smtClean="0"/>
              <a:t>Consilierul </a:t>
            </a:r>
            <a:r>
              <a:rPr lang="ro-RO" sz="3200" dirty="0" smtClean="0"/>
              <a:t>poate pune </a:t>
            </a:r>
            <a:r>
              <a:rPr lang="ro-RO" sz="3200" dirty="0" smtClean="0"/>
              <a:t>în încheiere întrebări clarificatoare. </a:t>
            </a:r>
            <a:endParaRPr lang="de-DE" sz="3200" dirty="0" smtClean="0"/>
          </a:p>
          <a:p>
            <a:endParaRPr lang="de-DE" sz="1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7" y="56310"/>
            <a:ext cx="1116013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1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5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 smtClean="0"/>
              <a:t>Reflecția echipei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ro-RO" dirty="0" smtClean="0"/>
              <a:t>după</a:t>
            </a:r>
            <a:r>
              <a:rPr lang="de-DE" dirty="0" smtClean="0"/>
              <a:t> </a:t>
            </a:r>
            <a:r>
              <a:rPr lang="de-DE" dirty="0" smtClean="0"/>
              <a:t>Kim-Oliver Tietze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90833" y="2257164"/>
            <a:ext cx="102972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/>
              <a:t>Etapa</a:t>
            </a:r>
            <a:r>
              <a:rPr lang="de-DE" sz="3200" b="1" dirty="0" smtClean="0"/>
              <a:t> 3 </a:t>
            </a:r>
            <a:r>
              <a:rPr lang="ro-RO" sz="3200" b="1" dirty="0" smtClean="0"/>
              <a:t>Întrebări cheie</a:t>
            </a:r>
            <a:endParaRPr lang="de-DE" sz="3200" b="1" dirty="0" smtClean="0"/>
          </a:p>
          <a:p>
            <a:r>
              <a:rPr lang="ro-RO" sz="3200" dirty="0" smtClean="0"/>
              <a:t>O întrebare cheie </a:t>
            </a:r>
            <a:r>
              <a:rPr lang="ro-RO" sz="3200" dirty="0" smtClean="0"/>
              <a:t>este o preocupare </a:t>
            </a:r>
            <a:r>
              <a:rPr lang="ro-RO" sz="3200" b="1" dirty="0" smtClean="0"/>
              <a:t>concretă </a:t>
            </a:r>
            <a:r>
              <a:rPr lang="ro-RO" sz="3200" dirty="0" smtClean="0"/>
              <a:t>sau scop al consilierii, ce este formulată sub formă de întrebare. </a:t>
            </a:r>
            <a:r>
              <a:rPr lang="en-US" sz="3200" dirty="0" err="1" smtClean="0"/>
              <a:t>Narat</a:t>
            </a:r>
            <a:r>
              <a:rPr lang="ro-RO" sz="3200" dirty="0" smtClean="0"/>
              <a:t>orul formulează întrebarea sa </a:t>
            </a:r>
            <a:r>
              <a:rPr lang="ro-RO" sz="3200" dirty="0" smtClean="0"/>
              <a:t>cheie și </a:t>
            </a:r>
            <a:r>
              <a:rPr lang="ro-RO" sz="3200" dirty="0" smtClean="0"/>
              <a:t>va fi sprijinit de moderator. Dacă are nevoie de ajutor, consilierul îi oferă</a:t>
            </a:r>
            <a:r>
              <a:rPr lang="de-DE" sz="3200" dirty="0" smtClean="0"/>
              <a:t> </a:t>
            </a:r>
            <a:r>
              <a:rPr lang="ro-RO" sz="3200" b="1" dirty="0" smtClean="0"/>
              <a:t>sugestii</a:t>
            </a:r>
            <a:r>
              <a:rPr lang="ro-RO" sz="3200" dirty="0" smtClean="0"/>
              <a:t>. </a:t>
            </a:r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7" y="79888"/>
            <a:ext cx="1116013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8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6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 smtClean="0"/>
              <a:t>Reflecția echipei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o-RO" dirty="0" smtClean="0"/>
              <a:t>după </a:t>
            </a:r>
            <a:r>
              <a:rPr lang="de-DE" dirty="0" smtClean="0"/>
              <a:t>Kim-Oliver Tietze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34314" y="2330672"/>
            <a:ext cx="103714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b="1" dirty="0" smtClean="0"/>
              <a:t>Etapa</a:t>
            </a:r>
            <a:r>
              <a:rPr lang="de-DE" sz="3600" b="1" dirty="0" smtClean="0"/>
              <a:t> 4 </a:t>
            </a:r>
            <a:r>
              <a:rPr lang="ro-RO" sz="3600" b="1" dirty="0" smtClean="0"/>
              <a:t>Alegerea metodelor</a:t>
            </a:r>
            <a:endParaRPr lang="de-DE" sz="3600" b="1" dirty="0" smtClean="0"/>
          </a:p>
          <a:p>
            <a:r>
              <a:rPr lang="ro-RO" sz="3600" dirty="0" smtClean="0"/>
              <a:t>Moderatorul </a:t>
            </a:r>
            <a:r>
              <a:rPr lang="ro-RO" sz="3600" dirty="0" smtClean="0"/>
              <a:t>inițiază alegerea unui mod de consiliere </a:t>
            </a:r>
            <a:r>
              <a:rPr lang="de-DE" sz="3600" dirty="0" smtClean="0"/>
              <a:t> (Actstorming, Brainstorming, </a:t>
            </a:r>
            <a:r>
              <a:rPr lang="ro-RO" sz="3600" dirty="0" smtClean="0"/>
              <a:t>interpretare</a:t>
            </a:r>
            <a:r>
              <a:rPr lang="de-DE" sz="3600" dirty="0" smtClean="0"/>
              <a:t>, </a:t>
            </a:r>
            <a:r>
              <a:rPr lang="ro-RO" sz="3600" dirty="0" smtClean="0"/>
              <a:t>dezvoltare ipoteze</a:t>
            </a:r>
            <a:r>
              <a:rPr lang="de-DE" sz="3600" dirty="0" smtClean="0"/>
              <a:t>, </a:t>
            </a:r>
            <a:r>
              <a:rPr lang="ro-RO" sz="3600" dirty="0"/>
              <a:t>i</a:t>
            </a:r>
            <a:r>
              <a:rPr lang="de-DE" sz="3600" dirty="0" smtClean="0"/>
              <a:t>dentifi</a:t>
            </a:r>
            <a:r>
              <a:rPr lang="ro-RO" sz="3600" dirty="0" smtClean="0"/>
              <a:t>care</a:t>
            </a:r>
            <a:r>
              <a:rPr lang="de-DE" sz="3600" dirty="0" smtClean="0"/>
              <a:t> etc.),</a:t>
            </a:r>
            <a:r>
              <a:rPr lang="ro-RO" sz="3600" dirty="0" smtClean="0"/>
              <a:t> care </a:t>
            </a:r>
            <a:r>
              <a:rPr lang="ro-RO" sz="3600" dirty="0" smtClean="0"/>
              <a:t>să ducă </a:t>
            </a:r>
            <a:r>
              <a:rPr lang="ro-RO" sz="3600" dirty="0" smtClean="0"/>
              <a:t>către </a:t>
            </a:r>
            <a:r>
              <a:rPr lang="ro-RO" sz="3600" dirty="0" smtClean="0"/>
              <a:t>prelucra</a:t>
            </a:r>
            <a:r>
              <a:rPr lang="ro-RO" sz="3600" dirty="0" smtClean="0"/>
              <a:t>rea </a:t>
            </a:r>
            <a:r>
              <a:rPr lang="ro-RO" sz="3600" dirty="0" smtClean="0"/>
              <a:t>întrebărilor cheie</a:t>
            </a:r>
            <a:r>
              <a:rPr lang="de-DE" sz="3600" dirty="0" smtClean="0"/>
              <a:t>.</a:t>
            </a:r>
          </a:p>
          <a:p>
            <a:endParaRPr lang="de-DE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02" y="40708"/>
            <a:ext cx="1114598" cy="681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35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27221" y="1090206"/>
            <a:ext cx="105691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Calibri" pitchFamily="34" charset="0"/>
                <a:cs typeface="Calibri" pitchFamily="34" charset="0"/>
              </a:rPr>
              <a:t>Etapa 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5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consiliere</a:t>
            </a:r>
            <a:endParaRPr lang="de-DE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ro-RO" sz="2400" dirty="0" smtClean="0">
                <a:latin typeface="Calibri" pitchFamily="34" charset="0"/>
                <a:cs typeface="Calibri" pitchFamily="34" charset="0"/>
              </a:rPr>
              <a:t>După principiul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modului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de consiliere, ce s-a ales în etapa trecută , naratorul va oferi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colegilor săi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consilieri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întrebările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sale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cheie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de-DE" sz="2400" dirty="0">
              <a:latin typeface="Calibri" pitchFamily="34" charset="0"/>
              <a:cs typeface="Calibri" pitchFamily="34" charset="0"/>
            </a:endParaRPr>
          </a:p>
          <a:p>
            <a:r>
              <a:rPr lang="ro-RO" sz="2400" dirty="0">
                <a:latin typeface="Calibri" pitchFamily="34" charset="0"/>
                <a:cs typeface="Calibri" pitchFamily="34" charset="0"/>
              </a:rPr>
              <a:t>U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n </a:t>
            </a:r>
            <a:r>
              <a:rPr lang="de-DE" sz="2400" dirty="0">
                <a:latin typeface="Calibri" pitchFamily="34" charset="0"/>
                <a:cs typeface="Calibri" pitchFamily="34" charset="0"/>
              </a:rPr>
              <a:t>"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Se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cr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et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de-DE" sz="2400" dirty="0">
                <a:latin typeface="Calibri" pitchFamily="34" charset="0"/>
                <a:cs typeface="Calibri" pitchFamily="34" charset="0"/>
              </a:rPr>
              <a:t>"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scrie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protocolul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contribuției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consilierului. Acest lucru oferă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nara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torului posibilitatea de a se concentra pe conținutul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acestuia. </a:t>
            </a:r>
            <a:endParaRPr lang="de-DE" sz="2400" dirty="0">
              <a:latin typeface="Calibri" pitchFamily="34" charset="0"/>
              <a:cs typeface="Calibri" pitchFamily="34" charset="0"/>
            </a:endParaRPr>
          </a:p>
          <a:p>
            <a:r>
              <a:rPr lang="de-DE" sz="2400" dirty="0" smtClean="0">
                <a:latin typeface="Calibri" pitchFamily="34" charset="0"/>
                <a:cs typeface="Calibri" pitchFamily="34" charset="0"/>
              </a:rPr>
              <a:t>Consilierul 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formuleaz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ă contribuțiile sale după regula modelului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de consiliere ales.</a:t>
            </a:r>
            <a:endParaRPr lang="de-DE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Narato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ul doar ascultă în această etapă și lasă ca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diferitele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idei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 ale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consilierului să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ț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ioneze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asupra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sa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de-DE" sz="2400" dirty="0">
              <a:latin typeface="Calibri" pitchFamily="34" charset="0"/>
              <a:cs typeface="Calibri" pitchFamily="34" charset="0"/>
            </a:endParaRPr>
          </a:p>
          <a:p>
            <a:r>
              <a:rPr lang="de-DE" sz="2400" dirty="0" smtClean="0">
                <a:latin typeface="Calibri" pitchFamily="34" charset="0"/>
                <a:cs typeface="Calibri" pitchFamily="34" charset="0"/>
              </a:rPr>
              <a:t>Moderator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ul se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preocupă de respectarea timpului alocat, de cca. 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10 </a:t>
            </a:r>
            <a:r>
              <a:rPr lang="ro-RO" sz="2400" dirty="0">
                <a:latin typeface="Calibri" pitchFamily="34" charset="0"/>
                <a:cs typeface="Calibri" pitchFamily="34" charset="0"/>
              </a:rPr>
              <a:t>m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inute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În afară de asta, i-a aminte ca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aceste contribuții s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ă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nu se deruleze prea repede, una după alta, </a:t>
            </a:r>
            <a:r>
              <a:rPr lang="ro-RO" sz="2400" dirty="0" smtClean="0">
                <a:latin typeface="Calibri" pitchFamily="34" charset="0"/>
                <a:cs typeface="Calibri" pitchFamily="34" charset="0"/>
              </a:rPr>
              <a:t>și consilierul să ofere o singură contribuție la luarea cuvântului. </a:t>
            </a:r>
            <a:endParaRPr lang="de-DE" sz="1200" dirty="0"/>
          </a:p>
        </p:txBody>
      </p:sp>
      <p:sp>
        <p:nvSpPr>
          <p:cNvPr id="7" name="Titel 1"/>
          <p:cNvSpPr txBox="1">
            <a:spLocks noGrp="1"/>
          </p:cNvSpPr>
          <p:nvPr>
            <p:ph type="ctrTitle"/>
          </p:nvPr>
        </p:nvSpPr>
        <p:spPr>
          <a:xfrm>
            <a:off x="6096000" y="474781"/>
            <a:ext cx="5107458" cy="349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err="1" smtClean="0"/>
              <a:t>Reflecting</a:t>
            </a:r>
            <a:r>
              <a:rPr lang="de-DE" sz="2000" dirty="0" smtClean="0"/>
              <a:t> Team </a:t>
            </a:r>
            <a:br>
              <a:rPr lang="de-DE" sz="2000" dirty="0" smtClean="0"/>
            </a:br>
            <a:r>
              <a:rPr lang="de-DE" sz="2000" dirty="0" smtClean="0"/>
              <a:t>nach Kim-Oliver Tietze</a:t>
            </a:r>
            <a:endParaRPr lang="de-DE" sz="2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02" y="40708"/>
            <a:ext cx="1114598" cy="681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68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8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 smtClean="0"/>
              <a:t>Reflecția echipei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o-RO" dirty="0" smtClean="0"/>
              <a:t>după</a:t>
            </a:r>
            <a:r>
              <a:rPr lang="de-DE" dirty="0" smtClean="0"/>
              <a:t> Kim-Oliver Tietze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42551" y="1869989"/>
            <a:ext cx="10420865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/>
              <a:t>Etapa</a:t>
            </a:r>
            <a:r>
              <a:rPr lang="de-DE" sz="3200" b="1" dirty="0" smtClean="0"/>
              <a:t> 6 </a:t>
            </a:r>
            <a:r>
              <a:rPr lang="ro-RO" sz="3200" b="1" dirty="0"/>
              <a:t>Î</a:t>
            </a:r>
            <a:r>
              <a:rPr lang="ro-RO" sz="3200" b="1" dirty="0" smtClean="0"/>
              <a:t>ncheiere</a:t>
            </a:r>
            <a:endParaRPr lang="de-DE" sz="3200" b="1" dirty="0" smtClean="0"/>
          </a:p>
          <a:p>
            <a:r>
              <a:rPr lang="de-DE" sz="3200" dirty="0" smtClean="0"/>
              <a:t>Moderator</a:t>
            </a:r>
            <a:r>
              <a:rPr lang="ro-RO" sz="3200" dirty="0" smtClean="0"/>
              <a:t>ul </a:t>
            </a:r>
            <a:r>
              <a:rPr lang="ro-RO" sz="3200" dirty="0" smtClean="0"/>
              <a:t>întreabă naratorul</a:t>
            </a:r>
            <a:r>
              <a:rPr lang="ro-RO" sz="3200" dirty="0" smtClean="0"/>
              <a:t>, care idee a consilierului</a:t>
            </a:r>
            <a:r>
              <a:rPr lang="de-DE" sz="3200" dirty="0" smtClean="0"/>
              <a:t> </a:t>
            </a:r>
            <a:r>
              <a:rPr lang="ro-RO" sz="3200" dirty="0" smtClean="0"/>
              <a:t>i </a:t>
            </a:r>
            <a:r>
              <a:rPr lang="ro-RO" sz="3200" dirty="0" smtClean="0"/>
              <a:t>se pare că este utilă și demnă de atenție, </a:t>
            </a:r>
            <a:r>
              <a:rPr lang="ro-RO" sz="3200" dirty="0" smtClean="0"/>
              <a:t>referitor </a:t>
            </a:r>
            <a:r>
              <a:rPr lang="ro-RO" sz="3200" dirty="0" smtClean="0"/>
              <a:t>la întrebarea sa cheie. </a:t>
            </a:r>
            <a:endParaRPr lang="ro-RO" sz="3200" dirty="0" smtClean="0"/>
          </a:p>
          <a:p>
            <a:r>
              <a:rPr lang="ro-RO" sz="3200" smtClean="0"/>
              <a:t>Naratorul </a:t>
            </a:r>
            <a:r>
              <a:rPr lang="ro-RO" sz="3200" dirty="0" smtClean="0"/>
              <a:t>i-a poziție față </a:t>
            </a:r>
            <a:r>
              <a:rPr lang="ro-RO" sz="3200" smtClean="0"/>
              <a:t>de </a:t>
            </a:r>
            <a:r>
              <a:rPr lang="ro-RO" sz="3200" smtClean="0"/>
              <a:t>sugestiile utile, </a:t>
            </a:r>
            <a:r>
              <a:rPr lang="ro-RO" sz="3200" dirty="0" smtClean="0"/>
              <a:t>din perspectiva sa și mulțumește apoi, pentru sprijinul tuturor colegilor consilieri.</a:t>
            </a:r>
            <a:endParaRPr lang="de-DE" sz="3200" dirty="0"/>
          </a:p>
          <a:p>
            <a:r>
              <a:rPr lang="ro-RO" sz="3200" dirty="0" smtClean="0"/>
              <a:t>Observatorul poate relata percepția sa. </a:t>
            </a:r>
            <a:endParaRPr lang="de-DE" sz="3200" dirty="0" smtClean="0"/>
          </a:p>
          <a:p>
            <a:endParaRPr lang="de-DE" sz="1100" dirty="0" smtClean="0"/>
          </a:p>
          <a:p>
            <a:endParaRPr lang="de-DE" sz="1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02" y="40708"/>
            <a:ext cx="1114598" cy="681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69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390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Reflecția echipei după Kim-Oliver Tietze</vt:lpstr>
      <vt:lpstr>PowerPoint Presentation</vt:lpstr>
      <vt:lpstr>PowerPoint Presentation</vt:lpstr>
      <vt:lpstr>Reflecția echipei după Kim-Oliver Tietze</vt:lpstr>
      <vt:lpstr>Reflecția echipei  după Kim-Oliver Tietze</vt:lpstr>
      <vt:lpstr>Reflecția echipei după Kim-Oliver Tietze</vt:lpstr>
      <vt:lpstr>Reflecting Team  nach Kim-Oliver Tietze</vt:lpstr>
      <vt:lpstr>Reflecția echipei după Kim-Oliver Tietze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 Herrmann</dc:creator>
  <cp:lastModifiedBy>Tatiana</cp:lastModifiedBy>
  <cp:revision>45</cp:revision>
  <dcterms:created xsi:type="dcterms:W3CDTF">2015-12-08T13:18:58Z</dcterms:created>
  <dcterms:modified xsi:type="dcterms:W3CDTF">2016-02-02T18:45:27Z</dcterms:modified>
</cp:coreProperties>
</file>