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1" d="100"/>
          <a:sy n="71" d="100"/>
        </p:scale>
        <p:origin x="-660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90A78-0518-40BA-8CE9-F5150D7798E3}" type="datetimeFigureOut">
              <a:rPr lang="de-DE" smtClean="0"/>
              <a:t>02.02.2016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547D6-AA07-4E5A-BB4E-E2535B2D170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1242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664069" y="474781"/>
            <a:ext cx="5946531" cy="1213338"/>
          </a:xfrm>
        </p:spPr>
        <p:txBody>
          <a:bodyPr anchor="b">
            <a:noAutofit/>
          </a:bodyPr>
          <a:lstStyle>
            <a:lvl1pPr algn="ctr">
              <a:defRPr sz="3600" b="1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 err="1" smtClean="0"/>
              <a:t>Reflecting</a:t>
            </a:r>
            <a:r>
              <a:rPr lang="de-DE" dirty="0" smtClean="0"/>
              <a:t> Team </a:t>
            </a:r>
            <a:br>
              <a:rPr lang="de-DE" dirty="0" smtClean="0"/>
            </a:br>
            <a:r>
              <a:rPr lang="de-DE" dirty="0" smtClean="0"/>
              <a:t>nach Kim-Oliver Tietze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9908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4695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3905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5032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287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86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000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8631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1821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0374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2117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err="1" smtClean="0"/>
              <a:t>Reflecting</a:t>
            </a:r>
            <a:r>
              <a:rPr lang="de-DE" dirty="0" smtClean="0"/>
              <a:t> Team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16.12.15</a:t>
            </a:r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60206" y="155986"/>
            <a:ext cx="5941347" cy="333225"/>
          </a:xfrm>
          <a:prstGeom prst="rect">
            <a:avLst/>
          </a:prstGeom>
        </p:spPr>
      </p:pic>
      <p:sp>
        <p:nvSpPr>
          <p:cNvPr id="8" name="Rechteck 7"/>
          <p:cNvSpPr/>
          <p:nvPr userDrawn="1"/>
        </p:nvSpPr>
        <p:spPr>
          <a:xfrm rot="5400000">
            <a:off x="8347502" y="3013504"/>
            <a:ext cx="6858000" cy="830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  <a:tabLst>
                <a:tab pos="4450080" algn="l"/>
              </a:tabLst>
            </a:pPr>
            <a:r>
              <a:rPr lang="de-DE" sz="1200" b="1" dirty="0">
                <a:latin typeface="ArmchairModern CGauge" pitchFamily="50" charset="0"/>
                <a:ea typeface="Cambria" panose="02040503050406030204" pitchFamily="18" charset="0"/>
                <a:cs typeface="Times New Roman" panose="02020603050405020304" pitchFamily="18" charset="0"/>
              </a:rPr>
              <a:t>„Arbeitswelt 2020“</a:t>
            </a:r>
            <a:r>
              <a:rPr lang="de-DE" sz="1200" dirty="0">
                <a:latin typeface="ArmchairModern CGauge" pitchFamily="50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de-DE" sz="1200" dirty="0" smtClean="0">
                <a:latin typeface="ArmchairModern CGauge" pitchFamily="50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de-DE" sz="1200" dirty="0" smtClean="0">
                <a:latin typeface="ArmchairModern CGauge" pitchFamily="50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de-DE" sz="1200" dirty="0" smtClean="0">
                <a:latin typeface="Verdana" panose="020B060403050404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psychosoziale </a:t>
            </a:r>
            <a:r>
              <a:rPr lang="de-DE" sz="1200" dirty="0">
                <a:latin typeface="Verdana" panose="020B060403050404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Folgen des Strukturwandels der Arbeit im europäischen Vergleich – effiziente Instrumente für eine Salutogenese </a:t>
            </a:r>
            <a:r>
              <a:rPr lang="de-DE" sz="1200" dirty="0" smtClean="0">
                <a:latin typeface="Verdana" panose="020B060403050404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in Unternehmen und Organisationen, die im Bereich der Alten- und Krankenpflege tätig sind.</a:t>
            </a:r>
            <a:endParaRPr lang="de-DE" sz="12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325" y="6279702"/>
            <a:ext cx="590279" cy="518419"/>
          </a:xfrm>
          <a:prstGeom prst="rect">
            <a:avLst/>
          </a:prstGeom>
        </p:spPr>
      </p:pic>
      <p:pic>
        <p:nvPicPr>
          <p:cNvPr id="10" name="Bild 9"/>
          <p:cNvPicPr/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200" y="6262686"/>
            <a:ext cx="1914525" cy="55245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1020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4294967295"/>
          </p:nvPr>
        </p:nvSpPr>
        <p:spPr>
          <a:xfrm>
            <a:off x="432707" y="1701393"/>
            <a:ext cx="9699834" cy="47264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o-RO" sz="4000" dirty="0" smtClean="0"/>
              <a:t>Etape</a:t>
            </a:r>
            <a:endParaRPr lang="de-DE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Casting</a:t>
            </a:r>
          </a:p>
          <a:p>
            <a:pPr marL="514350" indent="-514350">
              <a:buFont typeface="+mj-lt"/>
              <a:buAutoNum type="arabicPeriod"/>
            </a:pPr>
            <a:r>
              <a:rPr lang="ro-RO" dirty="0" smtClean="0"/>
              <a:t>Povestire </a:t>
            </a: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r>
              <a:rPr lang="ro-RO" dirty="0" smtClean="0"/>
              <a:t>Întrebări cheie</a:t>
            </a:r>
            <a:r>
              <a:rPr lang="de-DE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Alegerea metodelor</a:t>
            </a:r>
            <a:endParaRPr lang="de-DE" dirty="0" smtClean="0">
              <a:effectLst/>
            </a:endParaRPr>
          </a:p>
          <a:p>
            <a:pPr marL="514350" indent="-514350">
              <a:buFont typeface="+mj-lt"/>
              <a:buAutoNum type="arabicPeriod"/>
            </a:pPr>
            <a:r>
              <a:rPr lang="ro-RO" dirty="0"/>
              <a:t>C</a:t>
            </a:r>
            <a:r>
              <a:rPr lang="ro-RO" dirty="0" smtClean="0"/>
              <a:t>onsiliere</a:t>
            </a: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r>
              <a:rPr lang="ro-RO" dirty="0" smtClean="0"/>
              <a:t>Încheiere</a:t>
            </a:r>
            <a:endParaRPr lang="de-DE" dirty="0" smtClean="0">
              <a:effectLst/>
            </a:endParaRPr>
          </a:p>
          <a:p>
            <a:pPr marL="514350" indent="-514350">
              <a:buFont typeface="+mj-lt"/>
              <a:buAutoNum type="arabicPeriod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0666-28E3-4597-A8F7-57CE2D9BF532}" type="slidenum">
              <a:rPr lang="de-DE" smtClean="0"/>
              <a:t>1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584886" y="6532605"/>
            <a:ext cx="19853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16.12.2015</a:t>
            </a:r>
            <a:endParaRPr lang="de-DE" sz="1100" dirty="0"/>
          </a:p>
        </p:txBody>
      </p:sp>
      <p:sp>
        <p:nvSpPr>
          <p:cNvPr id="6" name="Titel 1"/>
          <p:cNvSpPr>
            <a:spLocks noGrp="1"/>
          </p:cNvSpPr>
          <p:nvPr>
            <p:ph type="ctrTitle"/>
          </p:nvPr>
        </p:nvSpPr>
        <p:spPr>
          <a:xfrm>
            <a:off x="2664069" y="474781"/>
            <a:ext cx="5946531" cy="1213338"/>
          </a:xfrm>
        </p:spPr>
        <p:txBody>
          <a:bodyPr anchor="b">
            <a:noAutofit/>
          </a:bodyPr>
          <a:lstStyle>
            <a:lvl1pPr algn="ctr">
              <a:defRPr sz="3600" b="1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o-RO" dirty="0" smtClean="0"/>
              <a:t>Reflecția echipei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ro-RO" dirty="0" smtClean="0"/>
              <a:t>după</a:t>
            </a:r>
            <a:r>
              <a:rPr lang="de-DE" dirty="0" smtClean="0"/>
              <a:t> Kim-Oliver Tietze</a:t>
            </a:r>
            <a:endParaRPr lang="de-D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7402" y="40708"/>
            <a:ext cx="1114598" cy="6817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722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sz="4000" dirty="0" smtClean="0"/>
              <a:t>Personaje/roluri</a:t>
            </a:r>
            <a:r>
              <a:rPr lang="de-DE" sz="4000" dirty="0" smtClean="0"/>
              <a:t>:</a:t>
            </a:r>
            <a:endParaRPr lang="de-DE" sz="3600" dirty="0" smtClean="0"/>
          </a:p>
          <a:p>
            <a:r>
              <a:rPr lang="en-US" sz="3600" dirty="0" err="1" smtClean="0"/>
              <a:t>Narat</a:t>
            </a:r>
            <a:r>
              <a:rPr lang="ro-RO" sz="3600" dirty="0" smtClean="0"/>
              <a:t>or/oare</a:t>
            </a:r>
            <a:endParaRPr lang="de-DE" sz="3600" dirty="0" smtClean="0"/>
          </a:p>
          <a:p>
            <a:r>
              <a:rPr lang="de-DE" sz="3600" dirty="0" smtClean="0"/>
              <a:t>Moderator/</a:t>
            </a:r>
            <a:r>
              <a:rPr lang="ro-RO" sz="3600" dirty="0" smtClean="0"/>
              <a:t>oare</a:t>
            </a:r>
            <a:endParaRPr lang="de-DE" sz="3600" dirty="0" smtClean="0"/>
          </a:p>
          <a:p>
            <a:r>
              <a:rPr lang="ro-RO" sz="3600" dirty="0" smtClean="0"/>
              <a:t>Consilier/ă</a:t>
            </a:r>
            <a:endParaRPr lang="de-DE" sz="3600" dirty="0" smtClean="0"/>
          </a:p>
          <a:p>
            <a:r>
              <a:rPr lang="de-DE" sz="3600" dirty="0" smtClean="0"/>
              <a:t>Persoan</a:t>
            </a:r>
            <a:r>
              <a:rPr lang="ro-RO" sz="3600" dirty="0" smtClean="0"/>
              <a:t>ă</a:t>
            </a:r>
            <a:r>
              <a:rPr lang="de-DE" sz="3600" dirty="0" smtClean="0"/>
              <a:t> </a:t>
            </a:r>
            <a:r>
              <a:rPr lang="de-DE" sz="3600" dirty="0" smtClean="0"/>
              <a:t>protocol </a:t>
            </a:r>
          </a:p>
          <a:p>
            <a:r>
              <a:rPr lang="ro-RO" sz="3600" dirty="0" smtClean="0"/>
              <a:t>Observator/are </a:t>
            </a:r>
            <a:r>
              <a:rPr lang="de-DE" sz="3600" dirty="0" smtClean="0"/>
              <a:t> </a:t>
            </a:r>
            <a:r>
              <a:rPr lang="de-DE" sz="3600" dirty="0" smtClean="0"/>
              <a:t>(</a:t>
            </a:r>
            <a:r>
              <a:rPr lang="ro-RO" sz="3600" dirty="0" smtClean="0"/>
              <a:t>doar </a:t>
            </a:r>
            <a:r>
              <a:rPr lang="de-DE" sz="3600" dirty="0" smtClean="0"/>
              <a:t>eventu</a:t>
            </a:r>
            <a:r>
              <a:rPr lang="ro-RO" sz="3600" dirty="0" smtClean="0"/>
              <a:t>al</a:t>
            </a:r>
            <a:r>
              <a:rPr lang="de-DE" sz="3600" dirty="0" smtClean="0"/>
              <a:t>)</a:t>
            </a:r>
            <a:endParaRPr lang="de-DE" sz="3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0666-28E3-4597-A8F7-57CE2D9BF532}" type="slidenum">
              <a:rPr lang="de-DE" smtClean="0"/>
              <a:t>2</a:t>
            </a:fld>
            <a:endParaRPr lang="de-DE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2664069" y="474781"/>
            <a:ext cx="5946531" cy="12133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/>
              <a:t>Reflec</a:t>
            </a:r>
            <a:r>
              <a:rPr lang="ro-RO" dirty="0" smtClean="0"/>
              <a:t>ția echipei</a:t>
            </a:r>
            <a:r>
              <a:rPr lang="de-DE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ro-RO" dirty="0" smtClean="0"/>
              <a:t>după</a:t>
            </a:r>
            <a:r>
              <a:rPr lang="de-DE" dirty="0" smtClean="0"/>
              <a:t> </a:t>
            </a:r>
            <a:r>
              <a:rPr lang="de-DE" dirty="0" smtClean="0"/>
              <a:t>Kim-Oliver Tietze</a:t>
            </a:r>
            <a:endParaRPr lang="de-D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5987" y="42863"/>
            <a:ext cx="1116013" cy="681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606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7307" y="494270"/>
            <a:ext cx="5950212" cy="146316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64068" y="507733"/>
            <a:ext cx="5946531" cy="1213338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0666-28E3-4597-A8F7-57CE2D9BF532}" type="slidenum">
              <a:rPr lang="de-DE" smtClean="0"/>
              <a:t>3</a:t>
            </a:fld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1095633" y="1941328"/>
            <a:ext cx="92840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b="1" dirty="0" smtClean="0"/>
              <a:t>Etapa </a:t>
            </a:r>
            <a:r>
              <a:rPr lang="de-DE" sz="3200" b="1" dirty="0" smtClean="0"/>
              <a:t> 1 Casting</a:t>
            </a:r>
          </a:p>
          <a:p>
            <a:r>
              <a:rPr lang="ro-RO" sz="3200" dirty="0" smtClean="0"/>
              <a:t>La</a:t>
            </a:r>
            <a:r>
              <a:rPr lang="de-DE" sz="3200" dirty="0" smtClean="0"/>
              <a:t> </a:t>
            </a:r>
            <a:r>
              <a:rPr lang="ro-RO" sz="3200" dirty="0"/>
              <a:t>c</a:t>
            </a:r>
            <a:r>
              <a:rPr lang="de-DE" sz="3200" dirty="0" smtClean="0"/>
              <a:t>asting </a:t>
            </a:r>
            <a:r>
              <a:rPr lang="ro-RO" sz="3200" dirty="0" smtClean="0"/>
              <a:t>se vor </a:t>
            </a:r>
            <a:r>
              <a:rPr lang="ro-RO" sz="3200" dirty="0" smtClean="0"/>
              <a:t>distribui</a:t>
            </a:r>
            <a:r>
              <a:rPr lang="ro-RO" sz="3200" dirty="0" smtClean="0"/>
              <a:t> </a:t>
            </a:r>
            <a:r>
              <a:rPr lang="ro-RO" sz="3200" dirty="0" smtClean="0"/>
              <a:t>rolurile enumerate.</a:t>
            </a:r>
            <a:endParaRPr lang="de-DE" sz="3200" dirty="0" smtClean="0"/>
          </a:p>
          <a:p>
            <a:r>
              <a:rPr lang="ro-RO" sz="3200" dirty="0" smtClean="0"/>
              <a:t>Mai întâi </a:t>
            </a:r>
            <a:r>
              <a:rPr lang="ro-RO" sz="3200" dirty="0" smtClean="0"/>
              <a:t>moderatorul.</a:t>
            </a:r>
            <a:r>
              <a:rPr lang="de-DE" sz="3200" dirty="0" smtClean="0"/>
              <a:t> </a:t>
            </a:r>
            <a:endParaRPr lang="de-DE" sz="3200" dirty="0" smtClean="0"/>
          </a:p>
          <a:p>
            <a:r>
              <a:rPr lang="ro-RO" sz="3200" dirty="0" smtClean="0"/>
              <a:t>Acesta va iniția alegerea </a:t>
            </a:r>
            <a:r>
              <a:rPr lang="en-US" sz="3200" dirty="0" err="1" smtClean="0"/>
              <a:t>nar</a:t>
            </a:r>
            <a:r>
              <a:rPr lang="ro-RO" sz="3200" dirty="0" smtClean="0"/>
              <a:t>atorului </a:t>
            </a:r>
            <a:r>
              <a:rPr lang="ro-RO" sz="3200" dirty="0" smtClean="0"/>
              <a:t>cazului. </a:t>
            </a:r>
            <a:endParaRPr lang="de-DE" sz="3200" dirty="0" smtClean="0"/>
          </a:p>
          <a:p>
            <a:r>
              <a:rPr lang="ro-RO" sz="3200" dirty="0" smtClean="0"/>
              <a:t>Ceilalți vor fi </a:t>
            </a:r>
            <a:r>
              <a:rPr lang="ro-RO" sz="3200" dirty="0" smtClean="0"/>
              <a:t>consilieri colegiali.</a:t>
            </a:r>
            <a:endParaRPr lang="de-DE" sz="3200" dirty="0" smtClean="0"/>
          </a:p>
          <a:p>
            <a:r>
              <a:rPr lang="ro-RO" sz="3200" dirty="0" smtClean="0"/>
              <a:t>O persoană pentru protocol. </a:t>
            </a:r>
            <a:endParaRPr lang="de-DE" sz="3200" dirty="0" smtClean="0"/>
          </a:p>
          <a:p>
            <a:r>
              <a:rPr lang="de-DE" sz="3200" dirty="0" smtClean="0"/>
              <a:t>Ev</a:t>
            </a:r>
            <a:r>
              <a:rPr lang="ro-RO" sz="3200" dirty="0" smtClean="0"/>
              <a:t>entual un </a:t>
            </a:r>
            <a:r>
              <a:rPr lang="ro-RO" sz="3200" dirty="0" smtClean="0"/>
              <a:t>observator </a:t>
            </a:r>
            <a:r>
              <a:rPr lang="ro-RO" sz="3200" dirty="0" smtClean="0"/>
              <a:t>pentru etapa 5</a:t>
            </a:r>
            <a:r>
              <a:rPr lang="ro-RO" sz="3200" dirty="0"/>
              <a:t>.</a:t>
            </a:r>
            <a:endParaRPr lang="de-DE" sz="3200" dirty="0" smtClean="0"/>
          </a:p>
          <a:p>
            <a:endParaRPr lang="de-DE" sz="1600" dirty="0" smtClean="0"/>
          </a:p>
          <a:p>
            <a:endParaRPr lang="de-DE" sz="1600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2664069" y="507733"/>
            <a:ext cx="5946531" cy="12133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5987" y="42863"/>
            <a:ext cx="1116013" cy="681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87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0666-28E3-4597-A8F7-57CE2D9BF532}" type="slidenum">
              <a:rPr lang="de-DE" smtClean="0"/>
              <a:t>4</a:t>
            </a:fld>
            <a:endParaRPr lang="de-DE"/>
          </a:p>
        </p:txBody>
      </p:sp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o-RO" dirty="0" smtClean="0"/>
              <a:t>Reflecția echipei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ro-RO" dirty="0" smtClean="0"/>
              <a:t>după</a:t>
            </a:r>
            <a:r>
              <a:rPr lang="de-DE" dirty="0" smtClean="0"/>
              <a:t> Kim-Oliver Tietze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807308" y="2388337"/>
            <a:ext cx="989364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b="1" dirty="0" smtClean="0"/>
              <a:t>Etapa </a:t>
            </a:r>
            <a:r>
              <a:rPr lang="de-DE" sz="3200" b="1" dirty="0" smtClean="0"/>
              <a:t>2 </a:t>
            </a:r>
            <a:r>
              <a:rPr lang="ro-RO" sz="3200" b="1" dirty="0"/>
              <a:t>P</a:t>
            </a:r>
            <a:r>
              <a:rPr lang="ro-RO" sz="3200" b="1" dirty="0" smtClean="0"/>
              <a:t>ovestea </a:t>
            </a:r>
            <a:endParaRPr lang="de-DE" sz="3200" b="1" dirty="0" smtClean="0"/>
          </a:p>
          <a:p>
            <a:r>
              <a:rPr lang="de-DE" sz="3200" dirty="0" smtClean="0"/>
              <a:t>Moderato</a:t>
            </a:r>
            <a:r>
              <a:rPr lang="ro-RO" sz="3200" dirty="0" smtClean="0"/>
              <a:t>rul </a:t>
            </a:r>
            <a:r>
              <a:rPr lang="ro-RO" sz="3200" dirty="0" smtClean="0"/>
              <a:t>roagă </a:t>
            </a:r>
            <a:r>
              <a:rPr lang="en-US" sz="3200" dirty="0" err="1" smtClean="0"/>
              <a:t>narat</a:t>
            </a:r>
            <a:r>
              <a:rPr lang="ro-RO" sz="3200" dirty="0" smtClean="0"/>
              <a:t>orul să descrie cazul</a:t>
            </a:r>
            <a:r>
              <a:rPr lang="de-DE" sz="3200" dirty="0" smtClean="0"/>
              <a:t>(10 min).</a:t>
            </a:r>
          </a:p>
          <a:p>
            <a:r>
              <a:rPr lang="ro-RO" sz="3200" dirty="0" smtClean="0"/>
              <a:t>Consilierul </a:t>
            </a:r>
            <a:r>
              <a:rPr lang="ro-RO" sz="3200" dirty="0" smtClean="0"/>
              <a:t>poate pune </a:t>
            </a:r>
            <a:r>
              <a:rPr lang="ro-RO" sz="3200" dirty="0" smtClean="0"/>
              <a:t>în încheiere întrebări clarificatoare. </a:t>
            </a:r>
            <a:endParaRPr lang="de-DE" sz="3200" dirty="0" smtClean="0"/>
          </a:p>
          <a:p>
            <a:endParaRPr lang="de-DE" sz="16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5987" y="56310"/>
            <a:ext cx="1116013" cy="681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215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0666-28E3-4597-A8F7-57CE2D9BF532}" type="slidenum">
              <a:rPr lang="de-DE" smtClean="0"/>
              <a:t>5</a:t>
            </a:fld>
            <a:endParaRPr lang="de-DE"/>
          </a:p>
        </p:txBody>
      </p:sp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o-RO" dirty="0" smtClean="0"/>
              <a:t>Reflecția echipei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ro-RO" dirty="0" smtClean="0"/>
              <a:t>după</a:t>
            </a:r>
            <a:r>
              <a:rPr lang="de-DE" dirty="0" smtClean="0"/>
              <a:t> </a:t>
            </a:r>
            <a:r>
              <a:rPr lang="de-DE" dirty="0" smtClean="0"/>
              <a:t>Kim-Oliver Tietze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790833" y="2257164"/>
            <a:ext cx="1029729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b="1" dirty="0" smtClean="0"/>
              <a:t>Etapa</a:t>
            </a:r>
            <a:r>
              <a:rPr lang="de-DE" sz="3200" b="1" dirty="0" smtClean="0"/>
              <a:t> 3 </a:t>
            </a:r>
            <a:r>
              <a:rPr lang="ro-RO" sz="3200" b="1" dirty="0" smtClean="0"/>
              <a:t>Întrebări cheie</a:t>
            </a:r>
            <a:endParaRPr lang="de-DE" sz="3200" b="1" dirty="0" smtClean="0"/>
          </a:p>
          <a:p>
            <a:r>
              <a:rPr lang="ro-RO" sz="3200" dirty="0" smtClean="0"/>
              <a:t>O întrebare cheie </a:t>
            </a:r>
            <a:r>
              <a:rPr lang="ro-RO" sz="3200" dirty="0" smtClean="0"/>
              <a:t>este o preocupare </a:t>
            </a:r>
            <a:r>
              <a:rPr lang="ro-RO" sz="3200" b="1" dirty="0" smtClean="0"/>
              <a:t>concretă </a:t>
            </a:r>
            <a:r>
              <a:rPr lang="ro-RO" sz="3200" dirty="0" smtClean="0"/>
              <a:t>sau scop al consilierii, ce este formulată sub formă de întrebare. </a:t>
            </a:r>
            <a:r>
              <a:rPr lang="en-US" sz="3200" dirty="0" err="1" smtClean="0"/>
              <a:t>Narat</a:t>
            </a:r>
            <a:r>
              <a:rPr lang="ro-RO" sz="3200" dirty="0" smtClean="0"/>
              <a:t>orul formulează întrebarea sa </a:t>
            </a:r>
            <a:r>
              <a:rPr lang="ro-RO" sz="3200" dirty="0" smtClean="0"/>
              <a:t>cheie și </a:t>
            </a:r>
            <a:r>
              <a:rPr lang="ro-RO" sz="3200" dirty="0" smtClean="0"/>
              <a:t>va fi sprijinit de moderator. Dacă are nevoie de ajutor, consilierul îi oferă</a:t>
            </a:r>
            <a:r>
              <a:rPr lang="de-DE" sz="3200" dirty="0" smtClean="0"/>
              <a:t> </a:t>
            </a:r>
            <a:r>
              <a:rPr lang="ro-RO" sz="3200" b="1" dirty="0" smtClean="0"/>
              <a:t>sugestii</a:t>
            </a:r>
            <a:r>
              <a:rPr lang="ro-RO" sz="3200" dirty="0" smtClean="0"/>
              <a:t>. </a:t>
            </a:r>
            <a:endParaRPr lang="de-DE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5987" y="79888"/>
            <a:ext cx="1116013" cy="681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689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0666-28E3-4597-A8F7-57CE2D9BF532}" type="slidenum">
              <a:rPr lang="de-DE" smtClean="0"/>
              <a:t>6</a:t>
            </a:fld>
            <a:endParaRPr lang="de-DE"/>
          </a:p>
        </p:txBody>
      </p:sp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o-RO" dirty="0" smtClean="0"/>
              <a:t>Reflecția echipei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ro-RO" dirty="0" smtClean="0"/>
              <a:t>după </a:t>
            </a:r>
            <a:r>
              <a:rPr lang="de-DE" dirty="0" smtClean="0"/>
              <a:t>Kim-Oliver Tietze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34314" y="2330672"/>
            <a:ext cx="1037143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600" b="1" dirty="0" smtClean="0"/>
              <a:t>Etapa</a:t>
            </a:r>
            <a:r>
              <a:rPr lang="de-DE" sz="3600" b="1" dirty="0" smtClean="0"/>
              <a:t> 4 </a:t>
            </a:r>
            <a:r>
              <a:rPr lang="ro-RO" sz="3600" b="1" dirty="0" smtClean="0"/>
              <a:t>Alegerea metodelor</a:t>
            </a:r>
            <a:endParaRPr lang="de-DE" sz="3600" b="1" dirty="0" smtClean="0"/>
          </a:p>
          <a:p>
            <a:r>
              <a:rPr lang="ro-RO" sz="3600" dirty="0" smtClean="0"/>
              <a:t>Moderatorul </a:t>
            </a:r>
            <a:r>
              <a:rPr lang="ro-RO" sz="3600" dirty="0" smtClean="0"/>
              <a:t>inițiază alegerea unui mod de consiliere </a:t>
            </a:r>
            <a:r>
              <a:rPr lang="de-DE" sz="3600" dirty="0" smtClean="0"/>
              <a:t> (Actstorming, Brainstorming, </a:t>
            </a:r>
            <a:r>
              <a:rPr lang="ro-RO" sz="3600" dirty="0" smtClean="0"/>
              <a:t>interpretare</a:t>
            </a:r>
            <a:r>
              <a:rPr lang="de-DE" sz="3600" dirty="0" smtClean="0"/>
              <a:t>, </a:t>
            </a:r>
            <a:r>
              <a:rPr lang="ro-RO" sz="3600" dirty="0" smtClean="0"/>
              <a:t>dezvoltare ipoteze</a:t>
            </a:r>
            <a:r>
              <a:rPr lang="de-DE" sz="3600" dirty="0" smtClean="0"/>
              <a:t>, </a:t>
            </a:r>
            <a:r>
              <a:rPr lang="ro-RO" sz="3600" dirty="0"/>
              <a:t>i</a:t>
            </a:r>
            <a:r>
              <a:rPr lang="de-DE" sz="3600" dirty="0" smtClean="0"/>
              <a:t>dentifi</a:t>
            </a:r>
            <a:r>
              <a:rPr lang="ro-RO" sz="3600" dirty="0" smtClean="0"/>
              <a:t>care</a:t>
            </a:r>
            <a:r>
              <a:rPr lang="de-DE" sz="3600" dirty="0" smtClean="0"/>
              <a:t> etc.),</a:t>
            </a:r>
            <a:r>
              <a:rPr lang="ro-RO" sz="3600" dirty="0" smtClean="0"/>
              <a:t> care </a:t>
            </a:r>
            <a:r>
              <a:rPr lang="ro-RO" sz="3600" dirty="0" smtClean="0"/>
              <a:t>să ducă </a:t>
            </a:r>
            <a:r>
              <a:rPr lang="ro-RO" sz="3600" dirty="0" smtClean="0"/>
              <a:t>către </a:t>
            </a:r>
            <a:r>
              <a:rPr lang="ro-RO" sz="3600" dirty="0" smtClean="0"/>
              <a:t>prelucra</a:t>
            </a:r>
            <a:r>
              <a:rPr lang="ro-RO" sz="3600" dirty="0" smtClean="0"/>
              <a:t>rea </a:t>
            </a:r>
            <a:r>
              <a:rPr lang="ro-RO" sz="3600" dirty="0" smtClean="0"/>
              <a:t>întrebărilor cheie</a:t>
            </a:r>
            <a:r>
              <a:rPr lang="de-DE" sz="3600" dirty="0" smtClean="0"/>
              <a:t>.</a:t>
            </a:r>
          </a:p>
          <a:p>
            <a:endParaRPr lang="de-DE" dirty="0" smtClean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7402" y="40708"/>
            <a:ext cx="1114598" cy="6817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7358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0666-28E3-4597-A8F7-57CE2D9BF532}" type="slidenum">
              <a:rPr lang="de-DE" smtClean="0"/>
              <a:t>7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527221" y="1090206"/>
            <a:ext cx="1056914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 dirty="0" smtClean="0">
                <a:latin typeface="Calibri" pitchFamily="34" charset="0"/>
                <a:cs typeface="Calibri" pitchFamily="34" charset="0"/>
              </a:rPr>
              <a:t>Etapa </a:t>
            </a:r>
            <a:r>
              <a:rPr lang="de-DE" sz="2400" dirty="0" smtClean="0">
                <a:latin typeface="Calibri" pitchFamily="34" charset="0"/>
                <a:cs typeface="Calibri" pitchFamily="34" charset="0"/>
              </a:rPr>
              <a:t>5 </a:t>
            </a:r>
            <a:r>
              <a:rPr lang="ro-RO" sz="2400" dirty="0" smtClean="0">
                <a:latin typeface="Calibri" pitchFamily="34" charset="0"/>
                <a:cs typeface="Calibri" pitchFamily="34" charset="0"/>
              </a:rPr>
              <a:t>consiliere</a:t>
            </a:r>
            <a:endParaRPr lang="de-DE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ro-RO" sz="2400" dirty="0" smtClean="0">
                <a:latin typeface="Calibri" pitchFamily="34" charset="0"/>
                <a:cs typeface="Calibri" pitchFamily="34" charset="0"/>
              </a:rPr>
              <a:t>După principiul </a:t>
            </a:r>
            <a:r>
              <a:rPr lang="ro-RO" sz="2400" dirty="0" smtClean="0">
                <a:latin typeface="Calibri" pitchFamily="34" charset="0"/>
                <a:cs typeface="Calibri" pitchFamily="34" charset="0"/>
              </a:rPr>
              <a:t>modului </a:t>
            </a:r>
            <a:r>
              <a:rPr lang="ro-RO" sz="2400" dirty="0" smtClean="0">
                <a:latin typeface="Calibri" pitchFamily="34" charset="0"/>
                <a:cs typeface="Calibri" pitchFamily="34" charset="0"/>
              </a:rPr>
              <a:t>de consiliere, ce s-a ales în etapa trecută , naratorul va oferi </a:t>
            </a:r>
            <a:r>
              <a:rPr lang="vi-VN" sz="2400" dirty="0">
                <a:latin typeface="Calibri" pitchFamily="34" charset="0"/>
                <a:cs typeface="Calibri" pitchFamily="34" charset="0"/>
              </a:rPr>
              <a:t>colegilor săi </a:t>
            </a:r>
            <a:r>
              <a:rPr lang="vi-VN" sz="2400" dirty="0" smtClean="0">
                <a:latin typeface="Calibri" pitchFamily="34" charset="0"/>
                <a:cs typeface="Calibri" pitchFamily="34" charset="0"/>
              </a:rPr>
              <a:t>consilieri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o-RO" sz="2400" dirty="0" smtClean="0">
                <a:latin typeface="Calibri" pitchFamily="34" charset="0"/>
                <a:cs typeface="Calibri" pitchFamily="34" charset="0"/>
              </a:rPr>
              <a:t>întrebările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sale </a:t>
            </a:r>
            <a:r>
              <a:rPr lang="ro-RO" sz="2400" dirty="0" smtClean="0">
                <a:latin typeface="Calibri" pitchFamily="34" charset="0"/>
                <a:cs typeface="Calibri" pitchFamily="34" charset="0"/>
              </a:rPr>
              <a:t>cheie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</a:t>
            </a:r>
            <a:endParaRPr lang="de-DE" sz="2400" dirty="0">
              <a:latin typeface="Calibri" pitchFamily="34" charset="0"/>
              <a:cs typeface="Calibri" pitchFamily="34" charset="0"/>
            </a:endParaRPr>
          </a:p>
          <a:p>
            <a:r>
              <a:rPr lang="ro-RO" sz="2400" dirty="0">
                <a:latin typeface="Calibri" pitchFamily="34" charset="0"/>
                <a:cs typeface="Calibri" pitchFamily="34" charset="0"/>
              </a:rPr>
              <a:t>U</a:t>
            </a:r>
            <a:r>
              <a:rPr lang="de-DE" sz="2400" dirty="0" smtClean="0">
                <a:latin typeface="Calibri" pitchFamily="34" charset="0"/>
                <a:cs typeface="Calibri" pitchFamily="34" charset="0"/>
              </a:rPr>
              <a:t>n </a:t>
            </a:r>
            <a:r>
              <a:rPr lang="de-DE" sz="2400" dirty="0">
                <a:latin typeface="Calibri" pitchFamily="34" charset="0"/>
                <a:cs typeface="Calibri" pitchFamily="34" charset="0"/>
              </a:rPr>
              <a:t>"</a:t>
            </a:r>
            <a:r>
              <a:rPr lang="de-DE" sz="2400" dirty="0" smtClean="0">
                <a:latin typeface="Calibri" pitchFamily="34" charset="0"/>
                <a:cs typeface="Calibri" pitchFamily="34" charset="0"/>
              </a:rPr>
              <a:t>Se</a:t>
            </a:r>
            <a:r>
              <a:rPr lang="ro-RO" sz="2400" dirty="0" smtClean="0">
                <a:latin typeface="Calibri" pitchFamily="34" charset="0"/>
                <a:cs typeface="Calibri" pitchFamily="34" charset="0"/>
              </a:rPr>
              <a:t>cr</a:t>
            </a:r>
            <a:r>
              <a:rPr lang="de-DE" sz="2400" dirty="0" smtClean="0">
                <a:latin typeface="Calibri" pitchFamily="34" charset="0"/>
                <a:cs typeface="Calibri" pitchFamily="34" charset="0"/>
              </a:rPr>
              <a:t>et</a:t>
            </a:r>
            <a:r>
              <a:rPr lang="ro-RO" sz="2400" dirty="0" smtClean="0">
                <a:latin typeface="Calibri" pitchFamily="34" charset="0"/>
                <a:cs typeface="Calibri" pitchFamily="34" charset="0"/>
              </a:rPr>
              <a:t>a</a:t>
            </a:r>
            <a:r>
              <a:rPr lang="de-DE" sz="2400" dirty="0" smtClean="0">
                <a:latin typeface="Calibri" pitchFamily="34" charset="0"/>
                <a:cs typeface="Calibri" pitchFamily="34" charset="0"/>
              </a:rPr>
              <a:t>r</a:t>
            </a:r>
            <a:r>
              <a:rPr lang="de-DE" sz="2400" dirty="0">
                <a:latin typeface="Calibri" pitchFamily="34" charset="0"/>
                <a:cs typeface="Calibri" pitchFamily="34" charset="0"/>
              </a:rPr>
              <a:t>" </a:t>
            </a:r>
            <a:r>
              <a:rPr lang="ro-RO" sz="2400" dirty="0" smtClean="0">
                <a:latin typeface="Calibri" pitchFamily="34" charset="0"/>
                <a:cs typeface="Calibri" pitchFamily="34" charset="0"/>
              </a:rPr>
              <a:t>scrie</a:t>
            </a:r>
            <a:r>
              <a:rPr lang="ro-RO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o-RO" sz="2400" dirty="0" smtClean="0">
                <a:latin typeface="Calibri" pitchFamily="34" charset="0"/>
                <a:cs typeface="Calibri" pitchFamily="34" charset="0"/>
              </a:rPr>
              <a:t>protocolul </a:t>
            </a:r>
            <a:r>
              <a:rPr lang="ro-RO" sz="2400" dirty="0" smtClean="0">
                <a:latin typeface="Calibri" pitchFamily="34" charset="0"/>
                <a:cs typeface="Calibri" pitchFamily="34" charset="0"/>
              </a:rPr>
              <a:t>contribuției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o-RO" sz="2400" dirty="0" smtClean="0">
                <a:latin typeface="Calibri" pitchFamily="34" charset="0"/>
                <a:cs typeface="Calibri" pitchFamily="34" charset="0"/>
              </a:rPr>
              <a:t>consilierului. Acest lucru oferă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nara</a:t>
            </a:r>
            <a:r>
              <a:rPr lang="ro-RO" sz="2400" dirty="0" smtClean="0">
                <a:latin typeface="Calibri" pitchFamily="34" charset="0"/>
                <a:cs typeface="Calibri" pitchFamily="34" charset="0"/>
              </a:rPr>
              <a:t>torului posibilitatea de a se concentra pe conținutul </a:t>
            </a:r>
            <a:r>
              <a:rPr lang="ro-RO" sz="2400" dirty="0" smtClean="0">
                <a:latin typeface="Calibri" pitchFamily="34" charset="0"/>
                <a:cs typeface="Calibri" pitchFamily="34" charset="0"/>
              </a:rPr>
              <a:t>acestuia. </a:t>
            </a:r>
            <a:endParaRPr lang="de-DE" sz="2400" dirty="0">
              <a:latin typeface="Calibri" pitchFamily="34" charset="0"/>
              <a:cs typeface="Calibri" pitchFamily="34" charset="0"/>
            </a:endParaRPr>
          </a:p>
          <a:p>
            <a:r>
              <a:rPr lang="de-DE" sz="2400" dirty="0" smtClean="0">
                <a:latin typeface="Calibri" pitchFamily="34" charset="0"/>
                <a:cs typeface="Calibri" pitchFamily="34" charset="0"/>
              </a:rPr>
              <a:t>Consilierul </a:t>
            </a:r>
            <a:r>
              <a:rPr lang="de-DE" sz="2400" dirty="0" smtClean="0">
                <a:latin typeface="Calibri" pitchFamily="34" charset="0"/>
                <a:cs typeface="Calibri" pitchFamily="34" charset="0"/>
              </a:rPr>
              <a:t>formuleaz</a:t>
            </a:r>
            <a:r>
              <a:rPr lang="ro-RO" sz="2400" dirty="0" smtClean="0">
                <a:latin typeface="Calibri" pitchFamily="34" charset="0"/>
                <a:cs typeface="Calibri" pitchFamily="34" charset="0"/>
              </a:rPr>
              <a:t>ă contribuțiile sale după regula modelului </a:t>
            </a:r>
            <a:r>
              <a:rPr lang="ro-RO" sz="2400" dirty="0" smtClean="0">
                <a:latin typeface="Calibri" pitchFamily="34" charset="0"/>
                <a:cs typeface="Calibri" pitchFamily="34" charset="0"/>
              </a:rPr>
              <a:t>de consiliere ales.</a:t>
            </a:r>
            <a:endParaRPr lang="de-DE" sz="2400" dirty="0">
              <a:latin typeface="Calibri" pitchFamily="34" charset="0"/>
              <a:cs typeface="Calibri" pitchFamily="34" charset="0"/>
            </a:endParaRPr>
          </a:p>
          <a:p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Narato</a:t>
            </a:r>
            <a:r>
              <a:rPr lang="en-US" sz="24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ro-RO" sz="2400" dirty="0" smtClean="0">
                <a:latin typeface="Calibri" pitchFamily="34" charset="0"/>
                <a:cs typeface="Calibri" pitchFamily="34" charset="0"/>
              </a:rPr>
              <a:t>ul doar ascultă în această etapă și lasă ca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diferitele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o-RO" sz="2400" dirty="0" smtClean="0">
                <a:latin typeface="Calibri" pitchFamily="34" charset="0"/>
                <a:cs typeface="Calibri" pitchFamily="34" charset="0"/>
              </a:rPr>
              <a:t>idei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i ale </a:t>
            </a:r>
            <a:r>
              <a:rPr lang="ro-RO" sz="2400" dirty="0" smtClean="0">
                <a:latin typeface="Calibri" pitchFamily="34" charset="0"/>
                <a:cs typeface="Calibri" pitchFamily="34" charset="0"/>
              </a:rPr>
              <a:t>consilierului să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ac</a:t>
            </a:r>
            <a:r>
              <a:rPr lang="ro-RO" sz="2400" dirty="0" smtClean="0">
                <a:latin typeface="Calibri" pitchFamily="34" charset="0"/>
                <a:cs typeface="Calibri" pitchFamily="34" charset="0"/>
              </a:rPr>
              <a:t>ț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ioneze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asupra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sa</a:t>
            </a:r>
            <a:r>
              <a:rPr lang="de-DE" sz="2400" dirty="0" smtClean="0">
                <a:latin typeface="Calibri" pitchFamily="34" charset="0"/>
                <a:cs typeface="Calibri" pitchFamily="34" charset="0"/>
              </a:rPr>
              <a:t>.</a:t>
            </a:r>
            <a:endParaRPr lang="de-DE" sz="2400" dirty="0">
              <a:latin typeface="Calibri" pitchFamily="34" charset="0"/>
              <a:cs typeface="Calibri" pitchFamily="34" charset="0"/>
            </a:endParaRPr>
          </a:p>
          <a:p>
            <a:r>
              <a:rPr lang="de-DE" sz="2400" dirty="0" smtClean="0">
                <a:latin typeface="Calibri" pitchFamily="34" charset="0"/>
                <a:cs typeface="Calibri" pitchFamily="34" charset="0"/>
              </a:rPr>
              <a:t>Moderator</a:t>
            </a:r>
            <a:r>
              <a:rPr lang="ro-RO" sz="2400" dirty="0" smtClean="0">
                <a:latin typeface="Calibri" pitchFamily="34" charset="0"/>
                <a:cs typeface="Calibri" pitchFamily="34" charset="0"/>
              </a:rPr>
              <a:t>ul se</a:t>
            </a:r>
            <a:r>
              <a:rPr lang="de-DE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o-RO" sz="2400" dirty="0" smtClean="0">
                <a:latin typeface="Calibri" pitchFamily="34" charset="0"/>
                <a:cs typeface="Calibri" pitchFamily="34" charset="0"/>
              </a:rPr>
              <a:t>preocupă de respectarea timpului alocat, de cca. </a:t>
            </a:r>
            <a:r>
              <a:rPr lang="de-DE" sz="2400" dirty="0" smtClean="0">
                <a:latin typeface="Calibri" pitchFamily="34" charset="0"/>
                <a:cs typeface="Calibri" pitchFamily="34" charset="0"/>
              </a:rPr>
              <a:t>10 </a:t>
            </a:r>
            <a:r>
              <a:rPr lang="ro-RO" sz="2400" dirty="0">
                <a:latin typeface="Calibri" pitchFamily="34" charset="0"/>
                <a:cs typeface="Calibri" pitchFamily="34" charset="0"/>
              </a:rPr>
              <a:t>m</a:t>
            </a:r>
            <a:r>
              <a:rPr lang="de-DE" sz="2400" dirty="0" smtClean="0">
                <a:latin typeface="Calibri" pitchFamily="34" charset="0"/>
                <a:cs typeface="Calibri" pitchFamily="34" charset="0"/>
              </a:rPr>
              <a:t>inute</a:t>
            </a:r>
            <a:r>
              <a:rPr lang="ro-RO" sz="2400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de-DE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o-RO" sz="2400" dirty="0" smtClean="0">
                <a:latin typeface="Calibri" pitchFamily="34" charset="0"/>
                <a:cs typeface="Calibri" pitchFamily="34" charset="0"/>
              </a:rPr>
              <a:t>În afară de asta, i-a aminte ca </a:t>
            </a:r>
            <a:r>
              <a:rPr lang="ro-RO" sz="2400" dirty="0" smtClean="0">
                <a:latin typeface="Calibri" pitchFamily="34" charset="0"/>
                <a:cs typeface="Calibri" pitchFamily="34" charset="0"/>
              </a:rPr>
              <a:t>aceste contribuții s</a:t>
            </a:r>
            <a:r>
              <a:rPr lang="ro-RO" sz="2400" dirty="0" smtClean="0">
                <a:latin typeface="Calibri" pitchFamily="34" charset="0"/>
                <a:cs typeface="Calibri" pitchFamily="34" charset="0"/>
              </a:rPr>
              <a:t>ă </a:t>
            </a:r>
            <a:r>
              <a:rPr lang="ro-RO" sz="2400" dirty="0" smtClean="0">
                <a:latin typeface="Calibri" pitchFamily="34" charset="0"/>
                <a:cs typeface="Calibri" pitchFamily="34" charset="0"/>
              </a:rPr>
              <a:t>nu se deruleze prea repede, una după alta, </a:t>
            </a:r>
            <a:r>
              <a:rPr lang="ro-RO" sz="2400" dirty="0" smtClean="0">
                <a:latin typeface="Calibri" pitchFamily="34" charset="0"/>
                <a:cs typeface="Calibri" pitchFamily="34" charset="0"/>
              </a:rPr>
              <a:t>și consilierul să ofere o singură contribuție la luarea cuvântului. </a:t>
            </a:r>
            <a:endParaRPr lang="de-DE" sz="1200" dirty="0"/>
          </a:p>
        </p:txBody>
      </p:sp>
      <p:sp>
        <p:nvSpPr>
          <p:cNvPr id="7" name="Titel 1"/>
          <p:cNvSpPr txBox="1">
            <a:spLocks noGrp="1"/>
          </p:cNvSpPr>
          <p:nvPr>
            <p:ph type="ctrTitle"/>
          </p:nvPr>
        </p:nvSpPr>
        <p:spPr>
          <a:xfrm>
            <a:off x="6096000" y="474781"/>
            <a:ext cx="5107458" cy="34900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000" dirty="0" err="1" smtClean="0"/>
              <a:t>Reflecting</a:t>
            </a:r>
            <a:r>
              <a:rPr lang="de-DE" sz="2000" dirty="0" smtClean="0"/>
              <a:t> Team </a:t>
            </a:r>
            <a:br>
              <a:rPr lang="de-DE" sz="2000" dirty="0" smtClean="0"/>
            </a:br>
            <a:r>
              <a:rPr lang="de-DE" sz="2000" dirty="0" smtClean="0"/>
              <a:t>nach Kim-Oliver Tietze</a:t>
            </a:r>
            <a:endParaRPr lang="de-DE" sz="20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7402" y="40708"/>
            <a:ext cx="1114598" cy="6817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4681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0666-28E3-4597-A8F7-57CE2D9BF532}" type="slidenum">
              <a:rPr lang="de-DE" smtClean="0"/>
              <a:t>8</a:t>
            </a:fld>
            <a:endParaRPr lang="de-DE"/>
          </a:p>
        </p:txBody>
      </p:sp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o-RO" dirty="0" smtClean="0"/>
              <a:t>Reflecția echipei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ro-RO" dirty="0" smtClean="0"/>
              <a:t>după</a:t>
            </a:r>
            <a:r>
              <a:rPr lang="de-DE" dirty="0" smtClean="0"/>
              <a:t> Kim-Oliver Tietze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42551" y="1869989"/>
            <a:ext cx="10420865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b="1" dirty="0" smtClean="0"/>
              <a:t>Etapa</a:t>
            </a:r>
            <a:r>
              <a:rPr lang="de-DE" sz="3200" b="1" dirty="0" smtClean="0"/>
              <a:t> 6 </a:t>
            </a:r>
            <a:r>
              <a:rPr lang="ro-RO" sz="3200" b="1" dirty="0"/>
              <a:t>Î</a:t>
            </a:r>
            <a:r>
              <a:rPr lang="ro-RO" sz="3200" b="1" dirty="0" smtClean="0"/>
              <a:t>ncheiere</a:t>
            </a:r>
            <a:endParaRPr lang="de-DE" sz="3200" b="1" dirty="0" smtClean="0"/>
          </a:p>
          <a:p>
            <a:r>
              <a:rPr lang="de-DE" sz="3200" dirty="0" smtClean="0"/>
              <a:t>Moderator</a:t>
            </a:r>
            <a:r>
              <a:rPr lang="ro-RO" sz="3200" dirty="0" smtClean="0"/>
              <a:t>ul </a:t>
            </a:r>
            <a:r>
              <a:rPr lang="ro-RO" sz="3200" dirty="0" smtClean="0"/>
              <a:t>întreabă naratorul</a:t>
            </a:r>
            <a:r>
              <a:rPr lang="ro-RO" sz="3200" dirty="0" smtClean="0"/>
              <a:t>, care idee a consilierului</a:t>
            </a:r>
            <a:r>
              <a:rPr lang="de-DE" sz="3200" dirty="0" smtClean="0"/>
              <a:t> </a:t>
            </a:r>
            <a:r>
              <a:rPr lang="ro-RO" sz="3200" dirty="0" smtClean="0"/>
              <a:t>i </a:t>
            </a:r>
            <a:r>
              <a:rPr lang="ro-RO" sz="3200" dirty="0" smtClean="0"/>
              <a:t>se pare că este utilă și demnă de atenție, </a:t>
            </a:r>
            <a:r>
              <a:rPr lang="ro-RO" sz="3200" dirty="0" smtClean="0"/>
              <a:t>referitor </a:t>
            </a:r>
            <a:r>
              <a:rPr lang="ro-RO" sz="3200" dirty="0" smtClean="0"/>
              <a:t>la întrebarea sa cheie. </a:t>
            </a:r>
            <a:endParaRPr lang="ro-RO" sz="3200" dirty="0" smtClean="0"/>
          </a:p>
          <a:p>
            <a:r>
              <a:rPr lang="ro-RO" sz="3200" smtClean="0"/>
              <a:t>Naratorul </a:t>
            </a:r>
            <a:r>
              <a:rPr lang="ro-RO" sz="3200" dirty="0" smtClean="0"/>
              <a:t>i-a poziție față </a:t>
            </a:r>
            <a:r>
              <a:rPr lang="ro-RO" sz="3200" smtClean="0"/>
              <a:t>de </a:t>
            </a:r>
            <a:r>
              <a:rPr lang="ro-RO" sz="3200" smtClean="0"/>
              <a:t>sugestiile utile, </a:t>
            </a:r>
            <a:r>
              <a:rPr lang="ro-RO" sz="3200" dirty="0" smtClean="0"/>
              <a:t>din perspectiva sa și mulțumește apoi, pentru sprijinul tuturor colegilor consilieri.</a:t>
            </a:r>
            <a:endParaRPr lang="de-DE" sz="3200" dirty="0"/>
          </a:p>
          <a:p>
            <a:r>
              <a:rPr lang="ro-RO" sz="3200" dirty="0" smtClean="0"/>
              <a:t>Observatorul poate relata percepția sa. </a:t>
            </a:r>
            <a:endParaRPr lang="de-DE" sz="3200" dirty="0" smtClean="0"/>
          </a:p>
          <a:p>
            <a:endParaRPr lang="de-DE" sz="1100" dirty="0" smtClean="0"/>
          </a:p>
          <a:p>
            <a:endParaRPr lang="de-DE" sz="14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7402" y="40708"/>
            <a:ext cx="1114598" cy="6817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3699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390</Words>
  <Application>Microsoft Office PowerPoint</Application>
  <PresentationFormat>Custom</PresentationFormat>
  <Paragraphs>54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Reflecția echipei după Kim-Oliver Tietze</vt:lpstr>
      <vt:lpstr>PowerPoint Presentation</vt:lpstr>
      <vt:lpstr>PowerPoint Presentation</vt:lpstr>
      <vt:lpstr>Reflecția echipei după Kim-Oliver Tietze</vt:lpstr>
      <vt:lpstr>Reflecția echipei  după Kim-Oliver Tietze</vt:lpstr>
      <vt:lpstr>Reflecția echipei după Kim-Oliver Tietze</vt:lpstr>
      <vt:lpstr>Reflecting Team  nach Kim-Oliver Tietze</vt:lpstr>
      <vt:lpstr>Reflecția echipei după Kim-Oliver Tietze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Christina Herrmann</dc:creator>
  <cp:lastModifiedBy>Tatiana</cp:lastModifiedBy>
  <cp:revision>45</cp:revision>
  <dcterms:created xsi:type="dcterms:W3CDTF">2015-12-08T13:18:58Z</dcterms:created>
  <dcterms:modified xsi:type="dcterms:W3CDTF">2016-02-02T18:45:27Z</dcterms:modified>
</cp:coreProperties>
</file>