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62" r:id="rId4"/>
    <p:sldId id="263" r:id="rId5"/>
    <p:sldId id="264" r:id="rId6"/>
    <p:sldId id="275" r:id="rId7"/>
    <p:sldId id="260" r:id="rId8"/>
    <p:sldId id="267" r:id="rId9"/>
    <p:sldId id="261" r:id="rId10"/>
    <p:sldId id="268" r:id="rId11"/>
    <p:sldId id="269" r:id="rId12"/>
    <p:sldId id="271" r:id="rId13"/>
    <p:sldId id="272" r:id="rId14"/>
    <p:sldId id="273" r:id="rId15"/>
    <p:sldId id="270" r:id="rId16"/>
    <p:sldId id="282" r:id="rId17"/>
    <p:sldId id="276" r:id="rId18"/>
    <p:sldId id="278" r:id="rId19"/>
    <p:sldId id="279" r:id="rId20"/>
    <p:sldId id="280" r:id="rId21"/>
    <p:sldId id="281" r:id="rId22"/>
    <p:sldId id="257" r:id="rId23"/>
    <p:sldId id="258" r:id="rId24"/>
    <p:sldId id="259" r:id="rId25"/>
    <p:sldId id="277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36BF-FEF4-4C1E-8BF2-9115DA4F29A3}" type="datetimeFigureOut">
              <a:rPr lang="de-DE" smtClean="0"/>
              <a:pPr/>
              <a:t>03.02.2016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7700-F747-43F9-8109-FED1C5C31A2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14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26266-F5E1-4018-919C-DCA9035CF90E}" type="datetimeFigureOut">
              <a:rPr lang="de-DE" smtClean="0"/>
              <a:pPr/>
              <a:t>03.02.2016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136C-E9FF-4FC4-BC5B-5FC80597124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08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A05D-0B2A-4C14-B0C9-DEFC5EF1CCD4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2DCD-C688-438F-AF11-3DCEA35EB419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AC35-5397-4B98-9A7B-E9913538127C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B1EF-6538-4C60-A421-2FC9114CD837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24BF-80B4-499B-8FAD-907452F939FE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8F5-8992-410B-A6BE-C46EDDF61DEE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0665-1AC5-44F1-A4E9-10D29568A17F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1521-976A-4231-882B-9CBEC1867013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ABD3-F87B-4FA9-836D-A8B13542B73E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0497-561D-43C9-B65C-1E4E8A9FEFB7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DC0C-773C-4691-B83D-B49D1C2F3B48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F252AB-AB3A-46AA-B24C-ACBEE47E549F}" type="datetime1">
              <a:rPr lang="de-DE" smtClean="0"/>
              <a:pPr/>
              <a:t>03.02.2016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3A6147-FB8F-44BE-83B7-544676C9E8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Moarte </a:t>
            </a:r>
            <a:r>
              <a:rPr lang="ro-RO" dirty="0" smtClean="0"/>
              <a:t>și murind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3082354"/>
          </a:xfrm>
        </p:spPr>
        <p:txBody>
          <a:bodyPr>
            <a:normAutofit/>
          </a:bodyPr>
          <a:lstStyle/>
          <a:p>
            <a:r>
              <a:rPr lang="de-DE" dirty="0" smtClean="0"/>
              <a:t>2. D</a:t>
            </a:r>
            <a:r>
              <a:rPr lang="ro-RO" dirty="0" smtClean="0"/>
              <a:t>reptul oamenilor de a fi îngrijiți continuu și adecvat de către oameni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4005064"/>
            <a:ext cx="8229600" cy="3413016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Chiar și când vindecarea trece în spatele </a:t>
            </a:r>
            <a:r>
              <a:rPr lang="en-US" dirty="0" smtClean="0"/>
              <a:t>“</a:t>
            </a:r>
            <a:r>
              <a:rPr lang="en-US" dirty="0" err="1" smtClean="0"/>
              <a:t>st</a:t>
            </a:r>
            <a:r>
              <a:rPr lang="ro-RO" dirty="0" smtClean="0"/>
              <a:t>ării de bine</a:t>
            </a:r>
            <a:r>
              <a:rPr lang="en-US" dirty="0" smtClean="0"/>
              <a:t>”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i="1" dirty="0" smtClean="0"/>
              <a:t>Cerințe în detaliu</a:t>
            </a:r>
            <a:r>
              <a:rPr lang="de-DE" i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709160"/>
          </a:xfrm>
        </p:spPr>
        <p:txBody>
          <a:bodyPr/>
          <a:lstStyle/>
          <a:p>
            <a:r>
              <a:rPr lang="de-DE" dirty="0" smtClean="0"/>
              <a:t>- </a:t>
            </a:r>
            <a:r>
              <a:rPr lang="ro-RO" dirty="0" smtClean="0"/>
              <a:t>a nu fi singur, murind</a:t>
            </a:r>
            <a:r>
              <a:rPr lang="de-DE" dirty="0" smtClean="0"/>
              <a:t>;</a:t>
            </a:r>
          </a:p>
          <a:p>
            <a:r>
              <a:rPr lang="de-DE" dirty="0" smtClean="0"/>
              <a:t>- </a:t>
            </a:r>
            <a:r>
              <a:rPr lang="ro-RO" dirty="0" smtClean="0"/>
              <a:t>oamenii din jur </a:t>
            </a:r>
            <a:r>
              <a:rPr lang="ro-RO" dirty="0" smtClean="0"/>
              <a:t>să </a:t>
            </a:r>
            <a:r>
              <a:rPr lang="ro-RO" dirty="0" smtClean="0"/>
              <a:t>acționeze competent și mulțumiți sufletește, deoarece mă pot ajuta să-mi găsesc moartea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 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i="1" dirty="0" smtClean="0"/>
              <a:t>Corespunzător, ca poruncă de îngrijire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 </a:t>
            </a:r>
            <a:r>
              <a:rPr lang="ro-RO" dirty="0" smtClean="0"/>
              <a:t>trebuie să respecți suveranitatea și fundamentala egalitate cu tine</a:t>
            </a:r>
            <a:r>
              <a:rPr lang="de-DE" dirty="0" smtClean="0"/>
              <a:t>.</a:t>
            </a:r>
          </a:p>
          <a:p>
            <a:r>
              <a:rPr lang="de-DE" dirty="0" smtClean="0"/>
              <a:t>- </a:t>
            </a:r>
            <a:r>
              <a:rPr lang="ro-RO" dirty="0"/>
              <a:t>p</a:t>
            </a:r>
            <a:r>
              <a:rPr lang="ro-RO" dirty="0" smtClean="0"/>
              <a:t>ersoanele însemnate din viața pacientului, încearcă să le incluzi în relația cu el, prin prezența lor sau din amintire.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fii </a:t>
            </a:r>
            <a:r>
              <a:rPr lang="de-DE" dirty="0" smtClean="0"/>
              <a:t>(</a:t>
            </a:r>
            <a:r>
              <a:rPr lang="ro-RO" dirty="0" smtClean="0"/>
              <a:t>pe cât posibil</a:t>
            </a:r>
            <a:r>
              <a:rPr lang="de-DE" dirty="0" smtClean="0"/>
              <a:t>) </a:t>
            </a:r>
            <a:r>
              <a:rPr lang="ro-RO" dirty="0" smtClean="0"/>
              <a:t>întotdeauna disponibil, atâta timp cât libertatea ta îți permite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3. D</a:t>
            </a:r>
            <a:r>
              <a:rPr lang="ro-RO" dirty="0" smtClean="0"/>
              <a:t>reptul la speranță și vise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709160"/>
          </a:xfrm>
        </p:spPr>
        <p:txBody>
          <a:bodyPr/>
          <a:lstStyle/>
          <a:p>
            <a:r>
              <a:rPr lang="ro-RO" dirty="0"/>
              <a:t>i</a:t>
            </a:r>
            <a:r>
              <a:rPr lang="ro-RO" dirty="0" smtClean="0"/>
              <a:t>ndiferent la ce se referă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i="1" dirty="0" smtClean="0"/>
              <a:t>Cerințe în detaliu</a:t>
            </a:r>
            <a:r>
              <a:rPr lang="de-DE" i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- </a:t>
            </a:r>
            <a:r>
              <a:rPr lang="ro-RO" dirty="0" smtClean="0"/>
              <a:t>să am voie să vorbesc despre experiența mea spirituală și religioasă, indiferent de cum reacționează alții la asta</a:t>
            </a:r>
            <a:r>
              <a:rPr lang="de-DE" dirty="0" smtClean="0"/>
              <a:t>;</a:t>
            </a:r>
          </a:p>
          <a:p>
            <a:r>
              <a:rPr lang="de-DE" dirty="0" smtClean="0"/>
              <a:t>- </a:t>
            </a:r>
            <a:r>
              <a:rPr lang="ro-RO" dirty="0" smtClean="0"/>
              <a:t>să am voie să-mi exprim sentimentele, temerile, bucuria ș.a.m.d. în fața morții mele</a:t>
            </a:r>
            <a:r>
              <a:rPr lang="de-DE" dirty="0" smtClean="0"/>
              <a:t>.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> </a:t>
            </a:r>
            <a:r>
              <a:rPr lang="ro-RO" i="1" dirty="0"/>
              <a:t>C</a:t>
            </a:r>
            <a:r>
              <a:rPr lang="ro-RO" i="1" dirty="0" smtClean="0"/>
              <a:t>orespunzător, ca poruncă de îngrijire</a:t>
            </a:r>
            <a:r>
              <a:rPr lang="de-DE" i="1" dirty="0" smtClean="0"/>
              <a:t> </a:t>
            </a:r>
            <a:r>
              <a:rPr lang="de-DE" dirty="0" smtClean="0"/>
              <a:t> 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Las</a:t>
            </a:r>
            <a:r>
              <a:rPr lang="ro-RO" dirty="0" smtClean="0"/>
              <a:t>ă pacientul să ia cât mai multe decizii (încă),  pe cât este posibi</a:t>
            </a:r>
            <a:r>
              <a:rPr lang="ro-RO" dirty="0"/>
              <a:t>l</a:t>
            </a:r>
            <a:r>
              <a:rPr lang="de-DE" dirty="0" smtClean="0"/>
              <a:t>.</a:t>
            </a:r>
          </a:p>
          <a:p>
            <a:r>
              <a:rPr lang="de-DE" dirty="0" smtClean="0"/>
              <a:t>- </a:t>
            </a:r>
            <a:r>
              <a:rPr lang="ro-RO" dirty="0" smtClean="0"/>
              <a:t>ajută omul să accepte viața sa, respectiv moartea, dar i-a aminte la complicațiile rezultate și la impresiile tale asupra lor.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ajută omul să trăiască și să moară, așa cum și-a imaginat</a:t>
            </a:r>
            <a:r>
              <a:rPr lang="de-DE" dirty="0" smtClean="0"/>
              <a:t> (</a:t>
            </a:r>
            <a:r>
              <a:rPr lang="ro-RO" dirty="0" smtClean="0"/>
              <a:t>cel puțin în abordare)</a:t>
            </a:r>
            <a:r>
              <a:rPr lang="de-DE" dirty="0" smtClean="0"/>
              <a:t>.</a:t>
            </a:r>
          </a:p>
          <a:p>
            <a:r>
              <a:rPr lang="de-DE" dirty="0" smtClean="0"/>
              <a:t>- </a:t>
            </a:r>
            <a:r>
              <a:rPr lang="ro-RO" dirty="0" smtClean="0"/>
              <a:t>corectează  și urmărește propriile tale sentimente vis-a-vis de sentimentele muribundului</a:t>
            </a:r>
            <a:r>
              <a:rPr lang="de-DE" dirty="0" smtClean="0"/>
              <a:t>; </a:t>
            </a:r>
            <a:r>
              <a:rPr lang="ro-RO" dirty="0" smtClean="0"/>
              <a:t>încearcă să fii </a:t>
            </a:r>
            <a:r>
              <a:rPr lang="de-DE" dirty="0" smtClean="0"/>
              <a:t> »ob</a:t>
            </a:r>
            <a:r>
              <a:rPr lang="ro-RO" dirty="0" smtClean="0"/>
              <a:t>i</a:t>
            </a:r>
            <a:r>
              <a:rPr lang="de-DE" dirty="0" smtClean="0"/>
              <a:t>e</a:t>
            </a:r>
            <a:r>
              <a:rPr lang="ro-RO" dirty="0" smtClean="0"/>
              <a:t>c</a:t>
            </a:r>
            <a:r>
              <a:rPr lang="de-DE" dirty="0" smtClean="0"/>
              <a:t>tiv«, </a:t>
            </a:r>
            <a:r>
              <a:rPr lang="ro-RO" dirty="0" smtClean="0"/>
              <a:t>dar nu insensibil.</a:t>
            </a:r>
            <a:r>
              <a:rPr lang="de-DE" dirty="0" smtClean="0"/>
              <a:t> </a:t>
            </a:r>
          </a:p>
          <a:p>
            <a:pPr>
              <a:buNone/>
            </a:pPr>
            <a:r>
              <a:rPr lang="de-DE" dirty="0" smtClean="0"/>
              <a:t> </a:t>
            </a:r>
          </a:p>
          <a:p>
            <a:r>
              <a:rPr lang="ro-RO" sz="1400" dirty="0" smtClean="0"/>
              <a:t>din</a:t>
            </a:r>
            <a:r>
              <a:rPr lang="de-DE" sz="1400" dirty="0" smtClean="0"/>
              <a:t>. Kohlhammer Franco, </a:t>
            </a:r>
          </a:p>
          <a:p>
            <a:r>
              <a:rPr lang="ro-RO" sz="1400" dirty="0" smtClean="0"/>
              <a:t>Asistența muribundului, acompanierea muribundului, însoțirea muribundului</a:t>
            </a:r>
            <a:endParaRPr lang="de-DE" sz="1400" dirty="0" smtClean="0"/>
          </a:p>
          <a:p>
            <a:pPr marL="13716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Cele trei</a:t>
            </a:r>
            <a:r>
              <a:rPr lang="de-DE" dirty="0" smtClean="0"/>
              <a:t> „</a:t>
            </a:r>
            <a:r>
              <a:rPr lang="ro-RO" dirty="0" smtClean="0"/>
              <a:t>reguli de aur</a:t>
            </a:r>
            <a:r>
              <a:rPr lang="de-DE" dirty="0" smtClean="0"/>
              <a:t>“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o-RO" dirty="0" smtClean="0"/>
              <a:t>Nu plecați </a:t>
            </a:r>
            <a:r>
              <a:rPr lang="en-US" dirty="0" smtClean="0"/>
              <a:t>din </a:t>
            </a:r>
            <a:r>
              <a:rPr lang="ro-RO" dirty="0" smtClean="0"/>
              <a:t>drumul </a:t>
            </a:r>
            <a:r>
              <a:rPr lang="ro-RO" dirty="0" smtClean="0"/>
              <a:t>muribundului, bolnavului incurabil și rudelor acestora</a:t>
            </a:r>
            <a:r>
              <a:rPr lang="de-DE" dirty="0" smtClean="0"/>
              <a:t>!</a:t>
            </a:r>
          </a:p>
          <a:p>
            <a:pPr lvl="0"/>
            <a:endParaRPr lang="de-DE" dirty="0" smtClean="0"/>
          </a:p>
          <a:p>
            <a:pPr lvl="0"/>
            <a:r>
              <a:rPr lang="ro-RO" dirty="0" smtClean="0"/>
              <a:t>Nu există nici o obligație pentru Dvs. să auziți, vorbe precum</a:t>
            </a:r>
            <a:endParaRPr lang="de-DE" dirty="0" smtClean="0"/>
          </a:p>
          <a:p>
            <a:r>
              <a:rPr lang="de-DE" b="1" dirty="0" smtClean="0"/>
              <a:t>    </a:t>
            </a:r>
            <a:r>
              <a:rPr lang="de-DE" dirty="0" smtClean="0"/>
              <a:t>„</a:t>
            </a:r>
            <a:r>
              <a:rPr lang="ro-RO" dirty="0"/>
              <a:t>ș</a:t>
            </a:r>
            <a:r>
              <a:rPr lang="ro-RO" dirty="0" smtClean="0"/>
              <a:t>i tu vei învăța asta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    „</a:t>
            </a:r>
            <a:r>
              <a:rPr lang="ro-RO" dirty="0" smtClean="0"/>
              <a:t>la al cincilea mort, oricum te lasă rece</a:t>
            </a:r>
            <a:r>
              <a:rPr lang="de-DE" dirty="0" smtClean="0"/>
              <a:t>“ </a:t>
            </a:r>
          </a:p>
          <a:p>
            <a:r>
              <a:rPr lang="de-DE" dirty="0" smtClean="0"/>
              <a:t>    </a:t>
            </a:r>
          </a:p>
          <a:p>
            <a:endParaRPr lang="de-DE" dirty="0" smtClean="0"/>
          </a:p>
          <a:p>
            <a:pPr lvl="0"/>
            <a:r>
              <a:rPr lang="ro-RO" dirty="0" smtClean="0"/>
              <a:t>Și dvs. aveți nevoie să vă descărcați, dacă sunteți abătut </a:t>
            </a:r>
            <a:r>
              <a:rPr lang="de-DE" dirty="0" smtClean="0"/>
              <a:t> (</a:t>
            </a:r>
            <a:r>
              <a:rPr lang="ro-RO" dirty="0" smtClean="0"/>
              <a:t>printr-o discuție cu o colega, un pastor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0" name="Inhaltsplatzhalter 9" descr="img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Pierderi în viață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În mijlocul vieții suntem îmbrățișa-ți de moarte</a:t>
            </a:r>
            <a:r>
              <a:rPr lang="de-DE" dirty="0" smtClean="0"/>
              <a:t>….</a:t>
            </a:r>
          </a:p>
          <a:p>
            <a:r>
              <a:rPr lang="ro-RO" sz="1600" dirty="0" smtClean="0"/>
              <a:t>Așa se spune într-un vechi cântec religios</a:t>
            </a:r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r>
              <a:rPr lang="ro-RO" dirty="0" smtClean="0"/>
              <a:t>În viața noastră suferim deja mici </a:t>
            </a:r>
            <a:r>
              <a:rPr lang="en-US" dirty="0" smtClean="0"/>
              <a:t>“</a:t>
            </a:r>
            <a:r>
              <a:rPr lang="ro-RO" dirty="0" smtClean="0"/>
              <a:t>morți</a:t>
            </a:r>
            <a:r>
              <a:rPr lang="en-US" dirty="0" smtClean="0"/>
              <a:t>”</a:t>
            </a:r>
            <a:r>
              <a:rPr lang="ro-RO" dirty="0" smtClean="0"/>
              <a:t>, pierderi ce ne dor </a:t>
            </a:r>
            <a:endParaRPr lang="de-DE" dirty="0" smtClean="0"/>
          </a:p>
          <a:p>
            <a:endParaRPr lang="de-DE" dirty="0" smtClean="0"/>
          </a:p>
          <a:p>
            <a:r>
              <a:rPr lang="ro-RO" dirty="0" smtClean="0"/>
              <a:t>Cum gestionez aceast</a:t>
            </a:r>
            <a:r>
              <a:rPr lang="en-US" dirty="0" smtClean="0"/>
              <a:t>e</a:t>
            </a:r>
            <a:r>
              <a:rPr lang="ro-RO" dirty="0" smtClean="0"/>
              <a:t> pierder</a:t>
            </a:r>
            <a:r>
              <a:rPr lang="en-US" dirty="0" smtClean="0"/>
              <a:t>i</a:t>
            </a:r>
            <a:r>
              <a:rPr lang="de-DE" dirty="0" smtClean="0"/>
              <a:t>,</a:t>
            </a:r>
          </a:p>
          <a:p>
            <a:r>
              <a:rPr lang="en-US" dirty="0"/>
              <a:t>E</a:t>
            </a:r>
            <a:r>
              <a:rPr lang="ro-RO" dirty="0" smtClean="0"/>
              <a:t>xersez tristețea/doliul</a:t>
            </a:r>
            <a:r>
              <a:rPr lang="de-DE" dirty="0" smtClean="0"/>
              <a:t>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Pierderi evidente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 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moartea unei persoane iubite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sfârșitul unei relații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despărțire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divorț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</a:t>
            </a:r>
            <a:r>
              <a:rPr lang="ro-RO" dirty="0" smtClean="0"/>
              <a:t>eze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ro-RO" dirty="0" smtClean="0"/>
              <a:t>Dacă am o dispută cu propria moarte, pot gestiona </a:t>
            </a:r>
            <a:r>
              <a:rPr lang="ro-RO" dirty="0"/>
              <a:t>m</a:t>
            </a:r>
            <a:r>
              <a:rPr lang="ro-RO" dirty="0" smtClean="0"/>
              <a:t>ai bine tema </a:t>
            </a:r>
            <a:r>
              <a:rPr lang="en-US" dirty="0" err="1" smtClean="0"/>
              <a:t>referitoare</a:t>
            </a:r>
            <a:r>
              <a:rPr lang="en-US" dirty="0" smtClean="0"/>
              <a:t> la </a:t>
            </a:r>
            <a:r>
              <a:rPr lang="ro-RO" dirty="0" smtClean="0"/>
              <a:t> moart</a:t>
            </a:r>
            <a:r>
              <a:rPr lang="en-US" dirty="0" smtClean="0"/>
              <a:t>e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ro-RO" dirty="0" smtClean="0"/>
              <a:t>Dacă însoțesc cu demnitate muribunzi</a:t>
            </a:r>
            <a:r>
              <a:rPr lang="en-US" dirty="0" smtClean="0"/>
              <a:t>i</a:t>
            </a:r>
            <a:r>
              <a:rPr lang="ro-RO" dirty="0" smtClean="0"/>
              <a:t>, pot accepta mai bine noțiunea </a:t>
            </a:r>
            <a:r>
              <a:rPr lang="en-US" dirty="0" smtClean="0"/>
              <a:t>“</a:t>
            </a:r>
            <a:r>
              <a:rPr lang="ro-RO" dirty="0" smtClean="0"/>
              <a:t>murind</a:t>
            </a:r>
            <a:r>
              <a:rPr lang="en-US" dirty="0" smtClean="0"/>
              <a:t>”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Pierderi asemănătoare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- </a:t>
            </a:r>
            <a:r>
              <a:rPr lang="ro-RO" dirty="0" smtClean="0"/>
              <a:t>mutare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boală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schimbarea profesorului, școlii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unui loc de muncă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furt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succes</a:t>
            </a:r>
            <a:r>
              <a:rPr lang="de-DE" dirty="0" smtClean="0"/>
              <a:t>, </a:t>
            </a:r>
            <a:r>
              <a:rPr lang="ro-RO" dirty="0" smtClean="0"/>
              <a:t>pierderea luptei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unui ideal valoros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iubirii părinților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modificarea relaționării cu copii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unui scop pe termen lung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profesiei dorite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Pierderi, ce aparțin vârstei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 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- </a:t>
            </a:r>
            <a:r>
              <a:rPr lang="ro-RO" dirty="0" smtClean="0"/>
              <a:t>visele copilăriei</a:t>
            </a:r>
            <a:endParaRPr lang="de-DE" dirty="0" smtClean="0"/>
          </a:p>
          <a:p>
            <a:r>
              <a:rPr lang="de-DE" dirty="0" smtClean="0"/>
              <a:t>- pierderea iresponsabilit</a:t>
            </a:r>
            <a:r>
              <a:rPr lang="ro-RO" dirty="0" smtClean="0"/>
              <a:t>ăț</a:t>
            </a:r>
            <a:r>
              <a:rPr lang="de-DE" dirty="0" smtClean="0"/>
              <a:t>ii copil</a:t>
            </a:r>
            <a:r>
              <a:rPr lang="ro-RO" dirty="0" smtClean="0"/>
              <a:t>ă</a:t>
            </a:r>
            <a:r>
              <a:rPr lang="de-DE" dirty="0" smtClean="0"/>
              <a:t>re</a:t>
            </a:r>
            <a:r>
              <a:rPr lang="ro-RO" dirty="0" smtClean="0"/>
              <a:t>ș</a:t>
            </a:r>
            <a:r>
              <a:rPr lang="de-DE" dirty="0" smtClean="0"/>
              <a:t>ti</a:t>
            </a:r>
          </a:p>
          <a:p>
            <a:r>
              <a:rPr lang="de-DE" dirty="0" smtClean="0"/>
              <a:t>- </a:t>
            </a:r>
            <a:r>
              <a:rPr lang="ro-RO" dirty="0" smtClean="0"/>
              <a:t>primei zi de grădiniță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primei zi de școală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plutirii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en-US" dirty="0" err="1" smtClean="0"/>
              <a:t>dr</a:t>
            </a:r>
            <a:r>
              <a:rPr lang="ro-RO" dirty="0" smtClean="0"/>
              <a:t>ăgălășenia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romanțele adolescenței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încheierea școlii, diploma</a:t>
            </a:r>
            <a:r>
              <a:rPr lang="de-DE" dirty="0" smtClean="0"/>
              <a:t>, </a:t>
            </a:r>
            <a:r>
              <a:rPr lang="ro-RO" dirty="0" smtClean="0"/>
              <a:t>rupere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</a:t>
            </a:r>
            <a:r>
              <a:rPr lang="de-DE" dirty="0" smtClean="0"/>
              <a:t>ension</a:t>
            </a:r>
            <a:r>
              <a:rPr lang="ro-RO" dirty="0" smtClean="0"/>
              <a:t>area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mutarea din casă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tinereții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frumuseții 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ro-RO" dirty="0" smtClean="0"/>
              <a:t>pierderea chefului de a face sex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puterii tinereții</a:t>
            </a:r>
            <a:r>
              <a:rPr lang="de-DE" dirty="0" smtClean="0"/>
              <a:t> / </a:t>
            </a:r>
            <a:r>
              <a:rPr lang="ro-RO" dirty="0" smtClean="0"/>
              <a:t>s</a:t>
            </a:r>
            <a:r>
              <a:rPr lang="de-DE" dirty="0" smtClean="0"/>
              <a:t>por</a:t>
            </a:r>
            <a:r>
              <a:rPr lang="ro-RO" dirty="0" smtClean="0"/>
              <a:t>tivității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pierderea integrității corporale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Reflecție asupra propriei morți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de-DE" dirty="0"/>
              <a:t>1.   </a:t>
            </a:r>
            <a:r>
              <a:rPr lang="ro-RO" dirty="0" smtClean="0"/>
              <a:t>Dacă ați putea decide, ce anotimp, cameră, loc ați alege pentru moartea Dvs.</a:t>
            </a:r>
            <a:r>
              <a:rPr lang="de-DE" dirty="0" smtClean="0"/>
              <a:t>?</a:t>
            </a:r>
            <a:endParaRPr lang="de-DE" dirty="0"/>
          </a:p>
          <a:p>
            <a:pPr>
              <a:buNone/>
            </a:pPr>
            <a:r>
              <a:rPr lang="ro-RO" dirty="0"/>
              <a:t> </a:t>
            </a:r>
            <a:r>
              <a:rPr lang="ro-RO" dirty="0" smtClean="0"/>
              <a:t>      De ce</a:t>
            </a:r>
            <a:r>
              <a:rPr lang="de-DE" dirty="0" smtClean="0"/>
              <a:t>?</a:t>
            </a:r>
            <a:endParaRPr lang="de-DE" dirty="0"/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de-DE" dirty="0"/>
              <a:t>2.   </a:t>
            </a:r>
            <a:r>
              <a:rPr lang="ro-RO" dirty="0" smtClean="0"/>
              <a:t>Ce vreți să aveți în fața ochilor, atunci când muriți</a:t>
            </a:r>
            <a:r>
              <a:rPr lang="de-DE" dirty="0" smtClean="0"/>
              <a:t>?</a:t>
            </a:r>
            <a:endParaRPr lang="de-DE" dirty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de-DE" dirty="0"/>
              <a:t>3.   </a:t>
            </a:r>
            <a:r>
              <a:rPr lang="ro-RO" dirty="0" smtClean="0"/>
              <a:t>Cine doriți să vă fie alături, atunci când muriți</a:t>
            </a:r>
            <a:r>
              <a:rPr lang="de-DE" dirty="0" smtClean="0"/>
              <a:t>?</a:t>
            </a:r>
            <a:endParaRPr lang="de-DE" dirty="0"/>
          </a:p>
          <a:p>
            <a:pPr>
              <a:buNone/>
            </a:pPr>
            <a:r>
              <a:rPr lang="ro-RO" dirty="0" smtClean="0"/>
              <a:t>V-ați exprimat aceste dorințe celor în cauză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Reflecție asupra propriei morți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/>
              <a:t>4.   </a:t>
            </a:r>
            <a:r>
              <a:rPr lang="ro-RO" dirty="0"/>
              <a:t>D</a:t>
            </a:r>
            <a:r>
              <a:rPr lang="ro-RO" dirty="0" smtClean="0"/>
              <a:t>oriți, înainte de a muri, să fiți avertiza-ți printr-o boală incurabilă sau mai degrabă printr-un infarct subit</a:t>
            </a:r>
            <a:r>
              <a:rPr lang="de-DE" dirty="0" smtClean="0"/>
              <a:t>?</a:t>
            </a:r>
            <a:endParaRPr lang="de-DE" dirty="0"/>
          </a:p>
          <a:p>
            <a:pPr>
              <a:buNone/>
            </a:pPr>
            <a:r>
              <a:rPr lang="de-DE" dirty="0"/>
              <a:t> </a:t>
            </a:r>
          </a:p>
          <a:p>
            <a:pPr marL="651510" indent="-514350">
              <a:buAutoNum type="arabicPeriod" startAt="5"/>
            </a:pPr>
            <a:r>
              <a:rPr lang="ro-RO" dirty="0" smtClean="0"/>
              <a:t>Doriți să știți adevărul, în cazul în care suferiți de o boală incurabilă</a:t>
            </a:r>
            <a:r>
              <a:rPr lang="de-DE" dirty="0" smtClean="0"/>
              <a:t>? </a:t>
            </a:r>
            <a:r>
              <a:rPr lang="ro-RO" dirty="0"/>
              <a:t>D</a:t>
            </a:r>
            <a:r>
              <a:rPr lang="ro-RO" dirty="0" smtClean="0"/>
              <a:t>e ce?</a:t>
            </a:r>
            <a:endParaRPr lang="de-DE" dirty="0"/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de-DE" dirty="0"/>
              <a:t>6.   </a:t>
            </a:r>
            <a:r>
              <a:rPr lang="ro-RO" dirty="0" smtClean="0"/>
              <a:t>Ca muribund, de</a:t>
            </a:r>
            <a:r>
              <a:rPr lang="ro-RO" dirty="0"/>
              <a:t>s</a:t>
            </a:r>
            <a:r>
              <a:rPr lang="ro-RO" dirty="0" smtClean="0"/>
              <a:t>pre ce a-ți vrea să vorbiți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Reflecție asupra propriei morți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/>
              <a:t>7.   </a:t>
            </a:r>
            <a:r>
              <a:rPr lang="ro-RO" dirty="0" smtClean="0"/>
              <a:t>Există lucruri, emoționale sau practice, despre care considerați că trebuie să le rezolvați înainte de a muri</a:t>
            </a:r>
            <a:r>
              <a:rPr lang="de-DE" dirty="0" smtClean="0"/>
              <a:t>?</a:t>
            </a:r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de-DE" dirty="0"/>
              <a:t>8.   </a:t>
            </a:r>
            <a:r>
              <a:rPr lang="ro-RO" dirty="0" smtClean="0"/>
              <a:t>Cum a-ți dori să vă petreceți timpul dinaintea morții</a:t>
            </a:r>
            <a:r>
              <a:rPr lang="de-DE" dirty="0" smtClean="0"/>
              <a:t>?</a:t>
            </a:r>
            <a:endParaRPr lang="de-DE" dirty="0"/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de-DE" dirty="0"/>
              <a:t> </a:t>
            </a:r>
          </a:p>
          <a:p>
            <a:pPr marL="651510" indent="-514350">
              <a:buAutoNum type="arabicPeriod" startAt="9"/>
            </a:pPr>
            <a:r>
              <a:rPr lang="ro-RO" dirty="0" smtClean="0"/>
              <a:t>A-ți vorbit vreodată despre </a:t>
            </a:r>
            <a:r>
              <a:rPr lang="ro-RO" dirty="0" smtClean="0"/>
              <a:t>moartea </a:t>
            </a:r>
            <a:r>
              <a:rPr lang="ro-RO" dirty="0" smtClean="0"/>
              <a:t>Dvs. cu partenerul/a, familia, prietenii Dvs 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4172272" cy="543346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RO" sz="6400" dirty="0" smtClean="0"/>
              <a:t>Rugăminte</a:t>
            </a:r>
            <a:endParaRPr lang="de-DE" sz="6400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ro-RO" dirty="0" smtClean="0"/>
              <a:t>de</a:t>
            </a:r>
            <a:r>
              <a:rPr lang="de-DE" dirty="0" smtClean="0"/>
              <a:t> Hilde Domin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ro-RO" dirty="0" smtClean="0"/>
              <a:t>Vom fi scufundați </a:t>
            </a:r>
          </a:p>
          <a:p>
            <a:pPr>
              <a:buNone/>
            </a:pPr>
            <a:r>
              <a:rPr lang="ro-RO" dirty="0" smtClean="0"/>
              <a:t>Și spălați cu apele potopului </a:t>
            </a:r>
          </a:p>
          <a:p>
            <a:pPr>
              <a:buNone/>
            </a:pPr>
            <a:r>
              <a:rPr lang="ro-RO" dirty="0" smtClean="0"/>
              <a:t>Vom fi înmuiați </a:t>
            </a:r>
          </a:p>
          <a:p>
            <a:pPr>
              <a:buNone/>
            </a:pPr>
            <a:r>
              <a:rPr lang="ro-RO" dirty="0"/>
              <a:t>P</a:t>
            </a:r>
            <a:r>
              <a:rPr lang="ro-RO" dirty="0" smtClean="0"/>
              <a:t>ână la țesutul inimii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ro-RO" dirty="0" smtClean="0"/>
              <a:t>Dorința pentru priveliște</a:t>
            </a:r>
            <a:endParaRPr lang="de-DE" dirty="0" smtClean="0"/>
          </a:p>
          <a:p>
            <a:pPr>
              <a:buNone/>
            </a:pPr>
            <a:r>
              <a:rPr lang="ro-RO" dirty="0" smtClean="0"/>
              <a:t>Dincoace de granița lacrimilor</a:t>
            </a:r>
            <a:endParaRPr lang="de-DE" dirty="0" smtClean="0"/>
          </a:p>
          <a:p>
            <a:pPr>
              <a:buNone/>
            </a:pPr>
            <a:r>
              <a:rPr lang="ro-RO" dirty="0" smtClean="0"/>
              <a:t>Nu apare</a:t>
            </a:r>
            <a:endParaRPr lang="de-DE" dirty="0" smtClean="0"/>
          </a:p>
          <a:p>
            <a:pPr>
              <a:buNone/>
            </a:pPr>
            <a:r>
              <a:rPr lang="ro-RO" dirty="0" smtClean="0"/>
              <a:t>Dorința mângîierii florilor de primăvară,</a:t>
            </a:r>
            <a:endParaRPr lang="de-DE" dirty="0" smtClean="0"/>
          </a:p>
          <a:p>
            <a:pPr>
              <a:buNone/>
            </a:pPr>
            <a:r>
              <a:rPr lang="ro-RO" dirty="0" smtClean="0"/>
              <a:t>Dorința de a </a:t>
            </a:r>
            <a:r>
              <a:rPr lang="ro-RO" dirty="0" smtClean="0"/>
              <a:t>fi absolvit</a:t>
            </a:r>
            <a:endParaRPr lang="de-DE" dirty="0" smtClean="0"/>
          </a:p>
          <a:p>
            <a:pPr>
              <a:buNone/>
            </a:pPr>
            <a:r>
              <a:rPr lang="ro-RO" dirty="0" smtClean="0"/>
              <a:t>Nu apare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o-RO" dirty="0" smtClean="0"/>
              <a:t>Apare rugămintea</a:t>
            </a:r>
            <a:endParaRPr lang="de-DE" dirty="0" smtClean="0"/>
          </a:p>
          <a:p>
            <a:pPr>
              <a:buNone/>
            </a:pPr>
            <a:r>
              <a:rPr lang="ro-RO" dirty="0" smtClean="0"/>
              <a:t>Ce la răsărit de soare, porumbelul </a:t>
            </a:r>
          </a:p>
          <a:p>
            <a:pPr>
              <a:buNone/>
            </a:pPr>
            <a:r>
              <a:rPr lang="ro-RO" dirty="0" smtClean="0"/>
              <a:t>O </a:t>
            </a:r>
            <a:r>
              <a:rPr lang="ro-RO" dirty="0" smtClean="0"/>
              <a:t>duce </a:t>
            </a:r>
            <a:r>
              <a:rPr lang="ro-RO" dirty="0" smtClean="0"/>
              <a:t>ramurei de măslin,</a:t>
            </a:r>
          </a:p>
          <a:p>
            <a:pPr>
              <a:buNone/>
            </a:pPr>
            <a:r>
              <a:rPr lang="ro-RO" dirty="0" smtClean="0"/>
              <a:t>Ca fructele să fie atât de colorate, </a:t>
            </a:r>
          </a:p>
          <a:p>
            <a:pPr>
              <a:buNone/>
            </a:pPr>
            <a:r>
              <a:rPr lang="ro-RO" dirty="0" smtClean="0"/>
              <a:t>precum florile, </a:t>
            </a:r>
          </a:p>
          <a:p>
            <a:pPr>
              <a:buNone/>
            </a:pPr>
            <a:r>
              <a:rPr lang="ro-RO" dirty="0"/>
              <a:t>A</a:t>
            </a:r>
            <a:r>
              <a:rPr lang="ro-RO" dirty="0" smtClean="0"/>
              <a:t>stfel încât și frunzele trandafirului</a:t>
            </a:r>
          </a:p>
          <a:p>
            <a:pPr>
              <a:buNone/>
            </a:pPr>
            <a:r>
              <a:rPr lang="ro-RO" dirty="0" smtClean="0"/>
              <a:t>Să țeasă coroană luminoasă. 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ro-RO" dirty="0"/>
              <a:t>C</a:t>
            </a:r>
            <a:r>
              <a:rPr lang="ro-RO" dirty="0" smtClean="0"/>
              <a:t>a </a:t>
            </a:r>
            <a:r>
              <a:rPr lang="ro-RO" dirty="0" smtClean="0"/>
              <a:t>noi din flux, </a:t>
            </a:r>
          </a:p>
          <a:p>
            <a:pPr>
              <a:buNone/>
            </a:pPr>
            <a:r>
              <a:rPr lang="ro-RO" dirty="0" smtClean="0"/>
              <a:t>Ca </a:t>
            </a:r>
            <a:r>
              <a:rPr lang="ro-RO" dirty="0" smtClean="0"/>
              <a:t>noi din groapa leului </a:t>
            </a:r>
          </a:p>
          <a:p>
            <a:pPr>
              <a:buNone/>
            </a:pPr>
            <a:r>
              <a:rPr lang="ro-RO" dirty="0"/>
              <a:t>Ș</a:t>
            </a:r>
            <a:r>
              <a:rPr lang="ro-RO" dirty="0" smtClean="0"/>
              <a:t>i cuptorului înflăcărat, </a:t>
            </a:r>
          </a:p>
          <a:p>
            <a:pPr>
              <a:buNone/>
            </a:pPr>
            <a:r>
              <a:rPr lang="ro-RO" dirty="0" smtClean="0"/>
              <a:t>Tot mai schilodiți și tot mai vindecați</a:t>
            </a:r>
          </a:p>
          <a:p>
            <a:pPr>
              <a:buNone/>
            </a:pPr>
            <a:r>
              <a:rPr lang="ro-RO" dirty="0" smtClean="0"/>
              <a:t>Întotdeauna, </a:t>
            </a:r>
          </a:p>
          <a:p>
            <a:pPr>
              <a:buNone/>
            </a:pPr>
            <a:r>
              <a:rPr lang="ro-RO"/>
              <a:t>D</a:t>
            </a:r>
            <a:r>
              <a:rPr lang="ro-RO" smtClean="0"/>
              <a:t>in </a:t>
            </a:r>
            <a:r>
              <a:rPr lang="ro-RO" smtClean="0"/>
              <a:t>nou, </a:t>
            </a:r>
            <a:r>
              <a:rPr lang="ro-RO" dirty="0" smtClean="0"/>
              <a:t>să ne eliberăm.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Reflec</a:t>
            </a:r>
            <a:r>
              <a:rPr lang="ro-RO" dirty="0" smtClean="0"/>
              <a:t>ție</a:t>
            </a:r>
            <a:r>
              <a:rPr lang="ro-RO" b="1" dirty="0" smtClean="0"/>
              <a:t> asupra morții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o-RO" dirty="0" smtClean="0"/>
              <a:t>Un</a:t>
            </a:r>
            <a:r>
              <a:rPr lang="de-DE" dirty="0" smtClean="0"/>
              <a:t> </a:t>
            </a:r>
            <a:r>
              <a:rPr lang="ro-RO" dirty="0" smtClean="0"/>
              <a:t>mod hotărâtor al morții este poate inevitabilitatea</a:t>
            </a:r>
            <a:r>
              <a:rPr lang="en-US" dirty="0"/>
              <a:t>.</a:t>
            </a:r>
            <a:endParaRPr lang="de-DE" dirty="0"/>
          </a:p>
          <a:p>
            <a:pPr>
              <a:buNone/>
            </a:pPr>
            <a:r>
              <a:rPr lang="de-DE" dirty="0" smtClean="0"/>
              <a:t> </a:t>
            </a:r>
            <a:endParaRPr lang="de-DE" dirty="0"/>
          </a:p>
          <a:p>
            <a:pPr>
              <a:buNone/>
            </a:pPr>
            <a:r>
              <a:rPr lang="de-DE" dirty="0"/>
              <a:t> </a:t>
            </a:r>
            <a:r>
              <a:rPr lang="ro-RO" dirty="0" smtClean="0"/>
              <a:t>Nimeni nu poate trece pe lângă ea. Această inevitabilitate ne apasă,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ne pare grea</a:t>
            </a:r>
            <a:r>
              <a:rPr lang="de-DE" dirty="0" smtClean="0"/>
              <a:t> </a:t>
            </a:r>
            <a:r>
              <a:rPr lang="ro-RO" dirty="0" smtClean="0"/>
              <a:t>și extrem de tristă. Granița morții este de neclintit și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impen</a:t>
            </a:r>
            <a:r>
              <a:rPr lang="en-US" dirty="0" smtClean="0"/>
              <a:t>e</a:t>
            </a:r>
            <a:r>
              <a:rPr lang="ro-RO" dirty="0" smtClean="0"/>
              <a:t>trabil de întunecată și inutilă</a:t>
            </a:r>
            <a:r>
              <a:rPr lang="de-DE" dirty="0" smtClean="0"/>
              <a:t>. 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Ce înseamnă aici </a:t>
            </a:r>
            <a:r>
              <a:rPr lang="de-DE" dirty="0" smtClean="0"/>
              <a:t>"s</a:t>
            </a:r>
            <a:r>
              <a:rPr lang="ro-RO" dirty="0" smtClean="0"/>
              <a:t>ă te supui</a:t>
            </a:r>
            <a:r>
              <a:rPr lang="de-DE" dirty="0" smtClean="0"/>
              <a:t>", </a:t>
            </a:r>
            <a:r>
              <a:rPr lang="ro-RO" dirty="0" smtClean="0"/>
              <a:t>să te supui căutând </a:t>
            </a:r>
            <a:r>
              <a:rPr lang="de-DE" dirty="0" smtClean="0"/>
              <a:t>? </a:t>
            </a:r>
            <a:endParaRPr lang="de-DE" dirty="0"/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ro-RO" dirty="0" smtClean="0"/>
              <a:t>Poate putem încerca o dată</a:t>
            </a:r>
            <a:r>
              <a:rPr lang="ro-RO" dirty="0"/>
              <a:t> </a:t>
            </a:r>
            <a:r>
              <a:rPr lang="ro-RO" dirty="0" smtClean="0"/>
              <a:t>să intuim ceva despre secretul morții</a:t>
            </a:r>
            <a:r>
              <a:rPr lang="de-DE" dirty="0" smtClean="0"/>
              <a:t>, </a:t>
            </a:r>
            <a:endParaRPr lang="ro-RO" dirty="0" smtClean="0"/>
          </a:p>
          <a:p>
            <a:pPr>
              <a:buNone/>
            </a:pPr>
            <a:r>
              <a:rPr lang="ro-RO" dirty="0"/>
              <a:t>a</a:t>
            </a:r>
            <a:r>
              <a:rPr lang="ro-RO" dirty="0" smtClean="0"/>
              <a:t>cordându-i morții cuvântul</a:t>
            </a:r>
            <a:r>
              <a:rPr lang="de-DE" dirty="0" smtClean="0"/>
              <a:t>. </a:t>
            </a:r>
            <a:r>
              <a:rPr lang="ro-RO" dirty="0" smtClean="0"/>
              <a:t>Putem s</a:t>
            </a:r>
            <a:r>
              <a:rPr lang="en-US" dirty="0" smtClean="0"/>
              <a:t>-o</a:t>
            </a:r>
            <a:r>
              <a:rPr lang="ro-RO" dirty="0" smtClean="0"/>
              <a:t> lăsăm să ne vorbească,</a:t>
            </a:r>
          </a:p>
          <a:p>
            <a:pPr>
              <a:buNone/>
            </a:pPr>
            <a:r>
              <a:rPr lang="ro-RO" dirty="0" smtClean="0"/>
              <a:t>nouă personal</a:t>
            </a:r>
            <a:r>
              <a:rPr lang="de-DE" dirty="0" smtClean="0"/>
              <a:t>. </a:t>
            </a:r>
            <a:r>
              <a:rPr lang="ro-RO" dirty="0" smtClean="0"/>
              <a:t>Ce are să ne spună</a:t>
            </a:r>
            <a:r>
              <a:rPr lang="de-DE" dirty="0" smtClean="0"/>
              <a:t>? </a:t>
            </a:r>
          </a:p>
          <a:p>
            <a:pPr>
              <a:buNone/>
            </a:pPr>
            <a:r>
              <a:rPr lang="ro-RO" dirty="0" smtClean="0"/>
              <a:t>Poate asta</a:t>
            </a:r>
            <a:r>
              <a:rPr lang="de-DE" dirty="0" smtClean="0"/>
              <a:t>:</a:t>
            </a:r>
            <a:endParaRPr lang="de-DE" dirty="0"/>
          </a:p>
          <a:p>
            <a:pPr>
              <a:buNone/>
            </a:pPr>
            <a:r>
              <a:rPr lang="de-DE" dirty="0"/>
              <a:t> </a:t>
            </a:r>
          </a:p>
          <a:p>
            <a:pPr>
              <a:buNone/>
            </a:pPr>
            <a:r>
              <a:rPr lang="ro-RO" dirty="0"/>
              <a:t>D</a:t>
            </a:r>
            <a:r>
              <a:rPr lang="de-DE" dirty="0" smtClean="0"/>
              <a:t>a</a:t>
            </a:r>
            <a:r>
              <a:rPr lang="de-DE" dirty="0"/>
              <a:t>, </a:t>
            </a:r>
            <a:r>
              <a:rPr lang="ro-RO" dirty="0" smtClean="0"/>
              <a:t>tu nu vei trece pe lângă mine</a:t>
            </a:r>
            <a:r>
              <a:rPr lang="de-DE" dirty="0" smtClean="0"/>
              <a:t>. </a:t>
            </a:r>
            <a:r>
              <a:rPr lang="ro-RO" dirty="0" smtClean="0"/>
              <a:t>Știu că te înfricoșez. Stau permanent </a:t>
            </a:r>
          </a:p>
          <a:p>
            <a:pPr>
              <a:buNone/>
            </a:pPr>
            <a:r>
              <a:rPr lang="ro-RO" dirty="0" smtClean="0"/>
              <a:t>în fața ușii tale și nu vrei să știi de mine, mă minți și nu vorbești</a:t>
            </a:r>
          </a:p>
          <a:p>
            <a:pPr>
              <a:buNone/>
            </a:pPr>
            <a:r>
              <a:rPr lang="ro-RO" dirty="0" smtClean="0"/>
              <a:t>despre mine. Înțeleg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Reflec</a:t>
            </a:r>
            <a:r>
              <a:rPr lang="ro-RO" dirty="0" smtClean="0"/>
              <a:t>ție</a:t>
            </a:r>
            <a:r>
              <a:rPr lang="de-DE" dirty="0" smtClean="0"/>
              <a:t> </a:t>
            </a:r>
            <a:r>
              <a:rPr lang="de-DE" dirty="0"/>
              <a:t>asupra </a:t>
            </a:r>
            <a:r>
              <a:rPr lang="de-DE" dirty="0" smtClean="0"/>
              <a:t>morții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ro-RO" sz="1800" dirty="0" smtClean="0"/>
              <a:t>Și moartea ar putea vorbi mai departe</a:t>
            </a:r>
            <a:r>
              <a:rPr lang="de-DE" sz="1800" dirty="0" smtClean="0"/>
              <a:t>: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ro-RO" sz="1800" dirty="0" smtClean="0"/>
              <a:t>Poate că stai pe loc o dată</a:t>
            </a:r>
            <a:r>
              <a:rPr lang="de-DE" sz="1800" dirty="0" smtClean="0"/>
              <a:t>. </a:t>
            </a:r>
            <a:r>
              <a:rPr lang="ro-RO" sz="1800" dirty="0" smtClean="0"/>
              <a:t>Poate că îți faci puțin timp pentru tine și </a:t>
            </a:r>
          </a:p>
          <a:p>
            <a:pPr>
              <a:buNone/>
            </a:pPr>
            <a:r>
              <a:rPr lang="ro-RO" sz="1800" dirty="0" smtClean="0"/>
              <a:t>pentru mine, moartea</a:t>
            </a:r>
            <a:r>
              <a:rPr lang="de-DE" sz="1800" dirty="0" smtClean="0"/>
              <a:t>. </a:t>
            </a:r>
            <a:r>
              <a:rPr lang="ro-RO" sz="1800" dirty="0" smtClean="0"/>
              <a:t>Încearcă să experimentezi deja granița, </a:t>
            </a:r>
          </a:p>
          <a:p>
            <a:pPr>
              <a:buNone/>
            </a:pPr>
            <a:r>
              <a:rPr lang="ro-RO" sz="1800" dirty="0" smtClean="0"/>
              <a:t>deasemenea, puțin frica și presiunea</a:t>
            </a:r>
            <a:r>
              <a:rPr lang="de-DE" sz="1800" dirty="0" smtClean="0"/>
              <a:t>. </a:t>
            </a:r>
            <a:r>
              <a:rPr lang="ro-RO" sz="1800" dirty="0" smtClean="0"/>
              <a:t>Încearcă să simți ce îți dă putere și </a:t>
            </a:r>
          </a:p>
          <a:p>
            <a:pPr>
              <a:buNone/>
            </a:pPr>
            <a:r>
              <a:rPr lang="ro-RO" sz="1800" dirty="0" smtClean="0"/>
              <a:t>încredere în astfel de momente</a:t>
            </a:r>
            <a:r>
              <a:rPr lang="de-DE" sz="1800" dirty="0" smtClean="0"/>
              <a:t>: </a:t>
            </a:r>
            <a:r>
              <a:rPr lang="ro-RO" sz="1800" dirty="0" smtClean="0"/>
              <a:t>puterea, posesia, banii, mâncarea </a:t>
            </a:r>
          </a:p>
          <a:p>
            <a:pPr>
              <a:buNone/>
            </a:pPr>
            <a:r>
              <a:rPr lang="ro-RO" sz="1800" dirty="0" smtClean="0"/>
              <a:t>sau băutura</a:t>
            </a:r>
            <a:r>
              <a:rPr lang="de-DE" sz="1800" dirty="0" smtClean="0"/>
              <a:t>? </a:t>
            </a:r>
            <a:r>
              <a:rPr lang="ro-RO" sz="1800" dirty="0"/>
              <a:t>S</a:t>
            </a:r>
            <a:r>
              <a:rPr lang="ro-RO" sz="1800" dirty="0" smtClean="0"/>
              <a:t>au poat</a:t>
            </a:r>
            <a:r>
              <a:rPr lang="ro-RO" sz="1800" dirty="0"/>
              <a:t>e</a:t>
            </a:r>
            <a:r>
              <a:rPr lang="de-DE" sz="1800" dirty="0" smtClean="0"/>
              <a:t>: </a:t>
            </a:r>
            <a:r>
              <a:rPr lang="ro-RO" sz="1800" dirty="0" smtClean="0"/>
              <a:t>îndurarea</a:t>
            </a:r>
            <a:r>
              <a:rPr lang="de-DE" sz="1800" dirty="0" smtClean="0"/>
              <a:t>, </a:t>
            </a:r>
            <a:r>
              <a:rPr lang="ro-RO" sz="1800" dirty="0" smtClean="0"/>
              <a:t>înțelegerea, apropierea și </a:t>
            </a:r>
          </a:p>
          <a:p>
            <a:pPr>
              <a:buNone/>
            </a:pPr>
            <a:r>
              <a:rPr lang="ro-RO" sz="1800" dirty="0" smtClean="0"/>
              <a:t>atingerea</a:t>
            </a:r>
            <a:r>
              <a:rPr lang="de-DE" sz="1800" dirty="0" smtClean="0"/>
              <a:t>? </a:t>
            </a:r>
            <a:r>
              <a:rPr lang="ro-RO" sz="1800" dirty="0" smtClean="0"/>
              <a:t>Desigur, eu, moartea rămân ca și înainte o graniță dură</a:t>
            </a:r>
            <a:r>
              <a:rPr lang="de-DE" sz="1800" dirty="0" smtClean="0"/>
              <a:t>. </a:t>
            </a:r>
          </a:p>
          <a:p>
            <a:pPr>
              <a:buNone/>
            </a:pPr>
            <a:r>
              <a:rPr lang="ro-RO" sz="1800" dirty="0" smtClean="0"/>
              <a:t>Dar, poate că sunt o lovitură pentru viața ta:</a:t>
            </a:r>
            <a:r>
              <a:rPr lang="de-DE" sz="1800" dirty="0" smtClean="0"/>
              <a:t> </a:t>
            </a:r>
            <a:r>
              <a:rPr lang="ro-RO" sz="1800" dirty="0" smtClean="0"/>
              <a:t>lovitura către profunzime</a:t>
            </a:r>
            <a:r>
              <a:rPr lang="de-DE" sz="1800" dirty="0" smtClean="0"/>
              <a:t>, </a:t>
            </a:r>
          </a:p>
          <a:p>
            <a:pPr>
              <a:buNone/>
            </a:pPr>
            <a:r>
              <a:rPr lang="ro-RO" sz="1800" dirty="0"/>
              <a:t>l</a:t>
            </a:r>
            <a:r>
              <a:rPr lang="ro-RO" sz="1800" dirty="0" smtClean="0"/>
              <a:t>ovitura către esență, lovitura către compasiune, și dragoste</a:t>
            </a:r>
            <a:r>
              <a:rPr lang="de-DE" sz="1800" dirty="0" smtClean="0"/>
              <a:t> – </a:t>
            </a:r>
            <a:r>
              <a:rPr lang="ro-RO" sz="1800" dirty="0" smtClean="0"/>
              <a:t>deja acum</a:t>
            </a:r>
            <a:r>
              <a:rPr lang="de-DE" sz="1800" dirty="0" smtClean="0"/>
              <a:t>, </a:t>
            </a:r>
            <a:endParaRPr lang="ro-RO" sz="1800" dirty="0" smtClean="0"/>
          </a:p>
          <a:p>
            <a:pPr>
              <a:buNone/>
            </a:pPr>
            <a:r>
              <a:rPr lang="ro-RO" sz="1800" dirty="0"/>
              <a:t>p</a:t>
            </a:r>
            <a:r>
              <a:rPr lang="ro-RO" sz="1800" dirty="0" smtClean="0"/>
              <a:t>e timpul vieții, nu abea în momentele morții. Este întotdeauna vorba despre viață</a:t>
            </a:r>
            <a:r>
              <a:rPr lang="ro-RO" sz="1800" dirty="0"/>
              <a:t>.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/>
              <a:t>Reflecție asupra morții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1800" dirty="0" smtClean="0"/>
          </a:p>
          <a:p>
            <a:endParaRPr lang="de-DE" sz="1800" dirty="0"/>
          </a:p>
          <a:p>
            <a:pPr>
              <a:buNone/>
            </a:pPr>
            <a:r>
              <a:rPr lang="ro-RO" sz="1800" dirty="0" smtClean="0"/>
              <a:t>Așa sau asemănător ne poate vorbi moartea, astfel încât să înmoaie </a:t>
            </a:r>
          </a:p>
          <a:p>
            <a:pPr>
              <a:buNone/>
            </a:pPr>
            <a:r>
              <a:rPr lang="ro-RO" sz="1800" dirty="0"/>
              <a:t>p</a:t>
            </a:r>
            <a:r>
              <a:rPr lang="ro-RO" sz="1800" dirty="0" smtClean="0"/>
              <a:t>uțin împietrirea și frica noastră</a:t>
            </a:r>
            <a:r>
              <a:rPr lang="de-DE" sz="1800" dirty="0" smtClean="0"/>
              <a:t>. </a:t>
            </a:r>
            <a:r>
              <a:rPr lang="ro-RO" sz="1800" dirty="0" smtClean="0"/>
              <a:t>Și granița morții poate deveni lovitură </a:t>
            </a:r>
          </a:p>
          <a:p>
            <a:pPr>
              <a:buNone/>
            </a:pPr>
            <a:r>
              <a:rPr lang="ro-RO" sz="1800" dirty="0" smtClean="0"/>
              <a:t>pentru viața noastră, pentru demnitatea umană de a se supune</a:t>
            </a:r>
            <a:r>
              <a:rPr lang="de-DE" sz="1800" dirty="0" smtClean="0"/>
              <a:t>. Es</a:t>
            </a:r>
            <a:r>
              <a:rPr lang="ro-RO" sz="1800" dirty="0" smtClean="0"/>
              <a:t>te bine</a:t>
            </a:r>
          </a:p>
          <a:p>
            <a:pPr>
              <a:buNone/>
            </a:pPr>
            <a:r>
              <a:rPr lang="ro-RO" sz="1800" dirty="0" smtClean="0"/>
              <a:t> să lași lucrurile să vorbească, chiar și moartea. </a:t>
            </a:r>
            <a:r>
              <a:rPr lang="de-DE" sz="1800" dirty="0" smtClean="0"/>
              <a:t> </a:t>
            </a:r>
            <a:r>
              <a:rPr lang="ro-RO" sz="1800" dirty="0" smtClean="0"/>
              <a:t>Și este bine să ții </a:t>
            </a:r>
          </a:p>
          <a:p>
            <a:pPr>
              <a:buNone/>
            </a:pPr>
            <a:r>
              <a:rPr lang="ro-RO" sz="1800" dirty="0" smtClean="0"/>
              <a:t>deschis propriul suflet pentru tot ceea ce vrea să ne spună, pentru tot </a:t>
            </a:r>
          </a:p>
          <a:p>
            <a:pPr>
              <a:buNone/>
            </a:pPr>
            <a:r>
              <a:rPr lang="ro-RO" sz="1800" dirty="0" smtClean="0"/>
              <a:t>ce urmează să vină către noi. </a:t>
            </a:r>
            <a:endParaRPr lang="de-DE" sz="1800" dirty="0"/>
          </a:p>
          <a:p>
            <a:pPr>
              <a:buNone/>
            </a:pPr>
            <a:r>
              <a:rPr lang="de-DE" sz="1800" dirty="0"/>
              <a:t> </a:t>
            </a:r>
          </a:p>
          <a:p>
            <a:pPr>
              <a:buNone/>
            </a:pPr>
            <a:r>
              <a:rPr lang="de-DE" sz="1800" dirty="0"/>
              <a:t> </a:t>
            </a:r>
          </a:p>
          <a:p>
            <a:pPr>
              <a:buNone/>
            </a:pPr>
            <a:r>
              <a:rPr lang="ro-RO" sz="1800" i="1" dirty="0" smtClean="0"/>
              <a:t>Citiți textul și lăsați-vă conduși de el și de întrebările declanșate</a:t>
            </a:r>
            <a:r>
              <a:rPr lang="de-DE" sz="1800" i="1" dirty="0" smtClean="0"/>
              <a:t> </a:t>
            </a:r>
            <a:r>
              <a:rPr lang="de-DE" sz="1800" i="1" dirty="0"/>
              <a:t>.......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 smtClean="0"/>
              <a:t>Reflecție asupra morții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018458"/>
          </a:xfrm>
        </p:spPr>
        <p:txBody>
          <a:bodyPr>
            <a:normAutofit/>
          </a:bodyPr>
          <a:lstStyle/>
          <a:p>
            <a:r>
              <a:rPr lang="de-DE" dirty="0" smtClean="0"/>
              <a:t>l. D</a:t>
            </a:r>
            <a:r>
              <a:rPr lang="ro-RO" dirty="0" smtClean="0"/>
              <a:t>reptul oamenilor de a avea voie să rămână oameni, murind</a:t>
            </a:r>
            <a:r>
              <a:rPr lang="de-DE" dirty="0" smtClean="0"/>
              <a:t>.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i="1" dirty="0" smtClean="0"/>
              <a:t>Cerințe în detaliu</a:t>
            </a:r>
            <a:r>
              <a:rPr lang="de-DE" i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- </a:t>
            </a:r>
            <a:r>
              <a:rPr lang="ro-RO" dirty="0" smtClean="0"/>
              <a:t>să fiu tratată ca o ființă umană până la moarte</a:t>
            </a:r>
            <a:r>
              <a:rPr lang="de-DE" dirty="0" smtClean="0"/>
              <a:t>;</a:t>
            </a:r>
          </a:p>
          <a:p>
            <a:r>
              <a:rPr lang="de-DE" dirty="0" smtClean="0"/>
              <a:t>- </a:t>
            </a:r>
            <a:r>
              <a:rPr lang="ro-RO" dirty="0" smtClean="0"/>
              <a:t>păstrarea </a:t>
            </a:r>
            <a:r>
              <a:rPr lang="ro-RO" dirty="0"/>
              <a:t>i</a:t>
            </a:r>
            <a:r>
              <a:rPr lang="de-DE" dirty="0" smtClean="0"/>
              <a:t>ndividual</a:t>
            </a:r>
            <a:r>
              <a:rPr lang="ro-RO" dirty="0" smtClean="0"/>
              <a:t>ității</a:t>
            </a:r>
            <a:r>
              <a:rPr lang="de-DE" dirty="0" smtClean="0"/>
              <a:t> </a:t>
            </a:r>
            <a:r>
              <a:rPr lang="ro-RO" dirty="0" smtClean="0"/>
              <a:t>și libertății de decizie și atunci când mă aflu în contradicție cu alții</a:t>
            </a:r>
            <a:r>
              <a:rPr lang="de-DE" dirty="0" smtClean="0"/>
              <a:t>;</a:t>
            </a:r>
          </a:p>
          <a:p>
            <a:r>
              <a:rPr lang="de-DE" dirty="0" smtClean="0"/>
              <a:t>- </a:t>
            </a:r>
            <a:r>
              <a:rPr lang="ro-RO" dirty="0" smtClean="0"/>
              <a:t>demnitate, pace, fără durere, onestitate, inviolabilitatea corpului meu până la moarte.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i="1" dirty="0" smtClean="0"/>
              <a:t>Porunci de îngrijire corespunzătoare</a:t>
            </a:r>
            <a:r>
              <a:rPr lang="de-DE" i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- </a:t>
            </a:r>
            <a:r>
              <a:rPr lang="ro-RO" dirty="0" smtClean="0"/>
              <a:t>imaginează-ți întotdeauna omul fără boala sa</a:t>
            </a:r>
            <a:r>
              <a:rPr lang="de-DE" dirty="0" smtClean="0"/>
              <a:t>.</a:t>
            </a:r>
          </a:p>
          <a:p>
            <a:r>
              <a:rPr lang="de-DE" dirty="0" smtClean="0"/>
              <a:t>- </a:t>
            </a:r>
            <a:r>
              <a:rPr lang="ro-RO" dirty="0" smtClean="0"/>
              <a:t>nu-l asemăna cu boala sau starea sa</a:t>
            </a:r>
            <a:r>
              <a:rPr lang="de-DE" dirty="0" smtClean="0"/>
              <a:t>; respe</a:t>
            </a:r>
            <a:r>
              <a:rPr lang="ro-RO" dirty="0" smtClean="0"/>
              <a:t>ctă-l așa cum este el</a:t>
            </a:r>
            <a:r>
              <a:rPr lang="de-DE" dirty="0" smtClean="0"/>
              <a:t>.</a:t>
            </a:r>
          </a:p>
          <a:p>
            <a:r>
              <a:rPr lang="de-DE" dirty="0" smtClean="0"/>
              <a:t>- </a:t>
            </a:r>
            <a:r>
              <a:rPr lang="ro-RO" dirty="0" smtClean="0"/>
              <a:t>nu atac</a:t>
            </a:r>
            <a:r>
              <a:rPr lang="en-US" dirty="0" smtClean="0"/>
              <a:t>a</a:t>
            </a:r>
            <a:r>
              <a:rPr lang="ro-RO" dirty="0" smtClean="0"/>
              <a:t> integritatea și libertatea pacientului</a:t>
            </a:r>
            <a:r>
              <a:rPr lang="de-DE" dirty="0" smtClean="0"/>
              <a:t>; </a:t>
            </a:r>
            <a:r>
              <a:rPr lang="ro-RO" dirty="0" smtClean="0"/>
              <a:t>abțineți-vă de la orice tip de violență</a:t>
            </a:r>
            <a:r>
              <a:rPr lang="de-DE" dirty="0" smtClean="0"/>
              <a:t>;</a:t>
            </a:r>
            <a:r>
              <a:rPr lang="ro-RO" dirty="0" smtClean="0"/>
              <a:t> nu te amesteca în chestiunile personale, mai ales în </a:t>
            </a:r>
            <a:r>
              <a:rPr lang="de-DE" dirty="0" smtClean="0"/>
              <a:t> </a:t>
            </a:r>
            <a:r>
              <a:rPr lang="ro-RO" dirty="0" smtClean="0"/>
              <a:t> moarte</a:t>
            </a:r>
            <a:r>
              <a:rPr lang="en-US" dirty="0" smtClean="0"/>
              <a:t>a</a:t>
            </a:r>
            <a:r>
              <a:rPr lang="ro-RO" dirty="0" smtClean="0"/>
              <a:t> sa personală</a:t>
            </a:r>
            <a:r>
              <a:rPr lang="de-DE" dirty="0" smtClean="0"/>
              <a:t>.</a:t>
            </a:r>
          </a:p>
          <a:p>
            <a:r>
              <a:rPr lang="de-DE" dirty="0" smtClean="0"/>
              <a:t>- </a:t>
            </a:r>
            <a:r>
              <a:rPr lang="ro-RO" dirty="0"/>
              <a:t>l</a:t>
            </a:r>
            <a:r>
              <a:rPr lang="de-DE" dirty="0" smtClean="0"/>
              <a:t>as</a:t>
            </a:r>
            <a:r>
              <a:rPr lang="ro-RO" dirty="0" smtClean="0"/>
              <a:t>ă-l să vorbească despre orice; despre ce se întâmplă cu el, așa cum dorește. 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ro-RO" dirty="0" smtClean="0"/>
              <a:t>colaborează cu pacientul în tot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</a:t>
            </a:r>
            <a:r>
              <a:rPr lang="it-IT" dirty="0" smtClean="0"/>
              <a:t>Pastor catolic din cadrul spitalului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6147-FB8F-44BE-83B7-544676C9E845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</TotalTime>
  <Words>1295</Words>
  <Application>Microsoft Office PowerPoint</Application>
  <PresentationFormat>On-screen Show (4:3)</PresentationFormat>
  <Paragraphs>238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Ananke</vt:lpstr>
      <vt:lpstr>Moarte și murind</vt:lpstr>
      <vt:lpstr>Teze</vt:lpstr>
      <vt:lpstr>Reflecție asupra morții </vt:lpstr>
      <vt:lpstr>Reflecție asupra morții </vt:lpstr>
      <vt:lpstr>Reflecție asupra morții </vt:lpstr>
      <vt:lpstr>Reflecție asupra morții</vt:lpstr>
      <vt:lpstr>l. Dreptul oamenilor de a avea voie să rămână oameni, murind. </vt:lpstr>
      <vt:lpstr>Cerințe în detaliu: </vt:lpstr>
      <vt:lpstr>Porunci de îngrijire corespunzătoare: </vt:lpstr>
      <vt:lpstr>2. Dreptul oamenilor de a fi îngrijiți continuu și adecvat de către oameni </vt:lpstr>
      <vt:lpstr>Cerințe în detaliu: </vt:lpstr>
      <vt:lpstr>Corespunzător, ca poruncă de îngrijire  </vt:lpstr>
      <vt:lpstr>3. Dreptul la speranță și vise  </vt:lpstr>
      <vt:lpstr>Cerințe în detaliu: </vt:lpstr>
      <vt:lpstr>  Corespunzător, ca poruncă de îngrijire   </vt:lpstr>
      <vt:lpstr>Cele trei „reguli de aur“ </vt:lpstr>
      <vt:lpstr>PowerPoint Presentation</vt:lpstr>
      <vt:lpstr>Pierderi în viață</vt:lpstr>
      <vt:lpstr>Pierderi evidente</vt:lpstr>
      <vt:lpstr>Pierderi asemănătoare </vt:lpstr>
      <vt:lpstr>Pierderi, ce aparțin vârstei  </vt:lpstr>
      <vt:lpstr>Reflecție asupra propriei morți  </vt:lpstr>
      <vt:lpstr>Reflecție asupra propriei morți </vt:lpstr>
      <vt:lpstr>Reflecție asupra propriei morți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 und Sterben</dc:title>
  <dc:creator>seelsorge</dc:creator>
  <cp:lastModifiedBy>Tatiana</cp:lastModifiedBy>
  <cp:revision>49</cp:revision>
  <dcterms:created xsi:type="dcterms:W3CDTF">2015-12-09T13:57:14Z</dcterms:created>
  <dcterms:modified xsi:type="dcterms:W3CDTF">2016-02-03T06:28:42Z</dcterms:modified>
</cp:coreProperties>
</file>