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1" r:id="rId3"/>
    <p:sldId id="257" r:id="rId4"/>
    <p:sldId id="275" r:id="rId5"/>
    <p:sldId id="260" r:id="rId6"/>
    <p:sldId id="259" r:id="rId7"/>
    <p:sldId id="276"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AA2479-A560-482E-8959-CA4964A96D58}" type="datetimeFigureOut">
              <a:rPr lang="de-DE" smtClean="0"/>
              <a:pPr/>
              <a:t>03.02.2016</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8B609C-180E-4B8A-9265-B72EBF27AFB8}" type="slidenum">
              <a:rPr lang="de-DE" smtClean="0"/>
              <a:pPr/>
              <a:t>‹#›</a:t>
            </a:fld>
            <a:endParaRPr lang="de-DE"/>
          </a:p>
        </p:txBody>
      </p:sp>
    </p:spTree>
    <p:extLst>
      <p:ext uri="{BB962C8B-B14F-4D97-AF65-F5344CB8AC3E}">
        <p14:creationId xmlns:p14="http://schemas.microsoft.com/office/powerpoint/2010/main" val="3253091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2298A3BA-3515-4AF9-A31C-62F80A583CA7}" type="datetime1">
              <a:rPr lang="de-DE" smtClean="0"/>
              <a:pPr/>
              <a:t>03.02.2016</a:t>
            </a:fld>
            <a:endParaRPr lang="de-DE"/>
          </a:p>
        </p:txBody>
      </p:sp>
      <p:sp>
        <p:nvSpPr>
          <p:cNvPr id="5" name="Fußzeilenplatzhalter 4"/>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CBBF6D5-91AA-4C3B-B50A-25D2FF74DF3C}" type="datetime1">
              <a:rPr lang="de-DE" smtClean="0"/>
              <a:pPr/>
              <a:t>03.02.2016</a:t>
            </a:fld>
            <a:endParaRPr lang="de-DE"/>
          </a:p>
        </p:txBody>
      </p:sp>
      <p:sp>
        <p:nvSpPr>
          <p:cNvPr id="5" name="Fußzeilenplatzhalter 4"/>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F465C278-371D-4FBB-BF9C-AD0F40EE06D2}" type="datetime1">
              <a:rPr lang="de-DE" smtClean="0"/>
              <a:pPr/>
              <a:t>03.02.2016</a:t>
            </a:fld>
            <a:endParaRPr lang="de-DE"/>
          </a:p>
        </p:txBody>
      </p:sp>
      <p:sp>
        <p:nvSpPr>
          <p:cNvPr id="5" name="Fußzeilenplatzhalter 4"/>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9E3D9DA-28AD-4DE3-B9DB-6E1D3EB22732}" type="datetime1">
              <a:rPr lang="de-DE" smtClean="0"/>
              <a:pPr/>
              <a:t>03.02.2016</a:t>
            </a:fld>
            <a:endParaRPr lang="de-DE"/>
          </a:p>
        </p:txBody>
      </p:sp>
      <p:sp>
        <p:nvSpPr>
          <p:cNvPr id="5" name="Fußzeilenplatzhalter 4"/>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B31A9C4E-7585-4AD5-9B02-EABDB4EC8353}" type="datetime1">
              <a:rPr lang="de-DE" smtClean="0"/>
              <a:pPr/>
              <a:t>03.02.2016</a:t>
            </a:fld>
            <a:endParaRPr lang="de-DE"/>
          </a:p>
        </p:txBody>
      </p:sp>
      <p:sp>
        <p:nvSpPr>
          <p:cNvPr id="5" name="Fußzeilenplatzhalter 4"/>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7A823856-4D2E-41FD-AE21-79B7877C9618}" type="datetime1">
              <a:rPr lang="de-DE" smtClean="0"/>
              <a:pPr/>
              <a:t>03.02.2016</a:t>
            </a:fld>
            <a:endParaRPr lang="de-DE"/>
          </a:p>
        </p:txBody>
      </p:sp>
      <p:sp>
        <p:nvSpPr>
          <p:cNvPr id="6" name="Fußzeilenplatzhalter 5"/>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7" name="Foliennummernplatzhalter 6"/>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26DFC165-ABD1-4D4E-8B66-4D75AA49870F}" type="datetime1">
              <a:rPr lang="de-DE" smtClean="0"/>
              <a:pPr/>
              <a:t>03.02.2016</a:t>
            </a:fld>
            <a:endParaRPr lang="de-DE"/>
          </a:p>
        </p:txBody>
      </p:sp>
      <p:sp>
        <p:nvSpPr>
          <p:cNvPr id="8" name="Fußzeilenplatzhalter 7"/>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9" name="Foliennummernplatzhalter 8"/>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8BDA5B4E-3EC1-4964-870C-8B22E8CA1EEA}" type="datetime1">
              <a:rPr lang="de-DE" smtClean="0"/>
              <a:pPr/>
              <a:t>03.02.2016</a:t>
            </a:fld>
            <a:endParaRPr lang="de-DE"/>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CD8640E-12BA-4F09-87F6-E2064F823B9D}" type="datetime1">
              <a:rPr lang="de-DE" smtClean="0"/>
              <a:pPr/>
              <a:t>03.02.2016</a:t>
            </a:fld>
            <a:endParaRPr lang="de-DE"/>
          </a:p>
        </p:txBody>
      </p:sp>
      <p:sp>
        <p:nvSpPr>
          <p:cNvPr id="3" name="Fußzeilenplatzhalter 2"/>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4" name="Foliennummernplatzhalter 3"/>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057716C-3753-4576-B073-2AC3CFED9769}" type="datetime1">
              <a:rPr lang="de-DE" smtClean="0"/>
              <a:pPr/>
              <a:t>03.02.2016</a:t>
            </a:fld>
            <a:endParaRPr lang="de-DE"/>
          </a:p>
        </p:txBody>
      </p:sp>
      <p:sp>
        <p:nvSpPr>
          <p:cNvPr id="6" name="Fußzeilenplatzhalter 5"/>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7" name="Foliennummernplatzhalter 6"/>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12304FA-28B2-4C7A-A9BB-D2DCA83B0166}" type="datetime1">
              <a:rPr lang="de-DE" smtClean="0"/>
              <a:pPr/>
              <a:t>03.02.2016</a:t>
            </a:fld>
            <a:endParaRPr lang="de-DE"/>
          </a:p>
        </p:txBody>
      </p:sp>
      <p:sp>
        <p:nvSpPr>
          <p:cNvPr id="6" name="Fußzeilenplatzhalter 5"/>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7" name="Foliennummernplatzhalter 6"/>
          <p:cNvSpPr>
            <a:spLocks noGrp="1"/>
          </p:cNvSpPr>
          <p:nvPr>
            <p:ph type="sldNum" sz="quarter" idx="12"/>
          </p:nvPr>
        </p:nvSpPr>
        <p:spPr/>
        <p:txBody>
          <a:bodyPr/>
          <a:lstStyle/>
          <a:p>
            <a:fld id="{417A7D9B-0174-49FE-9468-C6BFF240FA34}" type="slidenum">
              <a:rPr lang="de-DE" smtClean="0"/>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4C16C-BFF5-4761-813C-346ECE73E4D2}" type="datetime1">
              <a:rPr lang="de-DE" smtClean="0"/>
              <a:pPr/>
              <a:t>03.02.2016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Norbert Heyman </a:t>
            </a:r>
            <a:r>
              <a:rPr lang="it-IT" dirty="0" smtClean="0"/>
              <a:t> Pastor catolic din cadrul spitalului </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A7D9B-0174-49FE-9468-C6BFF240FA34}" type="slidenum">
              <a:rPr lang="de-DE" smtClean="0"/>
              <a:pPr/>
              <a:t>‹#›</a:t>
            </a:fld>
            <a:endParaRPr lang="de-D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smtClean="0"/>
              <a:t>Cele 5 etape ale accept</a:t>
            </a:r>
            <a:r>
              <a:rPr lang="ro-RO" dirty="0" smtClean="0"/>
              <a:t>ă</a:t>
            </a:r>
            <a:r>
              <a:rPr lang="de-DE" dirty="0" smtClean="0"/>
              <a:t>rii mor</a:t>
            </a:r>
            <a:r>
              <a:rPr lang="ro-RO" dirty="0" smtClean="0"/>
              <a:t>ț</a:t>
            </a:r>
            <a:r>
              <a:rPr lang="de-DE" dirty="0" smtClean="0"/>
              <a:t>ii</a:t>
            </a:r>
            <a:r>
              <a:rPr lang="ro-RO" dirty="0" smtClean="0"/>
              <a:t> după </a:t>
            </a:r>
            <a:r>
              <a:rPr lang="de-DE" dirty="0" smtClean="0"/>
              <a:t>Kübler – Ross</a:t>
            </a:r>
            <a:br>
              <a:rPr lang="de-DE" dirty="0" smtClean="0"/>
            </a:br>
            <a:r>
              <a:rPr lang="de-DE" dirty="0"/>
              <a:t/>
            </a:r>
            <a:br>
              <a:rPr lang="de-DE" dirty="0"/>
            </a:br>
            <a:r>
              <a:rPr lang="ro-RO" dirty="0" smtClean="0"/>
              <a:t>  </a:t>
            </a:r>
            <a:endParaRPr lang="de-DE" dirty="0"/>
          </a:p>
        </p:txBody>
      </p:sp>
      <p:sp>
        <p:nvSpPr>
          <p:cNvPr id="4" name="Foliennummernplatzhalter 3"/>
          <p:cNvSpPr>
            <a:spLocks noGrp="1"/>
          </p:cNvSpPr>
          <p:nvPr>
            <p:ph type="sldNum" sz="quarter" idx="12"/>
          </p:nvPr>
        </p:nvSpPr>
        <p:spPr/>
        <p:txBody>
          <a:bodyPr/>
          <a:lstStyle/>
          <a:p>
            <a:fld id="{417A7D9B-0174-49FE-9468-C6BFF240FA34}" type="slidenum">
              <a:rPr lang="de-DE" smtClean="0"/>
              <a:pPr/>
              <a:t>1</a:t>
            </a:fld>
            <a:endParaRPr lang="de-DE"/>
          </a:p>
        </p:txBody>
      </p:sp>
      <p:sp>
        <p:nvSpPr>
          <p:cNvPr id="5" name="Fußzeilenplatzhalter 4"/>
          <p:cNvSpPr>
            <a:spLocks noGrp="1"/>
          </p:cNvSpPr>
          <p:nvPr>
            <p:ph type="ftr" sz="quarter" idx="11"/>
          </p:nvPr>
        </p:nvSpPr>
        <p:spPr/>
        <p:txBody>
          <a:bodyPr/>
          <a:lstStyle/>
          <a:p>
            <a:r>
              <a:rPr lang="de-DE" dirty="0" smtClean="0"/>
              <a:t>Norbert Heyman</a:t>
            </a:r>
            <a:r>
              <a:rPr lang="it-IT" dirty="0" smtClean="0"/>
              <a:t> Pastor catolic din cadrul spitalului </a:t>
            </a:r>
            <a:endParaRPr lang="de-DE" dirty="0"/>
          </a:p>
        </p:txBody>
      </p:sp>
      <p:sp>
        <p:nvSpPr>
          <p:cNvPr id="6" name="Rechteck 5"/>
          <p:cNvSpPr/>
          <p:nvPr/>
        </p:nvSpPr>
        <p:spPr>
          <a:xfrm>
            <a:off x="1259632" y="3645024"/>
            <a:ext cx="6696744" cy="646331"/>
          </a:xfrm>
          <a:prstGeom prst="rect">
            <a:avLst/>
          </a:prstGeom>
        </p:spPr>
        <p:txBody>
          <a:bodyPr wrap="square">
            <a:spAutoFit/>
          </a:bodyPr>
          <a:lstStyle/>
          <a:p>
            <a:r>
              <a:rPr lang="ro-RO" sz="3600" b="1" dirty="0" smtClean="0"/>
              <a:t>      </a:t>
            </a:r>
            <a:r>
              <a:rPr lang="de-DE" sz="3600" b="1" dirty="0" smtClean="0"/>
              <a:t>D</a:t>
            </a:r>
            <a:r>
              <a:rPr lang="ro-RO" sz="3600" b="1" dirty="0" smtClean="0"/>
              <a:t>reptul la o moarte demnă</a:t>
            </a:r>
            <a:r>
              <a:rPr lang="de-DE" sz="3600" b="1" dirty="0" smtClean="0"/>
              <a:t>  </a:t>
            </a:r>
            <a:endParaRPr lang="de-DE"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ro-RO" dirty="0" smtClean="0"/>
              <a:t>Etapa </a:t>
            </a:r>
            <a:r>
              <a:rPr lang="de-DE" dirty="0" smtClean="0"/>
              <a:t>1: </a:t>
            </a:r>
            <a:r>
              <a:rPr lang="ro-RO" dirty="0" smtClean="0"/>
              <a:t>Neacceptarea</a:t>
            </a:r>
            <a:endParaRPr lang="de-DE" dirty="0"/>
          </a:p>
        </p:txBody>
      </p:sp>
      <p:sp>
        <p:nvSpPr>
          <p:cNvPr id="3" name="Inhaltsplatzhalter 2"/>
          <p:cNvSpPr>
            <a:spLocks noGrp="1"/>
          </p:cNvSpPr>
          <p:nvPr>
            <p:ph idx="1"/>
          </p:nvPr>
        </p:nvSpPr>
        <p:spPr/>
        <p:txBody>
          <a:bodyPr/>
          <a:lstStyle/>
          <a:p>
            <a:r>
              <a:rPr lang="ro-RO" b="1" dirty="0" smtClean="0"/>
              <a:t>Respingerea </a:t>
            </a:r>
            <a:r>
              <a:rPr lang="ro-RO" dirty="0" smtClean="0"/>
              <a:t>este o reacție naturală, normală, de protecție la ceva groaznic</a:t>
            </a:r>
            <a:r>
              <a:rPr lang="de-DE" dirty="0" smtClean="0"/>
              <a:t>, </a:t>
            </a:r>
            <a:r>
              <a:rPr lang="ro-RO" dirty="0" smtClean="0"/>
              <a:t>la o veste proastă, neașteptată și bruscă. Ea oferă omului ce jelește, posibilitatea de analizare a sfârșitului iminent și apoi de întoarcere la rutina de zi cu zi. </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10</a:t>
            </a:fld>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0" smtClean="0"/>
              <a:t>Etapa </a:t>
            </a:r>
            <a:r>
              <a:rPr lang="de-DE" dirty="0" smtClean="0"/>
              <a:t>2:  </a:t>
            </a:r>
            <a:r>
              <a:rPr lang="ro-RO" dirty="0" smtClean="0"/>
              <a:t>Mânia</a:t>
            </a:r>
            <a:endParaRPr lang="de-DE" dirty="0"/>
          </a:p>
        </p:txBody>
      </p:sp>
      <p:sp>
        <p:nvSpPr>
          <p:cNvPr id="3" name="Inhaltsplatzhalter 2"/>
          <p:cNvSpPr>
            <a:spLocks noGrp="1"/>
          </p:cNvSpPr>
          <p:nvPr>
            <p:ph idx="1"/>
          </p:nvPr>
        </p:nvSpPr>
        <p:spPr/>
        <p:txBody>
          <a:bodyPr/>
          <a:lstStyle/>
          <a:p>
            <a:r>
              <a:rPr lang="ro-RO" dirty="0" smtClean="0"/>
              <a:t>Când nu se mai perpetuează respingerea</a:t>
            </a:r>
            <a:r>
              <a:rPr lang="de-DE" dirty="0" smtClean="0"/>
              <a:t>, </a:t>
            </a:r>
            <a:r>
              <a:rPr lang="ro-RO" dirty="0" smtClean="0"/>
              <a:t>în locul ei apare </a:t>
            </a:r>
            <a:r>
              <a:rPr lang="ro-RO" b="1" dirty="0" smtClean="0"/>
              <a:t>mânia</a:t>
            </a:r>
            <a:r>
              <a:rPr lang="de-DE" dirty="0" smtClean="0"/>
              <a:t>. </a:t>
            </a:r>
            <a:r>
              <a:rPr lang="ro-RO" dirty="0" smtClean="0"/>
              <a:t>În loc să se mai întrebe</a:t>
            </a:r>
            <a:r>
              <a:rPr lang="de-DE" dirty="0" smtClean="0"/>
              <a:t>: „</a:t>
            </a:r>
            <a:r>
              <a:rPr lang="ro-RO" dirty="0" smtClean="0"/>
              <a:t>De ce eu</a:t>
            </a:r>
            <a:r>
              <a:rPr lang="de-DE" dirty="0" smtClean="0"/>
              <a:t>?", </a:t>
            </a:r>
            <a:r>
              <a:rPr lang="ro-RO" dirty="0" smtClean="0"/>
              <a:t>pacientul se plânge</a:t>
            </a:r>
            <a:r>
              <a:rPr lang="de-DE" dirty="0" smtClean="0"/>
              <a:t>: „</a:t>
            </a:r>
            <a:r>
              <a:rPr lang="ro-RO" dirty="0" smtClean="0"/>
              <a:t>De ce nu altcineva</a:t>
            </a:r>
            <a:r>
              <a:rPr lang="de-DE" dirty="0" smtClean="0"/>
              <a:t>?"</a:t>
            </a:r>
            <a:endParaRPr lang="de-DE" dirty="0"/>
          </a:p>
          <a:p>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11</a:t>
            </a:fld>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0" smtClean="0"/>
              <a:t>Etapa </a:t>
            </a:r>
            <a:r>
              <a:rPr lang="de-DE" dirty="0" smtClean="0"/>
              <a:t>2:  </a:t>
            </a:r>
            <a:r>
              <a:rPr lang="ro-RO" dirty="0" smtClean="0"/>
              <a:t>Mânia</a:t>
            </a:r>
            <a:endParaRPr lang="de-DE" dirty="0"/>
          </a:p>
        </p:txBody>
      </p:sp>
      <p:sp>
        <p:nvSpPr>
          <p:cNvPr id="3" name="Inhaltsplatzhalter 2"/>
          <p:cNvSpPr>
            <a:spLocks noGrp="1"/>
          </p:cNvSpPr>
          <p:nvPr>
            <p:ph idx="1"/>
          </p:nvPr>
        </p:nvSpPr>
        <p:spPr/>
        <p:txBody>
          <a:bodyPr>
            <a:normAutofit lnSpcReduction="10000"/>
          </a:bodyPr>
          <a:lstStyle/>
          <a:p>
            <a:r>
              <a:rPr lang="ro-RO" dirty="0" smtClean="0"/>
              <a:t>Acest stadiu este </a:t>
            </a:r>
            <a:r>
              <a:rPr lang="en-US" dirty="0" err="1" smtClean="0"/>
              <a:t>cel</a:t>
            </a:r>
            <a:r>
              <a:rPr lang="en-US" dirty="0" smtClean="0"/>
              <a:t> </a:t>
            </a:r>
            <a:r>
              <a:rPr lang="ro-RO" dirty="0" smtClean="0"/>
              <a:t>mai </a:t>
            </a:r>
            <a:r>
              <a:rPr lang="ro-RO" dirty="0" smtClean="0"/>
              <a:t>dificil pentru familie, medici, asistente, prieteni și cunoștințe. Mânia pacientului explodează precum un potop de alice</a:t>
            </a:r>
            <a:r>
              <a:rPr lang="de-DE" dirty="0" smtClean="0"/>
              <a:t>. </a:t>
            </a:r>
            <a:r>
              <a:rPr lang="ro-RO" dirty="0" smtClean="0"/>
              <a:t>Zdrențele zboară în toate direcțiile și ating pe fiecare</a:t>
            </a:r>
            <a:r>
              <a:rPr lang="de-DE" dirty="0" smtClean="0"/>
              <a:t>. </a:t>
            </a:r>
            <a:r>
              <a:rPr lang="ro-RO" dirty="0" smtClean="0"/>
              <a:t>Este mâniat pe Dumnezeu și și pe fiecare persoană sănătoasă</a:t>
            </a:r>
            <a:r>
              <a:rPr lang="de-DE" dirty="0" smtClean="0"/>
              <a:t>. </a:t>
            </a:r>
            <a:r>
              <a:rPr lang="ro-RO" dirty="0" smtClean="0"/>
              <a:t>Ar trebui să se înțeleagă că ar vrea să spună</a:t>
            </a:r>
            <a:r>
              <a:rPr lang="de-DE" dirty="0" smtClean="0"/>
              <a:t>: „</a:t>
            </a:r>
            <a:r>
              <a:rPr lang="ro-RO" dirty="0" smtClean="0"/>
              <a:t>Sunt încă în viață, nu uita asta</a:t>
            </a:r>
            <a:r>
              <a:rPr lang="de-DE" dirty="0" smtClean="0"/>
              <a:t>!"</a:t>
            </a:r>
            <a:endParaRPr lang="de-DE" dirty="0"/>
          </a:p>
          <a:p>
            <a:r>
              <a:rPr lang="ro-RO" dirty="0" smtClean="0"/>
              <a:t>Mânia sa nu trebuie luată personal</a:t>
            </a:r>
            <a:r>
              <a:rPr lang="de-DE" dirty="0" smtClean="0"/>
              <a:t>.</a:t>
            </a:r>
            <a:endParaRPr lang="de-DE" dirty="0"/>
          </a:p>
          <a:p>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12</a:t>
            </a:fld>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0" smtClean="0"/>
              <a:t>Etapa </a:t>
            </a:r>
            <a:r>
              <a:rPr lang="de-DE" dirty="0" smtClean="0"/>
              <a:t>3:  </a:t>
            </a:r>
            <a:r>
              <a:rPr lang="ro-RO" dirty="0" smtClean="0"/>
              <a:t>Negocierea</a:t>
            </a:r>
            <a:endParaRPr lang="de-DE" dirty="0"/>
          </a:p>
        </p:txBody>
      </p:sp>
      <p:sp>
        <p:nvSpPr>
          <p:cNvPr id="3" name="Inhaltsplatzhalter 2"/>
          <p:cNvSpPr>
            <a:spLocks noGrp="1"/>
          </p:cNvSpPr>
          <p:nvPr>
            <p:ph idx="1"/>
          </p:nvPr>
        </p:nvSpPr>
        <p:spPr/>
        <p:txBody>
          <a:bodyPr/>
          <a:lstStyle/>
          <a:p>
            <a:r>
              <a:rPr lang="ro-RO" dirty="0" smtClean="0"/>
              <a:t>Dacă le este permis pacienților sau rudelor acestora să-și exprime mânia fără rușine și sentimente de vinovăție</a:t>
            </a:r>
            <a:r>
              <a:rPr lang="de-DE" dirty="0" smtClean="0"/>
              <a:t>, </a:t>
            </a:r>
            <a:r>
              <a:rPr lang="ro-RO" dirty="0" smtClean="0"/>
              <a:t>acestea se îndreaptă de cele mai multe ori, către un stadiu al </a:t>
            </a:r>
            <a:r>
              <a:rPr lang="ro-RO" b="1" dirty="0" smtClean="0"/>
              <a:t>negocierii</a:t>
            </a:r>
            <a:r>
              <a:rPr lang="de-DE" b="1" dirty="0" smtClean="0"/>
              <a:t>.</a:t>
            </a:r>
            <a:endParaRPr lang="de-DE" dirty="0"/>
          </a:p>
          <a:p>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13</a:t>
            </a:fld>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0" smtClean="0"/>
              <a:t>Etapa </a:t>
            </a:r>
            <a:r>
              <a:rPr lang="de-DE" dirty="0" smtClean="0"/>
              <a:t>3:  </a:t>
            </a:r>
            <a:r>
              <a:rPr lang="ro-RO" dirty="0" smtClean="0"/>
              <a:t>Negocierea </a:t>
            </a:r>
            <a:endParaRPr lang="de-DE" dirty="0"/>
          </a:p>
        </p:txBody>
      </p:sp>
      <p:sp>
        <p:nvSpPr>
          <p:cNvPr id="3" name="Inhaltsplatzhalter 2"/>
          <p:cNvSpPr>
            <a:spLocks noGrp="1"/>
          </p:cNvSpPr>
          <p:nvPr>
            <p:ph idx="1"/>
          </p:nvPr>
        </p:nvSpPr>
        <p:spPr/>
        <p:txBody>
          <a:bodyPr>
            <a:normAutofit lnSpcReduction="10000"/>
          </a:bodyPr>
          <a:lstStyle/>
          <a:p>
            <a:r>
              <a:rPr lang="de-DE" dirty="0" smtClean="0"/>
              <a:t>„</a:t>
            </a:r>
            <a:r>
              <a:rPr lang="ro-RO" dirty="0" smtClean="0"/>
              <a:t>Te rog, mai las-o în viață pe soția mea, până când va merge copilul la grădiniță</a:t>
            </a:r>
            <a:r>
              <a:rPr lang="de-DE" dirty="0" smtClean="0"/>
              <a:t>." </a:t>
            </a:r>
            <a:r>
              <a:rPr lang="ro-RO" dirty="0" smtClean="0"/>
              <a:t>Apoi, mai adaugă repede o rugăminte</a:t>
            </a:r>
            <a:r>
              <a:rPr lang="de-DE" dirty="0" smtClean="0"/>
              <a:t>: „</a:t>
            </a:r>
            <a:r>
              <a:rPr lang="ro-RO" dirty="0" smtClean="0"/>
              <a:t>Așteaptă cel puțin până când copilul nostru va termina liceul. Atunci va fi suficient de mare pentru a face față morții mamei sale</a:t>
            </a:r>
            <a:r>
              <a:rPr lang="de-DE" dirty="0" smtClean="0"/>
              <a:t>." </a:t>
            </a:r>
            <a:r>
              <a:rPr lang="ro-RO" dirty="0" smtClean="0"/>
              <a:t>Și tot așa</a:t>
            </a:r>
            <a:r>
              <a:rPr lang="de-DE" dirty="0" smtClean="0"/>
              <a:t>. </a:t>
            </a:r>
            <a:r>
              <a:rPr lang="ro-RO" dirty="0" smtClean="0"/>
              <a:t>Ei fac promisiuni lui Dumnezeu, pentru a le asculta dorințele. </a:t>
            </a:r>
            <a:r>
              <a:rPr lang="ro-RO" dirty="0"/>
              <a:t>S</a:t>
            </a:r>
            <a:r>
              <a:rPr lang="ro-RO" dirty="0" smtClean="0"/>
              <a:t>e tocmesc silabisit</a:t>
            </a:r>
            <a:r>
              <a:rPr lang="ro-RO" dirty="0"/>
              <a:t> </a:t>
            </a:r>
            <a:r>
              <a:rPr lang="ro-RO" dirty="0" smtClean="0"/>
              <a:t>pentru a le putea auzi dorințele</a:t>
            </a:r>
            <a:r>
              <a:rPr lang="de-DE" dirty="0" smtClean="0"/>
              <a:t>,</a:t>
            </a:r>
            <a:r>
              <a:rPr lang="ro-RO" dirty="0" smtClean="0"/>
              <a:t> unde de fiecare dată</a:t>
            </a:r>
            <a:r>
              <a:rPr lang="de-DE" dirty="0" smtClean="0"/>
              <a:t> </a:t>
            </a:r>
            <a:r>
              <a:rPr lang="ro-RO" dirty="0" smtClean="0"/>
              <a:t>măresc miza</a:t>
            </a:r>
            <a:r>
              <a:rPr lang="de-DE" dirty="0" smtClean="0"/>
              <a:t>.</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14</a:t>
            </a:fld>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0" smtClean="0"/>
              <a:t>Etapa </a:t>
            </a:r>
            <a:r>
              <a:rPr lang="de-DE" dirty="0" smtClean="0"/>
              <a:t>3: </a:t>
            </a:r>
            <a:r>
              <a:rPr lang="ro-RO" dirty="0" smtClean="0"/>
              <a:t>Negocierea</a:t>
            </a:r>
            <a:r>
              <a:rPr lang="de-DE" dirty="0" smtClean="0"/>
              <a:t> </a:t>
            </a:r>
            <a:endParaRPr lang="de-DE" dirty="0"/>
          </a:p>
        </p:txBody>
      </p:sp>
      <p:sp>
        <p:nvSpPr>
          <p:cNvPr id="3" name="Inhaltsplatzhalter 2"/>
          <p:cNvSpPr>
            <a:spLocks noGrp="1"/>
          </p:cNvSpPr>
          <p:nvPr>
            <p:ph idx="1"/>
          </p:nvPr>
        </p:nvSpPr>
        <p:spPr/>
        <p:txBody>
          <a:bodyPr>
            <a:normAutofit fontScale="85000" lnSpcReduction="20000"/>
          </a:bodyPr>
          <a:lstStyle/>
          <a:p>
            <a:r>
              <a:rPr lang="ro-RO" dirty="0" smtClean="0"/>
              <a:t>Dar, timpul alocat negocierii reprezintă un ajutor pentru îngrijitor. Pacientul, în ciuda mâniei sale, este din ce în ce mai puțin dominat de ostilitate, față de perioada anterioară și poate să asculte din nou. El nu mai este atât de deprimat</a:t>
            </a:r>
            <a:r>
              <a:rPr lang="de-DE" dirty="0" smtClean="0"/>
              <a:t>, </a:t>
            </a:r>
            <a:r>
              <a:rPr lang="ro-RO" dirty="0" smtClean="0"/>
              <a:t>astfel încât să nu poată comunica</a:t>
            </a:r>
            <a:r>
              <a:rPr lang="de-DE" dirty="0" smtClean="0"/>
              <a:t>. </a:t>
            </a:r>
            <a:r>
              <a:rPr lang="ro-RO" dirty="0" smtClean="0"/>
              <a:t>Probabil, el mai trage în jurul său, dar gloanțele nu mai nimeresc</a:t>
            </a:r>
            <a:r>
              <a:rPr lang="de-DE" dirty="0" smtClean="0"/>
              <a:t>. </a:t>
            </a:r>
            <a:r>
              <a:rPr lang="ro-RO" dirty="0" smtClean="0"/>
              <a:t>Pentru mine, acesta a fost întotdeauna, momentul cel mai bun pentru a-l ajuta să-și încheie problemele sale nerezolvate</a:t>
            </a:r>
            <a:r>
              <a:rPr lang="de-DE" dirty="0" smtClean="0"/>
              <a:t>. </a:t>
            </a:r>
            <a:r>
              <a:rPr lang="ro-RO" dirty="0" smtClean="0"/>
              <a:t>Merge-ți în camera sa</a:t>
            </a:r>
            <a:r>
              <a:rPr lang="de-DE" dirty="0" smtClean="0"/>
              <a:t>! </a:t>
            </a:r>
            <a:r>
              <a:rPr lang="ro-RO" dirty="0" smtClean="0"/>
              <a:t>Confruntați-l cu vechile dispute</a:t>
            </a:r>
            <a:r>
              <a:rPr lang="de-DE" dirty="0" smtClean="0"/>
              <a:t>! </a:t>
            </a:r>
            <a:r>
              <a:rPr lang="ro-RO" dirty="0" smtClean="0"/>
              <a:t>Turnați liniștit ulei pe foc</a:t>
            </a:r>
            <a:r>
              <a:rPr lang="de-DE" dirty="0" smtClean="0"/>
              <a:t>! </a:t>
            </a:r>
            <a:r>
              <a:rPr lang="ro-RO" dirty="0" smtClean="0"/>
              <a:t>Permiteți-i să-și exprime mânia, să-i de-a drumul</a:t>
            </a:r>
            <a:r>
              <a:rPr lang="de-DE" dirty="0" smtClean="0"/>
              <a:t>. </a:t>
            </a:r>
            <a:r>
              <a:rPr lang="ro-RO" dirty="0" smtClean="0"/>
              <a:t>Atunci vechea ură se transformă în dragoste și înțelegere.  </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15</a:t>
            </a:fld>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0" smtClean="0"/>
              <a:t>Etapa </a:t>
            </a:r>
            <a:r>
              <a:rPr lang="de-DE" dirty="0" smtClean="0"/>
              <a:t>4:  Depres</a:t>
            </a:r>
            <a:r>
              <a:rPr lang="ro-RO" dirty="0" smtClean="0"/>
              <a:t>ia</a:t>
            </a:r>
            <a:endParaRPr lang="de-DE" dirty="0"/>
          </a:p>
        </p:txBody>
      </p:sp>
      <p:sp>
        <p:nvSpPr>
          <p:cNvPr id="3" name="Inhaltsplatzhalter 2"/>
          <p:cNvSpPr>
            <a:spLocks noGrp="1"/>
          </p:cNvSpPr>
          <p:nvPr>
            <p:ph idx="1"/>
          </p:nvPr>
        </p:nvSpPr>
        <p:spPr/>
        <p:txBody>
          <a:bodyPr/>
          <a:lstStyle/>
          <a:p>
            <a:r>
              <a:rPr lang="ro-RO" dirty="0" smtClean="0"/>
              <a:t>La un anumit punct, pacientul cade într-o depresie adâncă, datorată modificărilor uriașe în care este </a:t>
            </a:r>
            <a:r>
              <a:rPr lang="en-US" dirty="0" smtClean="0"/>
              <a:t>“</a:t>
            </a:r>
            <a:r>
              <a:rPr lang="en-US" dirty="0" err="1" smtClean="0"/>
              <a:t>abandonat</a:t>
            </a:r>
            <a:r>
              <a:rPr lang="en-US" dirty="0" smtClean="0"/>
              <a:t>”.</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16</a:t>
            </a:fld>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ro-RO" dirty="0" smtClean="0"/>
              <a:t>Etapa </a:t>
            </a:r>
            <a:r>
              <a:rPr lang="de-DE" dirty="0" smtClean="0"/>
              <a:t>4:  Depres</a:t>
            </a:r>
            <a:r>
              <a:rPr lang="ro-RO" dirty="0" smtClean="0"/>
              <a:t>ia</a:t>
            </a:r>
            <a:r>
              <a:rPr lang="de-DE" dirty="0" smtClean="0"/>
              <a:t/>
            </a:r>
            <a:br>
              <a:rPr lang="de-DE" dirty="0" smtClean="0"/>
            </a:br>
            <a:endParaRPr lang="de-DE" dirty="0"/>
          </a:p>
        </p:txBody>
      </p:sp>
      <p:sp>
        <p:nvSpPr>
          <p:cNvPr id="3" name="Inhaltsplatzhalter 2"/>
          <p:cNvSpPr>
            <a:spLocks noGrp="1"/>
          </p:cNvSpPr>
          <p:nvPr>
            <p:ph idx="1"/>
          </p:nvPr>
        </p:nvSpPr>
        <p:spPr/>
        <p:txBody>
          <a:bodyPr>
            <a:normAutofit lnSpcReduction="10000"/>
          </a:bodyPr>
          <a:lstStyle/>
          <a:p>
            <a:r>
              <a:rPr lang="ro-RO" dirty="0" smtClean="0"/>
              <a:t>Acest lucru este absolut normal</a:t>
            </a:r>
            <a:r>
              <a:rPr lang="de-DE" dirty="0" smtClean="0"/>
              <a:t>. </a:t>
            </a:r>
            <a:r>
              <a:rPr lang="ro-RO" dirty="0" smtClean="0"/>
              <a:t>Ori boala nu mai poate fi mințită, ori își fac apariția limitările psihologice</a:t>
            </a:r>
            <a:r>
              <a:rPr lang="de-DE" dirty="0" smtClean="0"/>
              <a:t>. </a:t>
            </a:r>
            <a:r>
              <a:rPr lang="ro-RO" dirty="0" smtClean="0"/>
              <a:t>După un anumit timp se înmulțesc și problemele financiare</a:t>
            </a:r>
            <a:r>
              <a:rPr lang="de-DE" dirty="0" smtClean="0"/>
              <a:t>. </a:t>
            </a:r>
            <a:r>
              <a:rPr lang="ro-RO" dirty="0" smtClean="0"/>
              <a:t>De multe ori se ajunge la modificări drastice ale înfățișării</a:t>
            </a:r>
            <a:r>
              <a:rPr lang="de-DE" dirty="0" smtClean="0"/>
              <a:t>. </a:t>
            </a:r>
            <a:r>
              <a:rPr lang="ro-RO" dirty="0" smtClean="0"/>
              <a:t>O femeie își făcea griji, că datorită pierderii unui sân, o parte din feminitatea ei se va pierde</a:t>
            </a:r>
            <a:r>
              <a:rPr lang="de-DE" dirty="0" smtClean="0"/>
              <a:t>. </a:t>
            </a:r>
            <a:r>
              <a:rPr lang="ro-RO" dirty="0" smtClean="0"/>
              <a:t>Dar atunci când astfel de griji se vorbesc deschis și direct, pacienții reacționează minunat. </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17</a:t>
            </a:fld>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0" smtClean="0"/>
              <a:t>Etapa </a:t>
            </a:r>
            <a:r>
              <a:rPr lang="de-DE" dirty="0" smtClean="0"/>
              <a:t>4:  Depres</a:t>
            </a:r>
            <a:r>
              <a:rPr lang="ro-RO" dirty="0" smtClean="0"/>
              <a:t>ia</a:t>
            </a:r>
            <a:endParaRPr lang="de-DE" dirty="0"/>
          </a:p>
        </p:txBody>
      </p:sp>
      <p:sp>
        <p:nvSpPr>
          <p:cNvPr id="3" name="Inhaltsplatzhalter 2"/>
          <p:cNvSpPr>
            <a:spLocks noGrp="1"/>
          </p:cNvSpPr>
          <p:nvPr>
            <p:ph idx="1"/>
          </p:nvPr>
        </p:nvSpPr>
        <p:spPr/>
        <p:txBody>
          <a:bodyPr>
            <a:normAutofit fontScale="92500" lnSpcReduction="20000"/>
          </a:bodyPr>
          <a:lstStyle/>
          <a:p>
            <a:r>
              <a:rPr lang="ro-RO" dirty="0" smtClean="0"/>
              <a:t>Forma severă de depresie se instalează atunci când pacienții trebuie să recunoască că vor pierde, pe fiecare și tot ceea ce iubesc</a:t>
            </a:r>
            <a:r>
              <a:rPr lang="de-DE" dirty="0" smtClean="0"/>
              <a:t>.  </a:t>
            </a:r>
            <a:r>
              <a:rPr lang="ro-RO" dirty="0" smtClean="0"/>
              <a:t>Este vorba de un fel de depresie liniștită</a:t>
            </a:r>
            <a:r>
              <a:rPr lang="de-DE" dirty="0" smtClean="0"/>
              <a:t>. </a:t>
            </a:r>
            <a:r>
              <a:rPr lang="ro-RO" dirty="0" smtClean="0"/>
              <a:t>În acest stadiu nu mai există frânturi de lumină, cuvinte de consolare, ce ar putea amelioara starea sufletească. S-a resemnat cu trecutul și încearcă să identifice viitorul indisolubil</a:t>
            </a:r>
            <a:r>
              <a:rPr lang="de-DE" dirty="0" smtClean="0"/>
              <a:t>.</a:t>
            </a:r>
            <a:r>
              <a:rPr lang="ro-RO" dirty="0" smtClean="0"/>
              <a:t> Cel mai bine putem ajuta pacientul prin arătarea înțelegerii față de nevoile sale, să rostiți o rugăciune, să-i atinge-ți cu blândețe sau pur și simplu să stați pe patul lor</a:t>
            </a:r>
            <a:r>
              <a:rPr lang="de-DE" dirty="0" smtClean="0"/>
              <a:t>.</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18</a:t>
            </a:fld>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ro-RO" dirty="0" smtClean="0"/>
              <a:t>Etapa </a:t>
            </a:r>
            <a:r>
              <a:rPr lang="de-DE" dirty="0" smtClean="0"/>
              <a:t>5:  </a:t>
            </a:r>
            <a:r>
              <a:rPr lang="ro-RO" dirty="0" smtClean="0"/>
              <a:t>Acceptarea </a:t>
            </a:r>
            <a:r>
              <a:rPr lang="de-DE" dirty="0" smtClean="0"/>
              <a:t/>
            </a:r>
            <a:br>
              <a:rPr lang="de-DE" dirty="0" smtClean="0"/>
            </a:br>
            <a:endParaRPr lang="de-DE" dirty="0"/>
          </a:p>
        </p:txBody>
      </p:sp>
      <p:sp>
        <p:nvSpPr>
          <p:cNvPr id="3" name="Inhaltsplatzhalter 2"/>
          <p:cNvSpPr>
            <a:spLocks noGrp="1"/>
          </p:cNvSpPr>
          <p:nvPr>
            <p:ph idx="1"/>
          </p:nvPr>
        </p:nvSpPr>
        <p:spPr/>
        <p:txBody>
          <a:bodyPr>
            <a:normAutofit/>
          </a:bodyPr>
          <a:lstStyle/>
          <a:p>
            <a:r>
              <a:rPr lang="ro-RO" dirty="0" smtClean="0"/>
              <a:t>Dacă i s-a permis pacientului să parcurgă aceste stadii, să-și verse mânia, să plângă, să fie trist, să-și rezolve problemele neterminate, să-și exprime temerile, va ajunge la ultimul stadiu al </a:t>
            </a:r>
            <a:r>
              <a:rPr lang="ro-RO" b="1" dirty="0" smtClean="0"/>
              <a:t>acceptării.</a:t>
            </a:r>
            <a:r>
              <a:rPr lang="de-DE" b="1" dirty="0" smtClean="0"/>
              <a:t> </a:t>
            </a:r>
            <a:endParaRPr lang="de-DE" b="1"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19</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Cele  5 </a:t>
            </a:r>
            <a:r>
              <a:rPr lang="ro-RO" dirty="0" smtClean="0"/>
              <a:t>etape</a:t>
            </a:r>
            <a:endParaRPr lang="de-DE" dirty="0"/>
          </a:p>
        </p:txBody>
      </p:sp>
      <p:sp>
        <p:nvSpPr>
          <p:cNvPr id="3" name="Inhaltsplatzhalter 2"/>
          <p:cNvSpPr>
            <a:spLocks noGrp="1"/>
          </p:cNvSpPr>
          <p:nvPr>
            <p:ph idx="1"/>
          </p:nvPr>
        </p:nvSpPr>
        <p:spPr/>
        <p:txBody>
          <a:bodyPr/>
          <a:lstStyle/>
          <a:p>
            <a:r>
              <a:rPr lang="de-DE" dirty="0" smtClean="0"/>
              <a:t>Apoi, am recunoscut absolut clar, cum to</a:t>
            </a:r>
            <a:r>
              <a:rPr lang="ro-RO" dirty="0" smtClean="0"/>
              <a:t>ți pacienții în stadiu terminal și toți oamenii, ce suferă o mare pierdere, parcurg 5 stadii asemănătoare</a:t>
            </a:r>
            <a:r>
              <a:rPr lang="de-DE" dirty="0" smtClean="0"/>
              <a:t>.</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2</a:t>
            </a:fld>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ro-RO" dirty="0" smtClean="0"/>
              <a:t>Etapa </a:t>
            </a:r>
            <a:r>
              <a:rPr lang="de-DE" dirty="0" smtClean="0"/>
              <a:t>5:  </a:t>
            </a:r>
            <a:r>
              <a:rPr lang="ro-RO" dirty="0" smtClean="0"/>
              <a:t>Acceptarea </a:t>
            </a:r>
            <a:r>
              <a:rPr lang="de-DE" dirty="0" smtClean="0"/>
              <a:t/>
            </a:r>
            <a:br>
              <a:rPr lang="de-DE" dirty="0" smtClean="0"/>
            </a:br>
            <a:endParaRPr lang="de-DE" dirty="0"/>
          </a:p>
        </p:txBody>
      </p:sp>
      <p:sp>
        <p:nvSpPr>
          <p:cNvPr id="3" name="Inhaltsplatzhalter 2"/>
          <p:cNvSpPr>
            <a:spLocks noGrp="1"/>
          </p:cNvSpPr>
          <p:nvPr>
            <p:ph idx="1"/>
          </p:nvPr>
        </p:nvSpPr>
        <p:spPr/>
        <p:txBody>
          <a:bodyPr>
            <a:normAutofit fontScale="92500" lnSpcReduction="10000"/>
          </a:bodyPr>
          <a:lstStyle/>
          <a:p>
            <a:r>
              <a:rPr lang="de-DE" dirty="0" smtClean="0"/>
              <a:t>E</a:t>
            </a:r>
            <a:r>
              <a:rPr lang="ro-RO" dirty="0" smtClean="0"/>
              <a:t>l nu va fi fericit, dar nici deprimat sau furios</a:t>
            </a:r>
            <a:r>
              <a:rPr lang="de-DE" dirty="0" smtClean="0"/>
              <a:t>. Es</a:t>
            </a:r>
            <a:r>
              <a:rPr lang="ro-RO" dirty="0" smtClean="0"/>
              <a:t>te o perioadă de așteptare și resemnare meditativă calmă</a:t>
            </a:r>
            <a:r>
              <a:rPr lang="de-DE" dirty="0" smtClean="0"/>
              <a:t>.</a:t>
            </a:r>
            <a:r>
              <a:rPr lang="ro-RO" dirty="0" smtClean="0"/>
              <a:t> Luptele anterioare se sfârșesc</a:t>
            </a:r>
            <a:r>
              <a:rPr lang="de-DE" dirty="0" smtClean="0"/>
              <a:t>; </a:t>
            </a:r>
            <a:r>
              <a:rPr lang="ro-RO" dirty="0" smtClean="0"/>
              <a:t>în locul lor se instalează o nevoie uriașă de somn, precum la un pacient ce am relatat </a:t>
            </a:r>
            <a:r>
              <a:rPr lang="ro-RO" i="1" dirty="0" smtClean="0"/>
              <a:t>Î</a:t>
            </a:r>
            <a:r>
              <a:rPr lang="de-DE" i="1" dirty="0" smtClean="0"/>
              <a:t>n </a:t>
            </a:r>
            <a:r>
              <a:rPr lang="ro-RO" i="1" dirty="0" smtClean="0"/>
              <a:t>moarte și murind, </a:t>
            </a:r>
            <a:r>
              <a:rPr lang="ro-RO" dirty="0" smtClean="0"/>
              <a:t>care a descris asta ca fiind</a:t>
            </a:r>
            <a:r>
              <a:rPr lang="de-DE" dirty="0" smtClean="0"/>
              <a:t>&gt;</a:t>
            </a:r>
            <a:r>
              <a:rPr lang="ro-RO" dirty="0" smtClean="0"/>
              <a:t>ultima stație înainte de lunga călătorie</a:t>
            </a:r>
            <a:r>
              <a:rPr lang="de-DE" dirty="0" smtClean="0"/>
              <a:t>&lt;.</a:t>
            </a:r>
            <a:endParaRPr lang="de-DE" dirty="0"/>
          </a:p>
          <a:p>
            <a:pPr>
              <a:buNone/>
            </a:pPr>
            <a:r>
              <a:rPr lang="de-DE" dirty="0"/>
              <a:t> </a:t>
            </a:r>
          </a:p>
          <a:p>
            <a:r>
              <a:rPr lang="ro-RO" i="1" dirty="0" smtClean="0"/>
              <a:t>din</a:t>
            </a:r>
            <a:r>
              <a:rPr lang="de-DE" i="1" dirty="0" smtClean="0"/>
              <a:t>: </a:t>
            </a:r>
            <a:r>
              <a:rPr lang="de-DE" i="1" dirty="0"/>
              <a:t>E. Kübler-Ross, </a:t>
            </a:r>
            <a:r>
              <a:rPr lang="ro-RO" i="1" dirty="0" smtClean="0"/>
              <a:t>Roata vieții</a:t>
            </a:r>
            <a:r>
              <a:rPr lang="de-DE" i="1" dirty="0" smtClean="0"/>
              <a:t>, Autobiogra</a:t>
            </a:r>
            <a:r>
              <a:rPr lang="ro-RO" i="1" dirty="0" smtClean="0"/>
              <a:t>f</a:t>
            </a:r>
            <a:r>
              <a:rPr lang="de-DE" i="1" dirty="0" smtClean="0"/>
              <a:t>ie</a:t>
            </a:r>
            <a:endParaRPr lang="de-DE" dirty="0"/>
          </a:p>
          <a:p>
            <a:pPr>
              <a:buNone/>
            </a:pPr>
            <a:r>
              <a:rPr lang="de-DE" dirty="0"/>
              <a:t> </a:t>
            </a:r>
          </a:p>
          <a:p>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20</a:t>
            </a:fld>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de-DE"/>
          </a:p>
        </p:txBody>
      </p:sp>
      <p:pic>
        <p:nvPicPr>
          <p:cNvPr id="9" name="Inhaltsplatzhalter 8" descr="img004.jpg"/>
          <p:cNvPicPr>
            <a:picLocks noGrp="1" noChangeAspect="1"/>
          </p:cNvPicPr>
          <p:nvPr>
            <p:ph sz="half" idx="1"/>
          </p:nvPr>
        </p:nvPicPr>
        <p:blipFill>
          <a:blip r:embed="rId2" cstate="print"/>
          <a:stretch>
            <a:fillRect/>
          </a:stretch>
        </p:blipFill>
        <p:spPr>
          <a:xfrm>
            <a:off x="748767" y="1600200"/>
            <a:ext cx="3455466" cy="4525963"/>
          </a:xfrm>
        </p:spPr>
      </p:pic>
      <p:pic>
        <p:nvPicPr>
          <p:cNvPr id="11" name="Inhaltsplatzhalter 10" descr="img009.jpg"/>
          <p:cNvPicPr>
            <a:picLocks noGrp="1" noChangeAspect="1"/>
          </p:cNvPicPr>
          <p:nvPr>
            <p:ph sz="half" idx="2"/>
          </p:nvPr>
        </p:nvPicPr>
        <p:blipFill>
          <a:blip r:embed="rId3" cstate="print"/>
          <a:stretch>
            <a:fillRect/>
          </a:stretch>
        </p:blipFill>
        <p:spPr>
          <a:xfrm>
            <a:off x="4939767" y="1600200"/>
            <a:ext cx="3455466" cy="4525963"/>
          </a:xfrm>
        </p:spPr>
      </p:pic>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21</a:t>
            </a:fld>
            <a:endParaRPr 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ro-RO" i="1" dirty="0" smtClean="0"/>
              <a:t>Fundamental </a:t>
            </a:r>
            <a:r>
              <a:rPr lang="de-DE" i="1" dirty="0" smtClean="0"/>
              <a:t>:</a:t>
            </a:r>
            <a:r>
              <a:rPr lang="de-DE" dirty="0" smtClean="0"/>
              <a:t/>
            </a:r>
            <a:br>
              <a:rPr lang="de-DE" dirty="0" smtClean="0"/>
            </a:br>
            <a:endParaRPr lang="de-DE" dirty="0"/>
          </a:p>
        </p:txBody>
      </p:sp>
      <p:sp>
        <p:nvSpPr>
          <p:cNvPr id="3" name="Inhaltsplatzhalter 2"/>
          <p:cNvSpPr>
            <a:spLocks noGrp="1"/>
          </p:cNvSpPr>
          <p:nvPr>
            <p:ph idx="1"/>
          </p:nvPr>
        </p:nvSpPr>
        <p:spPr/>
        <p:txBody>
          <a:bodyPr>
            <a:normAutofit fontScale="92500" lnSpcReduction="20000"/>
          </a:bodyPr>
          <a:lstStyle/>
          <a:p>
            <a:r>
              <a:rPr lang="ro-RO" i="1" dirty="0" smtClean="0"/>
              <a:t>Referitor la etapele diferite, ce omul l</a:t>
            </a:r>
            <a:r>
              <a:rPr lang="en-US" i="1" dirty="0" smtClean="0"/>
              <a:t>e</a:t>
            </a:r>
            <a:r>
              <a:rPr lang="ro-RO" i="1" dirty="0" smtClean="0"/>
              <a:t> parcu</a:t>
            </a:r>
            <a:r>
              <a:rPr lang="en-US" i="1" smtClean="0"/>
              <a:t>rge</a:t>
            </a:r>
            <a:r>
              <a:rPr lang="ro-RO" i="1" smtClean="0"/>
              <a:t>, </a:t>
            </a:r>
            <a:r>
              <a:rPr lang="ro-RO" i="1" dirty="0" smtClean="0"/>
              <a:t>atunci când primește o veste </a:t>
            </a:r>
            <a:r>
              <a:rPr lang="en-US" i="1" dirty="0" smtClean="0"/>
              <a:t>“</a:t>
            </a:r>
            <a:r>
              <a:rPr lang="ro-RO" i="1" dirty="0" smtClean="0"/>
              <a:t>incurabilă</a:t>
            </a:r>
            <a:r>
              <a:rPr lang="en-US" i="1" dirty="0" smtClean="0"/>
              <a:t>”</a:t>
            </a:r>
            <a:r>
              <a:rPr lang="ro-RO" i="1" dirty="0" smtClean="0"/>
              <a:t>, este de luat în considerare următoarele</a:t>
            </a:r>
            <a:r>
              <a:rPr lang="de-DE" i="1" dirty="0" smtClean="0"/>
              <a:t>: </a:t>
            </a:r>
            <a:endParaRPr lang="de-DE" dirty="0"/>
          </a:p>
          <a:p>
            <a:r>
              <a:rPr lang="ro-RO" i="1" dirty="0" smtClean="0"/>
              <a:t>Etap</a:t>
            </a:r>
            <a:r>
              <a:rPr lang="de-DE" i="1" dirty="0" smtClean="0"/>
              <a:t>ele </a:t>
            </a:r>
            <a:r>
              <a:rPr lang="ro-RO" i="1" dirty="0" smtClean="0"/>
              <a:t>prezentate acționează prin perioade de timp diferite, ce declanșează o alta etapă de multe ori  sau coexistă una cu alta</a:t>
            </a:r>
            <a:r>
              <a:rPr lang="de-DE" i="1" dirty="0" smtClean="0"/>
              <a:t>. </a:t>
            </a:r>
            <a:r>
              <a:rPr lang="ro-RO" i="1" dirty="0" smtClean="0"/>
              <a:t>Fiecare om</a:t>
            </a:r>
            <a:r>
              <a:rPr lang="de-DE" i="1" dirty="0" smtClean="0"/>
              <a:t>, ce </a:t>
            </a:r>
            <a:r>
              <a:rPr lang="ro-RO" i="1" dirty="0"/>
              <a:t>î</a:t>
            </a:r>
            <a:r>
              <a:rPr lang="de-DE" i="1" dirty="0" smtClean="0"/>
              <a:t>nso</a:t>
            </a:r>
            <a:r>
              <a:rPr lang="ro-RO" i="1" dirty="0" smtClean="0"/>
              <a:t>ț</a:t>
            </a:r>
            <a:r>
              <a:rPr lang="de-DE" i="1" dirty="0" smtClean="0"/>
              <a:t>e</a:t>
            </a:r>
            <a:r>
              <a:rPr lang="ro-RO" i="1" dirty="0" smtClean="0"/>
              <a:t>ș</a:t>
            </a:r>
            <a:r>
              <a:rPr lang="de-DE" i="1" dirty="0" smtClean="0"/>
              <a:t>te un muribund </a:t>
            </a:r>
            <a:r>
              <a:rPr lang="ro-RO" i="1" dirty="0" smtClean="0"/>
              <a:t>ar trebui să se protejeze, să dorească clasificarea constituției psihice a pacientului. Etapele diferite ar trebui să vină în sprijinul înțelegerii mai bine a trăirii și disputei bolnavului. </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3</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r>
              <a:rPr lang="ro-RO" dirty="0" smtClean="0"/>
              <a:t>Etapele se vor urmări și la rudele ce sunt afectate de pierderea iminentă a unei ființe dragi</a:t>
            </a:r>
            <a:r>
              <a:rPr lang="de-DE" dirty="0" smtClean="0"/>
              <a:t>.</a:t>
            </a:r>
          </a:p>
          <a:p>
            <a:endParaRPr lang="de-DE" dirty="0" smtClean="0"/>
          </a:p>
          <a:p>
            <a:r>
              <a:rPr lang="ro-RO" dirty="0" smtClean="0"/>
              <a:t>Sau, deasemenea, la medici și personalul asistent, atunci când s-a creat o relație personală. </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4</a:t>
            </a:fld>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0" smtClean="0"/>
              <a:t>Cele 5 etape</a:t>
            </a:r>
            <a:endParaRPr lang="de-DE" dirty="0"/>
          </a:p>
        </p:txBody>
      </p:sp>
      <p:sp>
        <p:nvSpPr>
          <p:cNvPr id="3" name="Inhaltsplatzhalter 2"/>
          <p:cNvSpPr>
            <a:spLocks noGrp="1"/>
          </p:cNvSpPr>
          <p:nvPr>
            <p:ph idx="1"/>
          </p:nvPr>
        </p:nvSpPr>
        <p:spPr/>
        <p:txBody>
          <a:bodyPr>
            <a:normAutofit fontScale="92500" lnSpcReduction="20000"/>
          </a:bodyPr>
          <a:lstStyle/>
          <a:p>
            <a:r>
              <a:rPr lang="ro-RO" dirty="0" smtClean="0"/>
              <a:t>Etapa </a:t>
            </a:r>
            <a:r>
              <a:rPr lang="de-DE" dirty="0" smtClean="0"/>
              <a:t>1:  N</a:t>
            </a:r>
            <a:r>
              <a:rPr lang="ro-RO" dirty="0" smtClean="0"/>
              <a:t>eacceptarea și izolarea </a:t>
            </a:r>
            <a:endParaRPr lang="de-DE" dirty="0"/>
          </a:p>
          <a:p>
            <a:r>
              <a:rPr lang="de-DE" dirty="0"/>
              <a:t> </a:t>
            </a:r>
          </a:p>
          <a:p>
            <a:r>
              <a:rPr lang="ro-RO" dirty="0" smtClean="0"/>
              <a:t>Etapa </a:t>
            </a:r>
            <a:r>
              <a:rPr lang="de-DE" dirty="0" smtClean="0"/>
              <a:t>2</a:t>
            </a:r>
            <a:r>
              <a:rPr lang="ro-RO" dirty="0" smtClean="0"/>
              <a:t> </a:t>
            </a:r>
            <a:r>
              <a:rPr lang="de-DE" dirty="0" smtClean="0"/>
              <a:t>:  </a:t>
            </a:r>
            <a:r>
              <a:rPr lang="ro-RO" dirty="0" smtClean="0"/>
              <a:t>Mânia</a:t>
            </a:r>
            <a:endParaRPr lang="de-DE" dirty="0"/>
          </a:p>
          <a:p>
            <a:r>
              <a:rPr lang="de-DE" dirty="0"/>
              <a:t> </a:t>
            </a:r>
          </a:p>
          <a:p>
            <a:r>
              <a:rPr lang="ro-RO" dirty="0" smtClean="0"/>
              <a:t>Etapa </a:t>
            </a:r>
            <a:r>
              <a:rPr lang="de-DE" dirty="0" smtClean="0"/>
              <a:t>3:  </a:t>
            </a:r>
            <a:r>
              <a:rPr lang="ro-RO" dirty="0"/>
              <a:t>N</a:t>
            </a:r>
            <a:r>
              <a:rPr lang="ro-RO" dirty="0" smtClean="0"/>
              <a:t>egocierea</a:t>
            </a:r>
            <a:endParaRPr lang="de-DE" dirty="0"/>
          </a:p>
          <a:p>
            <a:r>
              <a:rPr lang="de-DE" dirty="0"/>
              <a:t> </a:t>
            </a:r>
          </a:p>
          <a:p>
            <a:r>
              <a:rPr lang="ro-RO" dirty="0" smtClean="0"/>
              <a:t>Etapa </a:t>
            </a:r>
            <a:r>
              <a:rPr lang="de-DE" dirty="0" smtClean="0"/>
              <a:t>4:  Depres</a:t>
            </a:r>
            <a:r>
              <a:rPr lang="ro-RO" dirty="0" smtClean="0"/>
              <a:t>ia</a:t>
            </a:r>
            <a:endParaRPr lang="de-DE" dirty="0"/>
          </a:p>
          <a:p>
            <a:r>
              <a:rPr lang="de-DE" dirty="0"/>
              <a:t> </a:t>
            </a:r>
          </a:p>
          <a:p>
            <a:r>
              <a:rPr lang="ro-RO" dirty="0" smtClean="0"/>
              <a:t>Etapa </a:t>
            </a:r>
            <a:r>
              <a:rPr lang="de-DE" dirty="0" smtClean="0"/>
              <a:t>5:  </a:t>
            </a:r>
            <a:r>
              <a:rPr lang="ro-RO" dirty="0" smtClean="0"/>
              <a:t>Acceptarea</a:t>
            </a:r>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5</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0" smtClean="0"/>
              <a:t>Cele 5 etape </a:t>
            </a:r>
            <a:endParaRPr lang="de-DE" dirty="0"/>
          </a:p>
        </p:txBody>
      </p:sp>
      <p:sp>
        <p:nvSpPr>
          <p:cNvPr id="3" name="Inhaltsplatzhalter 2"/>
          <p:cNvSpPr>
            <a:spLocks noGrp="1"/>
          </p:cNvSpPr>
          <p:nvPr>
            <p:ph idx="1"/>
          </p:nvPr>
        </p:nvSpPr>
        <p:spPr/>
        <p:txBody>
          <a:bodyPr>
            <a:normAutofit/>
          </a:bodyPr>
          <a:lstStyle/>
          <a:p>
            <a:pPr>
              <a:buNone/>
            </a:pPr>
            <a:r>
              <a:rPr lang="ro-RO" sz="2800" dirty="0" smtClean="0"/>
              <a:t>Procesul nu se derulează aș</a:t>
            </a:r>
            <a:r>
              <a:rPr lang="ro-RO" sz="2800" dirty="0"/>
              <a:t>a</a:t>
            </a:r>
            <a:r>
              <a:rPr lang="de-DE" sz="2800" dirty="0" smtClean="0"/>
              <a:t>     </a:t>
            </a:r>
            <a:r>
              <a:rPr lang="ro-RO" sz="2800" dirty="0" smtClean="0"/>
              <a:t>         ci mai degrabă așa</a:t>
            </a:r>
            <a:endParaRPr lang="de-DE" sz="2800"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6</a:t>
            </a:fld>
            <a:endParaRPr lang="de-DE" dirty="0"/>
          </a:p>
        </p:txBody>
      </p:sp>
      <p:sp>
        <p:nvSpPr>
          <p:cNvPr id="1028" name="Rectangle 4"/>
          <p:cNvSpPr>
            <a:spLocks noChangeArrowheads="1"/>
          </p:cNvSpPr>
          <p:nvPr/>
        </p:nvSpPr>
        <p:spPr bwMode="auto">
          <a:xfrm>
            <a:off x="3347864" y="2276872"/>
            <a:ext cx="269875" cy="3786188"/>
          </a:xfrm>
          <a:prstGeom prst="rect">
            <a:avLst/>
          </a:prstGeom>
          <a:gradFill rotWithShape="0">
            <a:gsLst>
              <a:gs pos="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0" name="AutoShape 6"/>
          <p:cNvSpPr>
            <a:spLocks noChangeArrowheads="1"/>
          </p:cNvSpPr>
          <p:nvPr/>
        </p:nvSpPr>
        <p:spPr bwMode="auto">
          <a:xfrm>
            <a:off x="3275856" y="2420888"/>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1" name="AutoShape 7"/>
          <p:cNvSpPr>
            <a:spLocks noChangeArrowheads="1"/>
          </p:cNvSpPr>
          <p:nvPr/>
        </p:nvSpPr>
        <p:spPr bwMode="auto">
          <a:xfrm>
            <a:off x="3203848" y="4437112"/>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2" name="Rectangle 8"/>
          <p:cNvSpPr>
            <a:spLocks noChangeArrowheads="1"/>
          </p:cNvSpPr>
          <p:nvPr/>
        </p:nvSpPr>
        <p:spPr bwMode="auto">
          <a:xfrm>
            <a:off x="5220072" y="2204864"/>
            <a:ext cx="271463" cy="630238"/>
          </a:xfrm>
          <a:prstGeom prst="rect">
            <a:avLst/>
          </a:prstGeom>
          <a:gradFill rotWithShape="0">
            <a:gsLst>
              <a:gs pos="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3" name="AutoShape 9"/>
          <p:cNvSpPr>
            <a:spLocks noChangeArrowheads="1"/>
          </p:cNvSpPr>
          <p:nvPr/>
        </p:nvSpPr>
        <p:spPr bwMode="auto">
          <a:xfrm rot="-10800000">
            <a:off x="4788024" y="2420888"/>
            <a:ext cx="720725" cy="720725"/>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4" name="AutoShape 10"/>
          <p:cNvSpPr>
            <a:spLocks noChangeArrowheads="1"/>
          </p:cNvSpPr>
          <p:nvPr/>
        </p:nvSpPr>
        <p:spPr bwMode="auto">
          <a:xfrm>
            <a:off x="4788024" y="2420888"/>
            <a:ext cx="992187" cy="720725"/>
          </a:xfrm>
          <a:custGeom>
            <a:avLst/>
            <a:gdLst>
              <a:gd name="G0" fmla="+- 456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563"/>
              <a:gd name="G18" fmla="*/ 4563 1 2"/>
              <a:gd name="G19" fmla="+- G18 5400 0"/>
              <a:gd name="G20" fmla="cos G19 11796480"/>
              <a:gd name="G21" fmla="sin G19 11796480"/>
              <a:gd name="G22" fmla="+- G20 10800 0"/>
              <a:gd name="G23" fmla="+- G21 10800 0"/>
              <a:gd name="G24" fmla="+- 10800 0 G20"/>
              <a:gd name="G25" fmla="+- 4563 10800 0"/>
              <a:gd name="G26" fmla="?: G9 G17 G25"/>
              <a:gd name="G27" fmla="?: G9 0 21600"/>
              <a:gd name="G28" fmla="cos 10800 11796480"/>
              <a:gd name="G29" fmla="sin 10800 11796480"/>
              <a:gd name="G30" fmla="sin 456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3118 w 21600"/>
              <a:gd name="T15" fmla="*/ 10800 h 21600"/>
              <a:gd name="T16" fmla="*/ 10800 w 21600"/>
              <a:gd name="T17" fmla="*/ 6237 h 21600"/>
              <a:gd name="T18" fmla="*/ 18482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237" y="10800"/>
                </a:moveTo>
                <a:cubicBezTo>
                  <a:pt x="6237" y="8279"/>
                  <a:pt x="8279" y="6237"/>
                  <a:pt x="10800" y="6237"/>
                </a:cubicBezTo>
                <a:cubicBezTo>
                  <a:pt x="13320" y="6236"/>
                  <a:pt x="15362" y="8279"/>
                  <a:pt x="15363"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de-DE"/>
          </a:p>
        </p:txBody>
      </p:sp>
      <p:sp>
        <p:nvSpPr>
          <p:cNvPr id="1035" name="Rectangle 11"/>
          <p:cNvSpPr>
            <a:spLocks noChangeArrowheads="1"/>
          </p:cNvSpPr>
          <p:nvPr/>
        </p:nvSpPr>
        <p:spPr bwMode="auto">
          <a:xfrm>
            <a:off x="5508104" y="2780928"/>
            <a:ext cx="271463" cy="630238"/>
          </a:xfrm>
          <a:prstGeom prst="rect">
            <a:avLst/>
          </a:prstGeom>
          <a:gradFill rotWithShape="0">
            <a:gsLst>
              <a:gs pos="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6" name="AutoShape 12"/>
          <p:cNvSpPr>
            <a:spLocks noChangeArrowheads="1"/>
          </p:cNvSpPr>
          <p:nvPr/>
        </p:nvSpPr>
        <p:spPr bwMode="auto">
          <a:xfrm rot="-10800000">
            <a:off x="5508104" y="2996952"/>
            <a:ext cx="720725" cy="722313"/>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808080">
                  <a:gamma/>
                  <a:shade val="46275"/>
                  <a:invGamma/>
                </a:srgbClr>
              </a:gs>
              <a:gs pos="50000">
                <a:srgbClr val="808080"/>
              </a:gs>
              <a:gs pos="100000">
                <a:srgbClr val="808080">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8" name="Rectangle 14"/>
          <p:cNvSpPr>
            <a:spLocks noChangeArrowheads="1"/>
          </p:cNvSpPr>
          <p:nvPr/>
        </p:nvSpPr>
        <p:spPr bwMode="auto">
          <a:xfrm>
            <a:off x="5940152" y="2996952"/>
            <a:ext cx="271463" cy="450850"/>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39" name="AutoShape 15"/>
          <p:cNvSpPr>
            <a:spLocks noChangeArrowheads="1"/>
          </p:cNvSpPr>
          <p:nvPr/>
        </p:nvSpPr>
        <p:spPr bwMode="auto">
          <a:xfrm rot="-21548604">
            <a:off x="5945498" y="2714267"/>
            <a:ext cx="720725" cy="720725"/>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100000">
                <a:srgbClr val="969696"/>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0" name="Rectangle 16"/>
          <p:cNvSpPr>
            <a:spLocks noChangeArrowheads="1"/>
          </p:cNvSpPr>
          <p:nvPr/>
        </p:nvSpPr>
        <p:spPr bwMode="auto">
          <a:xfrm>
            <a:off x="6372200" y="2996952"/>
            <a:ext cx="271463" cy="1352550"/>
          </a:xfrm>
          <a:prstGeom prst="rect">
            <a:avLst/>
          </a:prstGeom>
          <a:gradFill rotWithShape="0">
            <a:gsLst>
              <a:gs pos="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1" name="AutoShape 17"/>
          <p:cNvSpPr>
            <a:spLocks noChangeArrowheads="1"/>
          </p:cNvSpPr>
          <p:nvPr/>
        </p:nvSpPr>
        <p:spPr bwMode="auto">
          <a:xfrm rot="-10800000">
            <a:off x="6372200" y="4005064"/>
            <a:ext cx="720725" cy="631825"/>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2" name="AutoShape 18"/>
          <p:cNvSpPr>
            <a:spLocks noChangeArrowheads="1"/>
          </p:cNvSpPr>
          <p:nvPr/>
        </p:nvSpPr>
        <p:spPr bwMode="auto">
          <a:xfrm>
            <a:off x="6804248" y="4005064"/>
            <a:ext cx="936104" cy="720080"/>
          </a:xfrm>
          <a:custGeom>
            <a:avLst/>
            <a:gdLst>
              <a:gd name="G0" fmla="+- 4563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4563"/>
              <a:gd name="G18" fmla="*/ 4563 1 2"/>
              <a:gd name="G19" fmla="+- G18 5400 0"/>
              <a:gd name="G20" fmla="cos G19 11796480"/>
              <a:gd name="G21" fmla="sin G19 11796480"/>
              <a:gd name="G22" fmla="+- G20 10800 0"/>
              <a:gd name="G23" fmla="+- G21 10800 0"/>
              <a:gd name="G24" fmla="+- 10800 0 G20"/>
              <a:gd name="G25" fmla="+- 4563 10800 0"/>
              <a:gd name="G26" fmla="?: G9 G17 G25"/>
              <a:gd name="G27" fmla="?: G9 0 21600"/>
              <a:gd name="G28" fmla="cos 10800 11796480"/>
              <a:gd name="G29" fmla="sin 10800 11796480"/>
              <a:gd name="G30" fmla="sin 4563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3118 w 21600"/>
              <a:gd name="T15" fmla="*/ 10800 h 21600"/>
              <a:gd name="T16" fmla="*/ 10800 w 21600"/>
              <a:gd name="T17" fmla="*/ 6237 h 21600"/>
              <a:gd name="T18" fmla="*/ 18482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6237" y="10800"/>
                </a:moveTo>
                <a:cubicBezTo>
                  <a:pt x="6237" y="8279"/>
                  <a:pt x="8279" y="6237"/>
                  <a:pt x="10800" y="6237"/>
                </a:cubicBezTo>
                <a:cubicBezTo>
                  <a:pt x="13320" y="6236"/>
                  <a:pt x="15362" y="8279"/>
                  <a:pt x="15363"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3" name="Rectangle 19"/>
          <p:cNvSpPr>
            <a:spLocks noChangeArrowheads="1"/>
          </p:cNvSpPr>
          <p:nvPr/>
        </p:nvSpPr>
        <p:spPr bwMode="auto">
          <a:xfrm>
            <a:off x="7452320" y="4293096"/>
            <a:ext cx="269875" cy="811212"/>
          </a:xfrm>
          <a:prstGeom prst="rect">
            <a:avLst/>
          </a:prstGeom>
          <a:gradFill rotWithShape="0">
            <a:gsLst>
              <a:gs pos="0">
                <a:srgbClr val="969696">
                  <a:gamma/>
                  <a:shade val="46275"/>
                  <a:invGamma/>
                </a:srgbClr>
              </a:gs>
              <a:gs pos="100000">
                <a:srgbClr val="969696"/>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4" name="AutoShape 20"/>
          <p:cNvSpPr>
            <a:spLocks noChangeArrowheads="1"/>
          </p:cNvSpPr>
          <p:nvPr/>
        </p:nvSpPr>
        <p:spPr bwMode="auto">
          <a:xfrm rot="-10800000">
            <a:off x="7452320" y="4653136"/>
            <a:ext cx="720725" cy="720725"/>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5" name="AutoShape 21"/>
          <p:cNvSpPr>
            <a:spLocks noChangeArrowheads="1"/>
          </p:cNvSpPr>
          <p:nvPr/>
        </p:nvSpPr>
        <p:spPr bwMode="auto">
          <a:xfrm rot="-21612484">
            <a:off x="7885678" y="4654442"/>
            <a:ext cx="720725" cy="722312"/>
          </a:xfrm>
          <a:custGeom>
            <a:avLst/>
            <a:gdLst>
              <a:gd name="G0" fmla="+- 2338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2338"/>
              <a:gd name="G18" fmla="*/ 2338 1 2"/>
              <a:gd name="G19" fmla="+- G18 5400 0"/>
              <a:gd name="G20" fmla="cos G19 11796480"/>
              <a:gd name="G21" fmla="sin G19 11796480"/>
              <a:gd name="G22" fmla="+- G20 10800 0"/>
              <a:gd name="G23" fmla="+- G21 10800 0"/>
              <a:gd name="G24" fmla="+- 10800 0 G20"/>
              <a:gd name="G25" fmla="+- 2338 10800 0"/>
              <a:gd name="G26" fmla="?: G9 G17 G25"/>
              <a:gd name="G27" fmla="?: G9 0 21600"/>
              <a:gd name="G28" fmla="cos 10800 11796480"/>
              <a:gd name="G29" fmla="sin 10800 11796480"/>
              <a:gd name="G30" fmla="sin 2338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4231 w 21600"/>
              <a:gd name="T15" fmla="*/ 10800 h 21600"/>
              <a:gd name="T16" fmla="*/ 10800 w 21600"/>
              <a:gd name="T17" fmla="*/ 8462 h 21600"/>
              <a:gd name="T18" fmla="*/ 17369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8462" y="10800"/>
                </a:moveTo>
                <a:cubicBezTo>
                  <a:pt x="8462" y="9508"/>
                  <a:pt x="9508" y="8462"/>
                  <a:pt x="10800" y="8462"/>
                </a:cubicBezTo>
                <a:cubicBezTo>
                  <a:pt x="12091" y="8461"/>
                  <a:pt x="13137" y="9508"/>
                  <a:pt x="13138"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6" name="AutoShape 22"/>
          <p:cNvSpPr>
            <a:spLocks noChangeArrowheads="1"/>
          </p:cNvSpPr>
          <p:nvPr/>
        </p:nvSpPr>
        <p:spPr bwMode="auto">
          <a:xfrm rot="-10737427">
            <a:off x="6961262" y="4307741"/>
            <a:ext cx="1622425" cy="1443038"/>
          </a:xfrm>
          <a:custGeom>
            <a:avLst/>
            <a:gdLst>
              <a:gd name="G0" fmla="+- 7023 0 0"/>
              <a:gd name="G1" fmla="+- 11633905 0 0"/>
              <a:gd name="G2" fmla="+- 0 0 11633905"/>
              <a:gd name="T0" fmla="*/ 0 256 1"/>
              <a:gd name="T1" fmla="*/ 180 256 1"/>
              <a:gd name="G3" fmla="+- 11633905 T0 T1"/>
              <a:gd name="T2" fmla="*/ 0 256 1"/>
              <a:gd name="T3" fmla="*/ 90 256 1"/>
              <a:gd name="G4" fmla="+- 11633905 T2 T3"/>
              <a:gd name="G5" fmla="*/ G4 2 1"/>
              <a:gd name="T4" fmla="*/ 90 256 1"/>
              <a:gd name="T5" fmla="*/ 0 256 1"/>
              <a:gd name="G6" fmla="+- 11633905 T4 T5"/>
              <a:gd name="G7" fmla="*/ G6 2 1"/>
              <a:gd name="G8" fmla="abs 116339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023"/>
              <a:gd name="G18" fmla="*/ 7023 1 2"/>
              <a:gd name="G19" fmla="+- G18 5400 0"/>
              <a:gd name="G20" fmla="cos G19 11633905"/>
              <a:gd name="G21" fmla="sin G19 11633905"/>
              <a:gd name="G22" fmla="+- G20 10800 0"/>
              <a:gd name="G23" fmla="+- G21 10800 0"/>
              <a:gd name="G24" fmla="+- 10800 0 G20"/>
              <a:gd name="G25" fmla="+- 7023 10800 0"/>
              <a:gd name="G26" fmla="?: G9 G17 G25"/>
              <a:gd name="G27" fmla="?: G9 0 21600"/>
              <a:gd name="G28" fmla="cos 10800 11633905"/>
              <a:gd name="G29" fmla="sin 10800 11633905"/>
              <a:gd name="G30" fmla="sin 7023 11633905"/>
              <a:gd name="G31" fmla="+- G28 10800 0"/>
              <a:gd name="G32" fmla="+- G29 10800 0"/>
              <a:gd name="G33" fmla="+- G30 10800 0"/>
              <a:gd name="G34" fmla="?: G4 0 G31"/>
              <a:gd name="G35" fmla="?: 11633905 G34 0"/>
              <a:gd name="G36" fmla="?: G6 G35 G31"/>
              <a:gd name="G37" fmla="+- 21600 0 G36"/>
              <a:gd name="G38" fmla="?: G4 0 G33"/>
              <a:gd name="G39" fmla="?: 11633905 G38 G32"/>
              <a:gd name="G40" fmla="?: G6 G39 0"/>
              <a:gd name="G41" fmla="?: G4 G32 21600"/>
              <a:gd name="G42" fmla="?: G6 G41 G33"/>
              <a:gd name="T12" fmla="*/ 10800 w 21600"/>
              <a:gd name="T13" fmla="*/ 0 h 21600"/>
              <a:gd name="T14" fmla="*/ 1896 w 21600"/>
              <a:gd name="T15" fmla="*/ 11185 h 21600"/>
              <a:gd name="T16" fmla="*/ 10800 w 21600"/>
              <a:gd name="T17" fmla="*/ 3777 h 21600"/>
              <a:gd name="T18" fmla="*/ 19704 w 21600"/>
              <a:gd name="T19" fmla="*/ 1118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783" y="11103"/>
                </a:moveTo>
                <a:cubicBezTo>
                  <a:pt x="3779" y="11002"/>
                  <a:pt x="3777" y="10901"/>
                  <a:pt x="3777" y="10800"/>
                </a:cubicBezTo>
                <a:cubicBezTo>
                  <a:pt x="3777" y="6921"/>
                  <a:pt x="6921" y="3777"/>
                  <a:pt x="10800" y="3777"/>
                </a:cubicBezTo>
                <a:cubicBezTo>
                  <a:pt x="14678" y="3777"/>
                  <a:pt x="17823" y="6921"/>
                  <a:pt x="17823" y="10800"/>
                </a:cubicBezTo>
                <a:cubicBezTo>
                  <a:pt x="17823" y="10901"/>
                  <a:pt x="17820" y="11002"/>
                  <a:pt x="17816" y="11103"/>
                </a:cubicBezTo>
                <a:lnTo>
                  <a:pt x="21589" y="11267"/>
                </a:lnTo>
                <a:cubicBezTo>
                  <a:pt x="21596" y="11111"/>
                  <a:pt x="21600" y="10955"/>
                  <a:pt x="21600" y="10800"/>
                </a:cubicBezTo>
                <a:cubicBezTo>
                  <a:pt x="21600" y="4835"/>
                  <a:pt x="16764" y="0"/>
                  <a:pt x="10800" y="0"/>
                </a:cubicBezTo>
                <a:cubicBezTo>
                  <a:pt x="4835" y="0"/>
                  <a:pt x="0" y="4835"/>
                  <a:pt x="0" y="10800"/>
                </a:cubicBezTo>
                <a:cubicBezTo>
                  <a:pt x="-1" y="10955"/>
                  <a:pt x="3" y="11111"/>
                  <a:pt x="10" y="11267"/>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7" name="AutoShape 23"/>
          <p:cNvSpPr>
            <a:spLocks noChangeArrowheads="1"/>
          </p:cNvSpPr>
          <p:nvPr/>
        </p:nvSpPr>
        <p:spPr bwMode="auto">
          <a:xfrm>
            <a:off x="6948264" y="4293096"/>
            <a:ext cx="1982787" cy="1443037"/>
          </a:xfrm>
          <a:custGeom>
            <a:avLst/>
            <a:gdLst>
              <a:gd name="G0" fmla="+- 7654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654"/>
              <a:gd name="G18" fmla="*/ 7654 1 2"/>
              <a:gd name="G19" fmla="+- G18 5400 0"/>
              <a:gd name="G20" fmla="cos G19 11796480"/>
              <a:gd name="G21" fmla="sin G19 11796480"/>
              <a:gd name="G22" fmla="+- G20 10800 0"/>
              <a:gd name="G23" fmla="+- G21 10800 0"/>
              <a:gd name="G24" fmla="+- 10800 0 G20"/>
              <a:gd name="G25" fmla="+- 7654 10800 0"/>
              <a:gd name="G26" fmla="?: G9 G17 G25"/>
              <a:gd name="G27" fmla="?: G9 0 21600"/>
              <a:gd name="G28" fmla="cos 10800 11796480"/>
              <a:gd name="G29" fmla="sin 10800 11796480"/>
              <a:gd name="G30" fmla="sin 7654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1573 w 21600"/>
              <a:gd name="T15" fmla="*/ 10800 h 21600"/>
              <a:gd name="T16" fmla="*/ 10800 w 21600"/>
              <a:gd name="T17" fmla="*/ 3146 h 21600"/>
              <a:gd name="T18" fmla="*/ 20027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146" y="10800"/>
                </a:moveTo>
                <a:cubicBezTo>
                  <a:pt x="3146" y="6572"/>
                  <a:pt x="6572" y="3146"/>
                  <a:pt x="10800" y="3146"/>
                </a:cubicBezTo>
                <a:cubicBezTo>
                  <a:pt x="15027" y="3145"/>
                  <a:pt x="18453" y="6572"/>
                  <a:pt x="18454" y="10799"/>
                </a:cubicBezTo>
                <a:lnTo>
                  <a:pt x="21600" y="10800"/>
                </a:lnTo>
                <a:cubicBezTo>
                  <a:pt x="21600" y="4835"/>
                  <a:pt x="16764" y="0"/>
                  <a:pt x="10800" y="0"/>
                </a:cubicBezTo>
                <a:cubicBezTo>
                  <a:pt x="4835" y="0"/>
                  <a:pt x="0" y="4835"/>
                  <a:pt x="0" y="10800"/>
                </a:cubicBezTo>
                <a:close/>
              </a:path>
            </a:pathLst>
          </a:custGeom>
          <a:gradFill rotWithShape="0">
            <a:gsLst>
              <a:gs pos="0">
                <a:srgbClr val="969696">
                  <a:gamma/>
                  <a:shade val="46275"/>
                  <a:invGamma/>
                </a:srgbClr>
              </a:gs>
              <a:gs pos="50000">
                <a:srgbClr val="969696"/>
              </a:gs>
              <a:gs pos="100000">
                <a:srgbClr val="969696">
                  <a:gamma/>
                  <a:shade val="46275"/>
                  <a:invGamma/>
                </a:srgbClr>
              </a:gs>
            </a:gsLst>
            <a:lin ang="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8" name="Rectangle 24"/>
          <p:cNvSpPr>
            <a:spLocks noChangeArrowheads="1"/>
          </p:cNvSpPr>
          <p:nvPr/>
        </p:nvSpPr>
        <p:spPr bwMode="auto">
          <a:xfrm>
            <a:off x="8676456" y="4941168"/>
            <a:ext cx="269875" cy="631825"/>
          </a:xfrm>
          <a:prstGeom prst="rect">
            <a:avLst/>
          </a:prstGeom>
          <a:gradFill rotWithShape="0">
            <a:gsLst>
              <a:gs pos="0">
                <a:srgbClr val="969696"/>
              </a:gs>
              <a:gs pos="100000">
                <a:srgbClr val="969696">
                  <a:gamma/>
                  <a:shade val="46275"/>
                  <a:invGamma/>
                </a:srgbClr>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49" name="AutoShape 25"/>
          <p:cNvSpPr>
            <a:spLocks noChangeArrowheads="1"/>
          </p:cNvSpPr>
          <p:nvPr/>
        </p:nvSpPr>
        <p:spPr bwMode="auto">
          <a:xfrm>
            <a:off x="5148263" y="2205038"/>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0" name="AutoShape 26"/>
          <p:cNvSpPr>
            <a:spLocks noChangeArrowheads="1"/>
          </p:cNvSpPr>
          <p:nvPr/>
        </p:nvSpPr>
        <p:spPr bwMode="auto">
          <a:xfrm rot="-10876127">
            <a:off x="5795963" y="3213100"/>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1" name="AutoShape 27"/>
          <p:cNvSpPr>
            <a:spLocks noChangeArrowheads="1"/>
          </p:cNvSpPr>
          <p:nvPr/>
        </p:nvSpPr>
        <p:spPr bwMode="auto">
          <a:xfrm>
            <a:off x="6300788" y="3644900"/>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2" name="AutoShape 28"/>
          <p:cNvSpPr>
            <a:spLocks noChangeArrowheads="1"/>
          </p:cNvSpPr>
          <p:nvPr/>
        </p:nvSpPr>
        <p:spPr bwMode="auto">
          <a:xfrm rot="-10876127">
            <a:off x="6732588" y="4149725"/>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3" name="AutoShape 29"/>
          <p:cNvSpPr>
            <a:spLocks noChangeArrowheads="1"/>
          </p:cNvSpPr>
          <p:nvPr/>
        </p:nvSpPr>
        <p:spPr bwMode="auto">
          <a:xfrm>
            <a:off x="7380288" y="4797425"/>
            <a:ext cx="450850" cy="271463"/>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4" name="AutoShape 30"/>
          <p:cNvSpPr>
            <a:spLocks noChangeArrowheads="1"/>
          </p:cNvSpPr>
          <p:nvPr/>
        </p:nvSpPr>
        <p:spPr bwMode="auto">
          <a:xfrm>
            <a:off x="8532440" y="4869160"/>
            <a:ext cx="450850" cy="269875"/>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5" name="AutoShape 31"/>
          <p:cNvSpPr>
            <a:spLocks noChangeArrowheads="1"/>
          </p:cNvSpPr>
          <p:nvPr/>
        </p:nvSpPr>
        <p:spPr bwMode="auto">
          <a:xfrm>
            <a:off x="5435600" y="2997200"/>
            <a:ext cx="450850" cy="271463"/>
          </a:xfrm>
          <a:prstGeom prst="downArrow">
            <a:avLst>
              <a:gd name="adj1" fmla="val 50000"/>
              <a:gd name="adj2" fmla="val 25000"/>
            </a:avLst>
          </a:pr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057" name="Rectangle 33"/>
          <p:cNvSpPr>
            <a:spLocks noChangeArrowheads="1"/>
          </p:cNvSpPr>
          <p:nvPr/>
        </p:nvSpPr>
        <p:spPr bwMode="auto">
          <a:xfrm>
            <a:off x="467544" y="1789367"/>
            <a:ext cx="2448272"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ro-RO"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o-RO" dirty="0" smtClean="0">
                <a:latin typeface="Arial" pitchFamily="34" charset="0"/>
                <a:cs typeface="Arial" pitchFamily="34" charset="0"/>
              </a:rPr>
              <a:t>Negare</a:t>
            </a:r>
          </a:p>
          <a:p>
            <a:pPr marL="0" marR="0" lvl="0" indent="0" algn="l" defTabSz="914400" rtl="0" eaLnBrk="1" fontAlgn="base" latinLnBrk="0" hangingPunct="1">
              <a:lnSpc>
                <a:spcPct val="100000"/>
              </a:lnSpc>
              <a:spcBef>
                <a:spcPct val="0"/>
              </a:spcBef>
              <a:spcAft>
                <a:spcPct val="0"/>
              </a:spcAft>
              <a:buClrTx/>
              <a:buSzTx/>
              <a:buFontTx/>
              <a:buNone/>
              <a:tabLst/>
            </a:pPr>
            <a:r>
              <a:rPr lang="ro-RO" dirty="0" smtClean="0">
                <a:latin typeface="Arial" pitchFamily="34" charset="0"/>
                <a:cs typeface="Arial" pitchFamily="34" charset="0"/>
              </a:rPr>
              <a:t>activă</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o-RO"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o-RO" dirty="0" smtClean="0">
                <a:latin typeface="Arial" pitchFamily="34" charset="0"/>
                <a:ea typeface="Times New Roman" pitchFamily="18" charset="0"/>
                <a:cs typeface="Arial" pitchFamily="34" charset="0"/>
              </a:rPr>
              <a:t>Negare </a:t>
            </a:r>
          </a:p>
          <a:p>
            <a:pPr marL="0" marR="0" lvl="0" indent="0" algn="l" defTabSz="914400" rtl="0" eaLnBrk="0" fontAlgn="base" latinLnBrk="0" hangingPunct="0">
              <a:lnSpc>
                <a:spcPct val="100000"/>
              </a:lnSpc>
              <a:spcBef>
                <a:spcPct val="0"/>
              </a:spcBef>
              <a:spcAft>
                <a:spcPct val="0"/>
              </a:spcAft>
              <a:buClrTx/>
              <a:buSzTx/>
              <a:buFontTx/>
              <a:buNone/>
              <a:tabLst/>
            </a:pPr>
            <a:r>
              <a:rPr lang="ro-RO" dirty="0">
                <a:latin typeface="Arial" pitchFamily="34" charset="0"/>
                <a:ea typeface="Times New Roman" pitchFamily="18" charset="0"/>
                <a:cs typeface="Arial" pitchFamily="34" charset="0"/>
              </a:rPr>
              <a:t>a</a:t>
            </a:r>
            <a:r>
              <a:rPr kumimoji="0" lang="de-D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a:t>
            </a:r>
            <a:r>
              <a:rPr kumimoji="0" lang="ro-RO"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resivă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o-RO" dirty="0" smtClean="0">
                <a:latin typeface="Arial" pitchFamily="34" charset="0"/>
                <a:cs typeface="Arial" pitchFamily="34" charset="0"/>
              </a:rPr>
              <a:t>Negare </a:t>
            </a:r>
          </a:p>
          <a:p>
            <a:pPr marL="0" marR="0" lvl="0" indent="0" algn="l" defTabSz="914400" rtl="0" eaLnBrk="0" fontAlgn="base" latinLnBrk="0" hangingPunct="0">
              <a:lnSpc>
                <a:spcPct val="100000"/>
              </a:lnSpc>
              <a:spcBef>
                <a:spcPct val="0"/>
              </a:spcBef>
              <a:spcAft>
                <a:spcPct val="0"/>
              </a:spcAft>
              <a:buClrTx/>
              <a:buSzTx/>
              <a:buFontTx/>
              <a:buNone/>
              <a:tabLst/>
            </a:pPr>
            <a:r>
              <a:rPr lang="ro-RO" dirty="0" smtClean="0">
                <a:latin typeface="Arial" pitchFamily="34" charset="0"/>
                <a:cs typeface="Arial" pitchFamily="34" charset="0"/>
              </a:rPr>
              <a:t>parțială</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Acceptare</a:t>
            </a:r>
          </a:p>
          <a:p>
            <a:pPr marL="0" marR="0" lvl="0" indent="0" algn="l" defTabSz="914400" rtl="0" eaLnBrk="0" fontAlgn="base" latinLnBrk="0" hangingPunct="0">
              <a:lnSpc>
                <a:spcPct val="100000"/>
              </a:lnSpc>
              <a:spcBef>
                <a:spcPct val="0"/>
              </a:spcBef>
              <a:spcAft>
                <a:spcPct val="0"/>
              </a:spcAft>
              <a:buClrTx/>
              <a:buSzTx/>
              <a:buFontTx/>
              <a:buNone/>
              <a:tabLst/>
            </a:pPr>
            <a:r>
              <a:rPr lang="ro-RO" dirty="0">
                <a:latin typeface="Arial" pitchFamily="34" charset="0"/>
                <a:ea typeface="Times New Roman" pitchFamily="18" charset="0"/>
                <a:cs typeface="Arial" pitchFamily="34" charset="0"/>
              </a:rPr>
              <a:t>d</a:t>
            </a:r>
            <a:r>
              <a:rPr kumimoji="0" lang="de-D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epres</a:t>
            </a:r>
            <a:r>
              <a:rPr kumimoji="0" lang="ro-RO"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ivă</a:t>
            </a:r>
            <a:endParaRPr kumimoji="0" lang="de-D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Acceptare conștientă</a:t>
            </a:r>
            <a:endParaRPr kumimoji="0" lang="de-DE"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Acceptare justificată</a:t>
            </a:r>
            <a:r>
              <a:rPr kumimoji="0" lang="de-DE"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de-DE"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endParaRPr lang="de-DE"/>
          </a:p>
        </p:txBody>
      </p:sp>
      <p:pic>
        <p:nvPicPr>
          <p:cNvPr id="9" name="Inhaltsplatzhalter 8" descr="img003.jpg"/>
          <p:cNvPicPr>
            <a:picLocks noGrp="1" noChangeAspect="1"/>
          </p:cNvPicPr>
          <p:nvPr>
            <p:ph sz="half" idx="1"/>
          </p:nvPr>
        </p:nvPicPr>
        <p:blipFill>
          <a:blip r:embed="rId2" cstate="print"/>
          <a:stretch>
            <a:fillRect/>
          </a:stretch>
        </p:blipFill>
        <p:spPr>
          <a:xfrm>
            <a:off x="748767" y="1600200"/>
            <a:ext cx="3455466" cy="4525963"/>
          </a:xfrm>
        </p:spPr>
      </p:pic>
      <p:pic>
        <p:nvPicPr>
          <p:cNvPr id="10" name="Inhaltsplatzhalter 9" descr="img006.jpg"/>
          <p:cNvPicPr>
            <a:picLocks noGrp="1" noChangeAspect="1"/>
          </p:cNvPicPr>
          <p:nvPr>
            <p:ph sz="half" idx="2"/>
          </p:nvPr>
        </p:nvPicPr>
        <p:blipFill>
          <a:blip r:embed="rId3" cstate="print"/>
          <a:stretch>
            <a:fillRect/>
          </a:stretch>
        </p:blipFill>
        <p:spPr>
          <a:xfrm>
            <a:off x="4939767" y="1600200"/>
            <a:ext cx="3455466" cy="4525963"/>
          </a:xfrm>
        </p:spPr>
      </p:pic>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7</a:t>
            </a:fld>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o-RO" dirty="0" smtClean="0"/>
              <a:t>Cele 5 etape</a:t>
            </a:r>
            <a:endParaRPr lang="de-DE" dirty="0"/>
          </a:p>
        </p:txBody>
      </p:sp>
      <p:sp>
        <p:nvSpPr>
          <p:cNvPr id="3" name="Inhaltsplatzhalter 2"/>
          <p:cNvSpPr>
            <a:spLocks noGrp="1"/>
          </p:cNvSpPr>
          <p:nvPr>
            <p:ph idx="1"/>
          </p:nvPr>
        </p:nvSpPr>
        <p:spPr/>
        <p:txBody>
          <a:bodyPr>
            <a:normAutofit fontScale="92500" lnSpcReduction="10000"/>
          </a:bodyPr>
          <a:lstStyle/>
          <a:p>
            <a:r>
              <a:rPr lang="ro-RO" dirty="0" smtClean="0"/>
              <a:t>Mai întâi reacționează prin </a:t>
            </a:r>
            <a:r>
              <a:rPr lang="ro-RO" b="1" dirty="0" smtClean="0"/>
              <a:t>șoc</a:t>
            </a:r>
            <a:r>
              <a:rPr lang="ro-RO" dirty="0" smtClean="0"/>
              <a:t> și </a:t>
            </a:r>
            <a:r>
              <a:rPr lang="ro-RO" b="1" dirty="0" smtClean="0"/>
              <a:t>respingere</a:t>
            </a:r>
            <a:r>
              <a:rPr lang="ro-RO" dirty="0" smtClean="0"/>
              <a:t>, cu  </a:t>
            </a:r>
            <a:r>
              <a:rPr lang="ro-RO" b="1" dirty="0" smtClean="0"/>
              <a:t>agresivitate</a:t>
            </a:r>
            <a:r>
              <a:rPr lang="ro-RO" dirty="0" smtClean="0"/>
              <a:t> și </a:t>
            </a:r>
            <a:r>
              <a:rPr lang="ro-RO" b="1" dirty="0" smtClean="0"/>
              <a:t>mânie</a:t>
            </a:r>
            <a:r>
              <a:rPr lang="ro-RO" dirty="0" smtClean="0"/>
              <a:t>, apoi prin </a:t>
            </a:r>
            <a:r>
              <a:rPr lang="ro-RO" b="1" dirty="0" smtClean="0"/>
              <a:t>preocupare</a:t>
            </a:r>
            <a:r>
              <a:rPr lang="ro-RO" dirty="0" smtClean="0"/>
              <a:t> și </a:t>
            </a:r>
            <a:r>
              <a:rPr lang="ro-RO" b="1" dirty="0" smtClean="0"/>
              <a:t>durere</a:t>
            </a:r>
            <a:r>
              <a:rPr lang="ro-RO" dirty="0" smtClean="0"/>
              <a:t>. Mai târziu, se tocmește cu Dumnezeu. Devin </a:t>
            </a:r>
            <a:r>
              <a:rPr lang="ro-RO" b="1" dirty="0" smtClean="0"/>
              <a:t>depresivi</a:t>
            </a:r>
            <a:r>
              <a:rPr lang="ro-RO" dirty="0" smtClean="0"/>
              <a:t> și întreabă</a:t>
            </a:r>
            <a:r>
              <a:rPr lang="de-DE" dirty="0" smtClean="0"/>
              <a:t>:</a:t>
            </a:r>
            <a:endParaRPr lang="de-DE" dirty="0"/>
          </a:p>
          <a:p>
            <a:r>
              <a:rPr lang="de-DE" dirty="0" smtClean="0"/>
              <a:t>„</a:t>
            </a:r>
            <a:r>
              <a:rPr lang="ro-RO" dirty="0"/>
              <a:t>D</a:t>
            </a:r>
            <a:r>
              <a:rPr lang="ro-RO" dirty="0" smtClean="0"/>
              <a:t>e ce tocmai eu</a:t>
            </a:r>
            <a:r>
              <a:rPr lang="de-DE" dirty="0" smtClean="0"/>
              <a:t>?" </a:t>
            </a:r>
            <a:r>
              <a:rPr lang="ro-RO" dirty="0"/>
              <a:t>U</a:t>
            </a:r>
            <a:r>
              <a:rPr lang="ro-RO" dirty="0" smtClean="0"/>
              <a:t>lterior </a:t>
            </a:r>
            <a:r>
              <a:rPr lang="ro-RO" b="1" dirty="0" smtClean="0"/>
              <a:t>se retrag pentru o vreme în ei </a:t>
            </a:r>
            <a:r>
              <a:rPr lang="ro-RO" dirty="0" smtClean="0"/>
              <a:t>pentru a se izola de ceilalți</a:t>
            </a:r>
            <a:r>
              <a:rPr lang="de-DE" dirty="0" smtClean="0"/>
              <a:t>, </a:t>
            </a:r>
            <a:r>
              <a:rPr lang="ro-RO" dirty="0" smtClean="0"/>
              <a:t>în timp ce speră să atingă </a:t>
            </a:r>
            <a:r>
              <a:rPr lang="ro-RO" b="1" dirty="0" smtClean="0"/>
              <a:t>un stadiu de pace și acceptare</a:t>
            </a:r>
            <a:r>
              <a:rPr lang="de-DE" b="1" dirty="0" smtClean="0"/>
              <a:t> </a:t>
            </a:r>
            <a:r>
              <a:rPr lang="de-DE" dirty="0" smtClean="0"/>
              <a:t>(</a:t>
            </a:r>
            <a:r>
              <a:rPr lang="ro-RO" dirty="0" smtClean="0"/>
              <a:t>și nu resemnare</a:t>
            </a:r>
            <a:r>
              <a:rPr lang="de-DE" dirty="0" smtClean="0"/>
              <a:t>, </a:t>
            </a:r>
            <a:r>
              <a:rPr lang="ro-RO" dirty="0" smtClean="0"/>
              <a:t>la care se ajunge</a:t>
            </a:r>
            <a:r>
              <a:rPr lang="de-DE" dirty="0" smtClean="0"/>
              <a:t>, </a:t>
            </a:r>
            <a:r>
              <a:rPr lang="ro-RO" dirty="0" smtClean="0"/>
              <a:t>atunci cînd nimeni nu mai împarte cu ei, lacrimile și mânia lor</a:t>
            </a:r>
            <a:r>
              <a:rPr lang="de-DE" dirty="0" smtClean="0"/>
              <a:t>).</a:t>
            </a:r>
            <a:endParaRPr lang="de-DE" dirty="0"/>
          </a:p>
          <a:p>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8</a:t>
            </a:fld>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ro-RO" dirty="0" smtClean="0"/>
              <a:t>Etapa </a:t>
            </a:r>
            <a:r>
              <a:rPr lang="de-DE" dirty="0" smtClean="0"/>
              <a:t>1: </a:t>
            </a:r>
            <a:r>
              <a:rPr lang="ro-RO" dirty="0" smtClean="0"/>
              <a:t>Neacceptarea</a:t>
            </a:r>
            <a:endParaRPr lang="de-DE" dirty="0"/>
          </a:p>
        </p:txBody>
      </p:sp>
      <p:sp>
        <p:nvSpPr>
          <p:cNvPr id="3" name="Inhaltsplatzhalter 2"/>
          <p:cNvSpPr>
            <a:spLocks noGrp="1"/>
          </p:cNvSpPr>
          <p:nvPr>
            <p:ph idx="1"/>
          </p:nvPr>
        </p:nvSpPr>
        <p:spPr/>
        <p:txBody>
          <a:bodyPr/>
          <a:lstStyle/>
          <a:p>
            <a:r>
              <a:rPr lang="ro-RO" dirty="0" smtClean="0"/>
              <a:t>Oamenii, ce au pierdut o rudă apropiată sau tocmai au trăit o pierdere tragică, parcurg aceleași 5 stadii</a:t>
            </a:r>
            <a:r>
              <a:rPr lang="de-DE" dirty="0" smtClean="0"/>
              <a:t>: „</a:t>
            </a:r>
            <a:r>
              <a:rPr lang="ro-RO" dirty="0" smtClean="0"/>
              <a:t>Nu poate fi posibil</a:t>
            </a:r>
            <a:r>
              <a:rPr lang="de-DE" dirty="0" smtClean="0"/>
              <a:t>, </a:t>
            </a:r>
            <a:r>
              <a:rPr lang="ro-RO" dirty="0" smtClean="0"/>
              <a:t>ca soția mea să moară</a:t>
            </a:r>
            <a:r>
              <a:rPr lang="de-DE" dirty="0" smtClean="0"/>
              <a:t>? </a:t>
            </a:r>
            <a:r>
              <a:rPr lang="ro-RO" dirty="0" smtClean="0"/>
              <a:t>Tocmai a născut un copil</a:t>
            </a:r>
            <a:r>
              <a:rPr lang="de-DE" dirty="0" smtClean="0"/>
              <a:t>. </a:t>
            </a:r>
            <a:r>
              <a:rPr lang="ro-RO" dirty="0" smtClean="0"/>
              <a:t>Cum poate să mă părăsească</a:t>
            </a:r>
            <a:r>
              <a:rPr lang="de-DE" dirty="0" smtClean="0"/>
              <a:t>?"</a:t>
            </a:r>
            <a:endParaRPr lang="de-DE" dirty="0"/>
          </a:p>
          <a:p>
            <a:endParaRPr lang="de-DE" dirty="0"/>
          </a:p>
        </p:txBody>
      </p:sp>
      <p:sp>
        <p:nvSpPr>
          <p:cNvPr id="4" name="Fußzeilenplatzhalter 3"/>
          <p:cNvSpPr>
            <a:spLocks noGrp="1"/>
          </p:cNvSpPr>
          <p:nvPr>
            <p:ph type="ftr" sz="quarter" idx="11"/>
          </p:nvPr>
        </p:nvSpPr>
        <p:spPr/>
        <p:txBody>
          <a:bodyPr/>
          <a:lstStyle/>
          <a:p>
            <a:r>
              <a:rPr lang="de-DE" dirty="0" smtClean="0"/>
              <a:t>Norbert Heyman </a:t>
            </a:r>
            <a:r>
              <a:rPr lang="it-IT" dirty="0" smtClean="0"/>
              <a:t> Pastor catolic din cadrul spitalului </a:t>
            </a:r>
            <a:endParaRPr lang="de-DE" dirty="0"/>
          </a:p>
        </p:txBody>
      </p:sp>
      <p:sp>
        <p:nvSpPr>
          <p:cNvPr id="5" name="Foliennummernplatzhalter 4"/>
          <p:cNvSpPr>
            <a:spLocks noGrp="1"/>
          </p:cNvSpPr>
          <p:nvPr>
            <p:ph type="sldNum" sz="quarter" idx="12"/>
          </p:nvPr>
        </p:nvSpPr>
        <p:spPr/>
        <p:txBody>
          <a:bodyPr/>
          <a:lstStyle/>
          <a:p>
            <a:fld id="{417A7D9B-0174-49FE-9468-C6BFF240FA34}" type="slidenum">
              <a:rPr lang="de-DE" smtClean="0"/>
              <a:pPr/>
              <a:t>9</a:t>
            </a:fld>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1284</Words>
  <Application>Microsoft Office PowerPoint</Application>
  <PresentationFormat>On-screen Show (4:3)</PresentationFormat>
  <Paragraphs>112</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Larissa-Design</vt:lpstr>
      <vt:lpstr>Cele 5 etape ale acceptării morții după Kübler – Ross    </vt:lpstr>
      <vt:lpstr>Cele  5 etape</vt:lpstr>
      <vt:lpstr>Fundamental : </vt:lpstr>
      <vt:lpstr>PowerPoint Presentation</vt:lpstr>
      <vt:lpstr>Cele 5 etape</vt:lpstr>
      <vt:lpstr>Cele 5 etape </vt:lpstr>
      <vt:lpstr>PowerPoint Presentation</vt:lpstr>
      <vt:lpstr>Cele 5 etape</vt:lpstr>
      <vt:lpstr>Etapa 1: Neacceptarea</vt:lpstr>
      <vt:lpstr>Etapa 1: Neacceptarea</vt:lpstr>
      <vt:lpstr>Etapa 2:  Mânia</vt:lpstr>
      <vt:lpstr>Etapa 2:  Mânia</vt:lpstr>
      <vt:lpstr>Etapa 3:  Negocierea</vt:lpstr>
      <vt:lpstr>Etapa 3:  Negocierea </vt:lpstr>
      <vt:lpstr>Etapa 3: Negocierea </vt:lpstr>
      <vt:lpstr>Etapa 4:  Depresia</vt:lpstr>
      <vt:lpstr>Etapa 4:  Depresia </vt:lpstr>
      <vt:lpstr>Etapa 4:  Depresia</vt:lpstr>
      <vt:lpstr>Etapa 5:  Acceptarea  </vt:lpstr>
      <vt:lpstr>Etapa 5:  Acceptarea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Sterbephasen  nach Kübler – Ross</dc:title>
  <dc:creator>seelsorge</dc:creator>
  <cp:lastModifiedBy>Tatiana</cp:lastModifiedBy>
  <cp:revision>40</cp:revision>
  <dcterms:created xsi:type="dcterms:W3CDTF">2015-12-10T10:00:38Z</dcterms:created>
  <dcterms:modified xsi:type="dcterms:W3CDTF">2016-02-02T22:23:27Z</dcterms:modified>
</cp:coreProperties>
</file>