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8" r:id="rId3"/>
    <p:sldId id="266" r:id="rId4"/>
    <p:sldId id="265" r:id="rId5"/>
    <p:sldId id="267" r:id="rId6"/>
    <p:sldId id="268" r:id="rId7"/>
    <p:sldId id="270" r:id="rId8"/>
    <p:sldId id="271" r:id="rId9"/>
    <p:sldId id="276" r:id="rId10"/>
    <p:sldId id="278" r:id="rId11"/>
    <p:sldId id="279" r:id="rId12"/>
    <p:sldId id="280" r:id="rId13"/>
    <p:sldId id="281" r:id="rId14"/>
    <p:sldId id="282" r:id="rId15"/>
    <p:sldId id="257" r:id="rId16"/>
    <p:sldId id="259" r:id="rId17"/>
    <p:sldId id="260" r:id="rId18"/>
    <p:sldId id="261" r:id="rId19"/>
    <p:sldId id="262" r:id="rId20"/>
    <p:sldId id="277" r:id="rId21"/>
    <p:sldId id="263" r:id="rId22"/>
    <p:sldId id="264" r:id="rId2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65" autoAdjust="0"/>
    <p:restoredTop sz="94660"/>
  </p:normalViewPr>
  <p:slideViewPr>
    <p:cSldViewPr>
      <p:cViewPr>
        <p:scale>
          <a:sx n="76" d="100"/>
          <a:sy n="76" d="100"/>
        </p:scale>
        <p:origin x="-136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55F457-E44C-48B5-88EE-D1646F0B884F}" type="datetimeFigureOut">
              <a:rPr lang="de-DE" smtClean="0"/>
              <a:pPr/>
              <a:t>02.02.2016</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CAB34C-E123-4C9F-90C3-53A86EA70A6C}" type="slidenum">
              <a:rPr lang="de-DE" smtClean="0"/>
              <a:pPr/>
              <a:t>‹#›</a:t>
            </a:fld>
            <a:endParaRPr lang="de-DE"/>
          </a:p>
        </p:txBody>
      </p:sp>
    </p:spTree>
    <p:extLst>
      <p:ext uri="{BB962C8B-B14F-4D97-AF65-F5344CB8AC3E}">
        <p14:creationId xmlns:p14="http://schemas.microsoft.com/office/powerpoint/2010/main" val="2195486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D95CC3AF-A420-441B-A5AD-803C99D2DB0A}" type="datetime1">
              <a:rPr lang="de-DE" smtClean="0"/>
              <a:pPr/>
              <a:t>02.02.2016</a:t>
            </a:fld>
            <a:endParaRPr lang="de-DE"/>
          </a:p>
        </p:txBody>
      </p:sp>
      <p:sp>
        <p:nvSpPr>
          <p:cNvPr id="5" name="Fußzeilenplatzhalter 4"/>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
        <p:nvSpPr>
          <p:cNvPr id="6" name="Foliennummernplatzhalter 5"/>
          <p:cNvSpPr>
            <a:spLocks noGrp="1"/>
          </p:cNvSpPr>
          <p:nvPr>
            <p:ph type="sldNum" sz="quarter" idx="12"/>
          </p:nvPr>
        </p:nvSpPr>
        <p:spPr/>
        <p:txBody>
          <a:bodyPr/>
          <a:lstStyle/>
          <a:p>
            <a:fld id="{88816CA6-AA48-4DEC-93C6-BAFEA6E9A680}" type="slidenum">
              <a:rPr lang="de-DE" smtClean="0"/>
              <a:pPr/>
              <a:t>‹#›</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58375BB-D9CA-4839-A5CB-EB8A33BBDE2F}" type="datetime1">
              <a:rPr lang="de-DE" smtClean="0"/>
              <a:pPr/>
              <a:t>02.02.2016</a:t>
            </a:fld>
            <a:endParaRPr lang="de-DE"/>
          </a:p>
        </p:txBody>
      </p:sp>
      <p:sp>
        <p:nvSpPr>
          <p:cNvPr id="5" name="Fußzeilenplatzhalter 4"/>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
        <p:nvSpPr>
          <p:cNvPr id="6" name="Foliennummernplatzhalter 5"/>
          <p:cNvSpPr>
            <a:spLocks noGrp="1"/>
          </p:cNvSpPr>
          <p:nvPr>
            <p:ph type="sldNum" sz="quarter" idx="12"/>
          </p:nvPr>
        </p:nvSpPr>
        <p:spPr/>
        <p:txBody>
          <a:bodyPr/>
          <a:lstStyle/>
          <a:p>
            <a:fld id="{88816CA6-AA48-4DEC-93C6-BAFEA6E9A680}" type="slidenum">
              <a:rPr lang="de-DE" smtClean="0"/>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4846636-B429-4416-8B0B-A792803F17B4}" type="datetime1">
              <a:rPr lang="de-DE" smtClean="0"/>
              <a:pPr/>
              <a:t>02.02.2016</a:t>
            </a:fld>
            <a:endParaRPr lang="de-DE"/>
          </a:p>
        </p:txBody>
      </p:sp>
      <p:sp>
        <p:nvSpPr>
          <p:cNvPr id="5" name="Fußzeilenplatzhalter 4"/>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
        <p:nvSpPr>
          <p:cNvPr id="6" name="Foliennummernplatzhalter 5"/>
          <p:cNvSpPr>
            <a:spLocks noGrp="1"/>
          </p:cNvSpPr>
          <p:nvPr>
            <p:ph type="sldNum" sz="quarter" idx="12"/>
          </p:nvPr>
        </p:nvSpPr>
        <p:spPr/>
        <p:txBody>
          <a:bodyPr/>
          <a:lstStyle/>
          <a:p>
            <a:fld id="{88816CA6-AA48-4DEC-93C6-BAFEA6E9A680}" type="slidenum">
              <a:rPr lang="de-DE" smtClean="0"/>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4AA1862-2B71-4DDB-AC78-D468F3853412}" type="datetime1">
              <a:rPr lang="de-DE" smtClean="0"/>
              <a:pPr/>
              <a:t>02.02.2016</a:t>
            </a:fld>
            <a:endParaRPr lang="de-DE"/>
          </a:p>
        </p:txBody>
      </p:sp>
      <p:sp>
        <p:nvSpPr>
          <p:cNvPr id="5" name="Fußzeilenplatzhalter 4"/>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
        <p:nvSpPr>
          <p:cNvPr id="6" name="Foliennummernplatzhalter 5"/>
          <p:cNvSpPr>
            <a:spLocks noGrp="1"/>
          </p:cNvSpPr>
          <p:nvPr>
            <p:ph type="sldNum" sz="quarter" idx="12"/>
          </p:nvPr>
        </p:nvSpPr>
        <p:spPr/>
        <p:txBody>
          <a:bodyPr/>
          <a:lstStyle/>
          <a:p>
            <a:fld id="{88816CA6-AA48-4DEC-93C6-BAFEA6E9A680}" type="slidenum">
              <a:rPr lang="de-DE" smtClean="0"/>
              <a:pPr/>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F9959405-FA04-4AB8-BF78-CC07EF79A362}" type="datetime1">
              <a:rPr lang="de-DE" smtClean="0"/>
              <a:pPr/>
              <a:t>02.02.2016</a:t>
            </a:fld>
            <a:endParaRPr lang="de-DE"/>
          </a:p>
        </p:txBody>
      </p:sp>
      <p:sp>
        <p:nvSpPr>
          <p:cNvPr id="5" name="Fußzeilenplatzhalter 4"/>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
        <p:nvSpPr>
          <p:cNvPr id="6" name="Foliennummernplatzhalter 5"/>
          <p:cNvSpPr>
            <a:spLocks noGrp="1"/>
          </p:cNvSpPr>
          <p:nvPr>
            <p:ph type="sldNum" sz="quarter" idx="12"/>
          </p:nvPr>
        </p:nvSpPr>
        <p:spPr/>
        <p:txBody>
          <a:bodyPr/>
          <a:lstStyle/>
          <a:p>
            <a:fld id="{88816CA6-AA48-4DEC-93C6-BAFEA6E9A680}" type="slidenum">
              <a:rPr lang="de-DE" smtClean="0"/>
              <a:pPr/>
              <a:t>‹#›</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237217B3-1A75-4F85-98B6-9C494704A583}" type="datetime1">
              <a:rPr lang="de-DE" smtClean="0"/>
              <a:pPr/>
              <a:t>02.02.2016</a:t>
            </a:fld>
            <a:endParaRPr lang="de-DE"/>
          </a:p>
        </p:txBody>
      </p:sp>
      <p:sp>
        <p:nvSpPr>
          <p:cNvPr id="6" name="Fußzeilenplatzhalter 5"/>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
        <p:nvSpPr>
          <p:cNvPr id="7" name="Foliennummernplatzhalter 6"/>
          <p:cNvSpPr>
            <a:spLocks noGrp="1"/>
          </p:cNvSpPr>
          <p:nvPr>
            <p:ph type="sldNum" sz="quarter" idx="12"/>
          </p:nvPr>
        </p:nvSpPr>
        <p:spPr/>
        <p:txBody>
          <a:bodyPr/>
          <a:lstStyle/>
          <a:p>
            <a:fld id="{88816CA6-AA48-4DEC-93C6-BAFEA6E9A680}" type="slidenum">
              <a:rPr lang="de-DE" smtClean="0"/>
              <a:pPr/>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D07F017F-26C8-4074-BCA4-DA8F3FBDB7FD}" type="datetime1">
              <a:rPr lang="de-DE" smtClean="0"/>
              <a:pPr/>
              <a:t>02.02.2016</a:t>
            </a:fld>
            <a:endParaRPr lang="de-DE"/>
          </a:p>
        </p:txBody>
      </p:sp>
      <p:sp>
        <p:nvSpPr>
          <p:cNvPr id="8" name="Fußzeilenplatzhalter 7"/>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
        <p:nvSpPr>
          <p:cNvPr id="9" name="Foliennummernplatzhalter 8"/>
          <p:cNvSpPr>
            <a:spLocks noGrp="1"/>
          </p:cNvSpPr>
          <p:nvPr>
            <p:ph type="sldNum" sz="quarter" idx="12"/>
          </p:nvPr>
        </p:nvSpPr>
        <p:spPr/>
        <p:txBody>
          <a:bodyPr/>
          <a:lstStyle/>
          <a:p>
            <a:fld id="{88816CA6-AA48-4DEC-93C6-BAFEA6E9A680}" type="slidenum">
              <a:rPr lang="de-DE" smtClean="0"/>
              <a:pPr/>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DB1F56F6-7291-433F-9709-D7D8848C706A}" type="datetime1">
              <a:rPr lang="de-DE" smtClean="0"/>
              <a:pPr/>
              <a:t>02.02.2016</a:t>
            </a:fld>
            <a:endParaRPr lang="de-DE"/>
          </a:p>
        </p:txBody>
      </p:sp>
      <p:sp>
        <p:nvSpPr>
          <p:cNvPr id="4" name="Fußzeilenplatzhalter 3"/>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
        <p:nvSpPr>
          <p:cNvPr id="5" name="Foliennummernplatzhalter 4"/>
          <p:cNvSpPr>
            <a:spLocks noGrp="1"/>
          </p:cNvSpPr>
          <p:nvPr>
            <p:ph type="sldNum" sz="quarter" idx="12"/>
          </p:nvPr>
        </p:nvSpPr>
        <p:spPr/>
        <p:txBody>
          <a:bodyPr/>
          <a:lstStyle/>
          <a:p>
            <a:fld id="{88816CA6-AA48-4DEC-93C6-BAFEA6E9A680}" type="slidenum">
              <a:rPr lang="de-DE" smtClean="0"/>
              <a:pPr/>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4889AF7-BCE3-4002-A42D-F0471876E9BB}" type="datetime1">
              <a:rPr lang="de-DE" smtClean="0"/>
              <a:pPr/>
              <a:t>02.02.2016</a:t>
            </a:fld>
            <a:endParaRPr lang="de-DE"/>
          </a:p>
        </p:txBody>
      </p:sp>
      <p:sp>
        <p:nvSpPr>
          <p:cNvPr id="3" name="Fußzeilenplatzhalter 2"/>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
        <p:nvSpPr>
          <p:cNvPr id="4" name="Foliennummernplatzhalter 3"/>
          <p:cNvSpPr>
            <a:spLocks noGrp="1"/>
          </p:cNvSpPr>
          <p:nvPr>
            <p:ph type="sldNum" sz="quarter" idx="12"/>
          </p:nvPr>
        </p:nvSpPr>
        <p:spPr/>
        <p:txBody>
          <a:bodyPr/>
          <a:lstStyle/>
          <a:p>
            <a:fld id="{88816CA6-AA48-4DEC-93C6-BAFEA6E9A680}" type="slidenum">
              <a:rPr lang="de-DE" smtClean="0"/>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0AE97E46-4FE9-47A1-BD16-AEBED768AEBB}" type="datetime1">
              <a:rPr lang="de-DE" smtClean="0"/>
              <a:pPr/>
              <a:t>02.02.2016</a:t>
            </a:fld>
            <a:endParaRPr lang="de-DE"/>
          </a:p>
        </p:txBody>
      </p:sp>
      <p:sp>
        <p:nvSpPr>
          <p:cNvPr id="6" name="Fußzeilenplatzhalter 5"/>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
        <p:nvSpPr>
          <p:cNvPr id="7" name="Foliennummernplatzhalter 6"/>
          <p:cNvSpPr>
            <a:spLocks noGrp="1"/>
          </p:cNvSpPr>
          <p:nvPr>
            <p:ph type="sldNum" sz="quarter" idx="12"/>
          </p:nvPr>
        </p:nvSpPr>
        <p:spPr/>
        <p:txBody>
          <a:bodyPr/>
          <a:lstStyle/>
          <a:p>
            <a:fld id="{88816CA6-AA48-4DEC-93C6-BAFEA6E9A680}" type="slidenum">
              <a:rPr lang="de-DE" smtClean="0"/>
              <a:pPr/>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C0886A93-02E4-41B9-A6A2-0A466A244A76}" type="datetime1">
              <a:rPr lang="de-DE" smtClean="0"/>
              <a:pPr/>
              <a:t>02.02.2016</a:t>
            </a:fld>
            <a:endParaRPr lang="de-DE"/>
          </a:p>
        </p:txBody>
      </p:sp>
      <p:sp>
        <p:nvSpPr>
          <p:cNvPr id="6" name="Fußzeilenplatzhalter 5"/>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
        <p:nvSpPr>
          <p:cNvPr id="7" name="Foliennummernplatzhalter 6"/>
          <p:cNvSpPr>
            <a:spLocks noGrp="1"/>
          </p:cNvSpPr>
          <p:nvPr>
            <p:ph type="sldNum" sz="quarter" idx="12"/>
          </p:nvPr>
        </p:nvSpPr>
        <p:spPr/>
        <p:txBody>
          <a:bodyPr/>
          <a:lstStyle/>
          <a:p>
            <a:fld id="{88816CA6-AA48-4DEC-93C6-BAFEA6E9A680}" type="slidenum">
              <a:rPr lang="de-DE" smtClean="0"/>
              <a:pPr/>
              <a:t>‹#›</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E38071-C432-4BA3-8A0A-F49A9CD5C58E}" type="datetime1">
              <a:rPr lang="de-DE" smtClean="0"/>
              <a:pPr/>
              <a:t>02.02.2016</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smtClean="0"/>
              <a:t>Norbert Heyman </a:t>
            </a:r>
            <a:r>
              <a:rPr lang="it-IT" dirty="0" smtClean="0"/>
              <a:t>Pastor catolic din cadrul spitalului</a:t>
            </a:r>
            <a:endParaRPr lang="de-DE" dirty="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816CA6-AA48-4DEC-93C6-BAFEA6E9A680}" type="slidenum">
              <a:rPr lang="de-DE" smtClean="0"/>
              <a:pPr/>
              <a:t>‹#›</a:t>
            </a:fld>
            <a:endParaRPr lang="de-DE"/>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de-DE" sz="7200" dirty="0"/>
              <a:t>Mişcarea "</a:t>
            </a:r>
            <a:r>
              <a:rPr lang="de-DE" sz="7200" dirty="0" smtClean="0"/>
              <a:t>Hospice"</a:t>
            </a:r>
            <a:endParaRPr lang="de-DE" sz="7200" dirty="0"/>
          </a:p>
        </p:txBody>
      </p:sp>
      <p:sp>
        <p:nvSpPr>
          <p:cNvPr id="3" name="Untertitel 2"/>
          <p:cNvSpPr>
            <a:spLocks noGrp="1"/>
          </p:cNvSpPr>
          <p:nvPr>
            <p:ph type="subTitle" idx="1"/>
          </p:nvPr>
        </p:nvSpPr>
        <p:spPr/>
        <p:txBody>
          <a:bodyPr/>
          <a:lstStyle/>
          <a:p>
            <a:endParaRPr lang="de-DE" dirty="0"/>
          </a:p>
        </p:txBody>
      </p:sp>
      <p:sp>
        <p:nvSpPr>
          <p:cNvPr id="4" name="Foliennummernplatzhalter 3"/>
          <p:cNvSpPr>
            <a:spLocks noGrp="1"/>
          </p:cNvSpPr>
          <p:nvPr>
            <p:ph type="sldNum" sz="quarter" idx="12"/>
          </p:nvPr>
        </p:nvSpPr>
        <p:spPr/>
        <p:txBody>
          <a:bodyPr/>
          <a:lstStyle/>
          <a:p>
            <a:fld id="{88816CA6-AA48-4DEC-93C6-BAFEA6E9A680}" type="slidenum">
              <a:rPr lang="de-DE" smtClean="0"/>
              <a:pPr/>
              <a:t>1</a:t>
            </a:fld>
            <a:endParaRPr lang="de-DE"/>
          </a:p>
        </p:txBody>
      </p:sp>
      <p:sp>
        <p:nvSpPr>
          <p:cNvPr id="5" name="Fußzeilenplatzhalter 4"/>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692696"/>
            <a:ext cx="8229600" cy="1143000"/>
          </a:xfrm>
        </p:spPr>
        <p:txBody>
          <a:bodyPr>
            <a:normAutofit fontScale="90000"/>
          </a:bodyPr>
          <a:lstStyle/>
          <a:p>
            <a:r>
              <a:rPr lang="ro-RO" b="1" dirty="0" smtClean="0"/>
              <a:t>Cei patru piloni ai practicii în asistența paliativă</a:t>
            </a:r>
            <a:r>
              <a:rPr lang="de-DE" b="1" dirty="0" smtClean="0"/>
              <a:t/>
            </a:r>
            <a:br>
              <a:rPr lang="de-DE" b="1" dirty="0" smtClean="0"/>
            </a:br>
            <a:endParaRPr lang="de-DE" dirty="0"/>
          </a:p>
        </p:txBody>
      </p:sp>
      <p:sp>
        <p:nvSpPr>
          <p:cNvPr id="3" name="Inhaltsplatzhalter 2"/>
          <p:cNvSpPr>
            <a:spLocks noGrp="1"/>
          </p:cNvSpPr>
          <p:nvPr>
            <p:ph idx="1"/>
          </p:nvPr>
        </p:nvSpPr>
        <p:spPr/>
        <p:txBody>
          <a:bodyPr>
            <a:normAutofit fontScale="92500" lnSpcReduction="10000"/>
          </a:bodyPr>
          <a:lstStyle/>
          <a:p>
            <a:pPr marL="0" indent="0">
              <a:buNone/>
            </a:pPr>
            <a:endParaRPr lang="de-DE" dirty="0" smtClean="0"/>
          </a:p>
          <a:p>
            <a:r>
              <a:rPr lang="ro-RO" dirty="0" smtClean="0"/>
              <a:t>Îngrijirea paliativă se orientează către nevoile individuale ale oamenilor afectați</a:t>
            </a:r>
            <a:r>
              <a:rPr lang="de-DE" dirty="0" smtClean="0"/>
              <a:t>. </a:t>
            </a:r>
            <a:r>
              <a:rPr lang="ro-RO" dirty="0" smtClean="0"/>
              <a:t>Pe lângă nevoile fizice, se are în vedere, întotdeauna și nevoile sociale, emoționale și spirituale de la finele vieții.</a:t>
            </a:r>
            <a:r>
              <a:rPr lang="de-DE" dirty="0" smtClean="0"/>
              <a:t> </a:t>
            </a:r>
            <a:r>
              <a:rPr lang="ro-RO" dirty="0" smtClean="0"/>
              <a:t>Suportul holistic sub această formă, de înțelegere globală este posibil doar prin suport </a:t>
            </a:r>
            <a:r>
              <a:rPr lang="ro-RO" dirty="0" smtClean="0"/>
              <a:t>multiprofesional </a:t>
            </a:r>
            <a:r>
              <a:rPr lang="ro-RO" dirty="0" smtClean="0"/>
              <a:t>și interdisciplinar, bazându-se </a:t>
            </a:r>
            <a:r>
              <a:rPr lang="ro-RO" dirty="0"/>
              <a:t>în practica de zi cu zi a asistenței </a:t>
            </a:r>
            <a:r>
              <a:rPr lang="ro-RO" dirty="0" smtClean="0"/>
              <a:t>paliative pe </a:t>
            </a:r>
            <a:r>
              <a:rPr lang="ro-RO" dirty="0" smtClean="0"/>
              <a:t>patru </a:t>
            </a:r>
            <a:r>
              <a:rPr lang="ro-RO" dirty="0" smtClean="0"/>
              <a:t>piloni.</a:t>
            </a:r>
            <a:endParaRPr lang="de-DE" dirty="0" smtClean="0"/>
          </a:p>
          <a:p>
            <a:endParaRPr lang="de-DE" dirty="0"/>
          </a:p>
        </p:txBody>
      </p:sp>
      <p:sp>
        <p:nvSpPr>
          <p:cNvPr id="4" name="Foliennummernplatzhalter 3"/>
          <p:cNvSpPr>
            <a:spLocks noGrp="1"/>
          </p:cNvSpPr>
          <p:nvPr>
            <p:ph type="sldNum" sz="quarter" idx="12"/>
          </p:nvPr>
        </p:nvSpPr>
        <p:spPr/>
        <p:txBody>
          <a:bodyPr/>
          <a:lstStyle/>
          <a:p>
            <a:fld id="{88816CA6-AA48-4DEC-93C6-BAFEA6E9A680}" type="slidenum">
              <a:rPr lang="de-DE" smtClean="0"/>
              <a:pPr/>
              <a:t>10</a:t>
            </a:fld>
            <a:endParaRPr lang="de-DE"/>
          </a:p>
        </p:txBody>
      </p:sp>
      <p:sp>
        <p:nvSpPr>
          <p:cNvPr id="5" name="Fußzeilenplatzhalter 4"/>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a:t>Cei patru piloni ai practicii în </a:t>
            </a:r>
            <a:r>
              <a:rPr lang="de-DE" b="1" dirty="0" smtClean="0"/>
              <a:t>asistenț</a:t>
            </a:r>
            <a:r>
              <a:rPr lang="ro-RO" b="1" dirty="0" smtClean="0"/>
              <a:t>a</a:t>
            </a:r>
            <a:r>
              <a:rPr lang="de-DE" b="1" dirty="0" smtClean="0"/>
              <a:t> pal</a:t>
            </a:r>
            <a:r>
              <a:rPr lang="ro-RO" b="1" dirty="0" smtClean="0"/>
              <a:t>i</a:t>
            </a:r>
            <a:r>
              <a:rPr lang="de-DE" b="1" dirty="0" smtClean="0"/>
              <a:t>ativ</a:t>
            </a:r>
            <a:r>
              <a:rPr lang="ro-RO" b="1" dirty="0" smtClean="0"/>
              <a:t>ă</a:t>
            </a:r>
            <a:endParaRPr lang="de-DE" dirty="0"/>
          </a:p>
        </p:txBody>
      </p:sp>
      <p:sp>
        <p:nvSpPr>
          <p:cNvPr id="3" name="Inhaltsplatzhalter 2"/>
          <p:cNvSpPr>
            <a:spLocks noGrp="1"/>
          </p:cNvSpPr>
          <p:nvPr>
            <p:ph idx="1"/>
          </p:nvPr>
        </p:nvSpPr>
        <p:spPr/>
        <p:txBody>
          <a:bodyPr>
            <a:normAutofit/>
          </a:bodyPr>
          <a:lstStyle/>
          <a:p>
            <a:r>
              <a:rPr lang="ro-RO" b="1" dirty="0" smtClean="0"/>
              <a:t>Asistență în îngrijirea paliativă</a:t>
            </a:r>
            <a:r>
              <a:rPr lang="de-DE" dirty="0" smtClean="0"/>
              <a:t/>
            </a:r>
            <a:br>
              <a:rPr lang="de-DE" dirty="0" smtClean="0"/>
            </a:br>
            <a:r>
              <a:rPr lang="ro-RO" dirty="0"/>
              <a:t>O</a:t>
            </a:r>
            <a:r>
              <a:rPr lang="ro-RO" dirty="0" smtClean="0"/>
              <a:t> boală progresivă necesită adesea o îngrijire intensă și specială</a:t>
            </a:r>
            <a:r>
              <a:rPr lang="de-DE" dirty="0" smtClean="0"/>
              <a:t>. </a:t>
            </a:r>
            <a:r>
              <a:rPr lang="ro-RO" dirty="0" smtClean="0"/>
              <a:t>Asistenții specializați în practica îngrijirii paliative sunt instruiți distinct și dețin cunoștințe speciale, în scopul de a putea răspunde în mod adecvat nevoilor și cerințelor oamenilor aflați în </a:t>
            </a:r>
            <a:r>
              <a:rPr lang="ro-RO" dirty="0" smtClean="0"/>
              <a:t>fază </a:t>
            </a:r>
            <a:r>
              <a:rPr lang="ro-RO" dirty="0" smtClean="0"/>
              <a:t>terminală. </a:t>
            </a:r>
            <a:endParaRPr lang="de-DE" dirty="0"/>
          </a:p>
        </p:txBody>
      </p:sp>
      <p:sp>
        <p:nvSpPr>
          <p:cNvPr id="4" name="Foliennummernplatzhalter 3"/>
          <p:cNvSpPr>
            <a:spLocks noGrp="1"/>
          </p:cNvSpPr>
          <p:nvPr>
            <p:ph type="sldNum" sz="quarter" idx="12"/>
          </p:nvPr>
        </p:nvSpPr>
        <p:spPr/>
        <p:txBody>
          <a:bodyPr/>
          <a:lstStyle/>
          <a:p>
            <a:fld id="{88816CA6-AA48-4DEC-93C6-BAFEA6E9A680}" type="slidenum">
              <a:rPr lang="de-DE" smtClean="0"/>
              <a:pPr/>
              <a:t>11</a:t>
            </a:fld>
            <a:endParaRPr lang="de-DE"/>
          </a:p>
        </p:txBody>
      </p:sp>
      <p:sp>
        <p:nvSpPr>
          <p:cNvPr id="5" name="Fußzeilenplatzhalter 4"/>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ro-RO" b="1" dirty="0" smtClean="0"/>
              <a:t>Cei patru piloni ai practicii în asistența paliativă </a:t>
            </a:r>
            <a:endParaRPr lang="de-DE" dirty="0"/>
          </a:p>
        </p:txBody>
      </p:sp>
      <p:sp>
        <p:nvSpPr>
          <p:cNvPr id="3" name="Inhaltsplatzhalter 2"/>
          <p:cNvSpPr>
            <a:spLocks noGrp="1"/>
          </p:cNvSpPr>
          <p:nvPr>
            <p:ph idx="1"/>
          </p:nvPr>
        </p:nvSpPr>
        <p:spPr/>
        <p:txBody>
          <a:bodyPr>
            <a:normAutofit/>
          </a:bodyPr>
          <a:lstStyle/>
          <a:p>
            <a:r>
              <a:rPr lang="ro-RO" b="1" dirty="0" smtClean="0"/>
              <a:t>Asistență în medicina paliativă</a:t>
            </a:r>
            <a:r>
              <a:rPr lang="de-DE" b="1" dirty="0" smtClean="0"/>
              <a:t/>
            </a:r>
            <a:br>
              <a:rPr lang="de-DE" b="1" dirty="0" smtClean="0"/>
            </a:br>
            <a:r>
              <a:rPr lang="ro-RO" dirty="0"/>
              <a:t>S</a:t>
            </a:r>
            <a:r>
              <a:rPr lang="ro-RO" dirty="0" smtClean="0"/>
              <a:t>copul asistenței medicale este </a:t>
            </a:r>
            <a:r>
              <a:rPr lang="ro-RO" dirty="0" smtClean="0"/>
              <a:t>de îndepărtare </a:t>
            </a:r>
            <a:r>
              <a:rPr lang="ro-RO" dirty="0"/>
              <a:t>sau pe cât posibil </a:t>
            </a:r>
            <a:r>
              <a:rPr lang="ro-RO" dirty="0" smtClean="0"/>
              <a:t>de ameliorare a durerilor </a:t>
            </a:r>
            <a:r>
              <a:rPr lang="ro-RO" dirty="0" smtClean="0"/>
              <a:t>și </a:t>
            </a:r>
            <a:r>
              <a:rPr lang="ro-RO" dirty="0" smtClean="0"/>
              <a:t>simptomelor </a:t>
            </a:r>
            <a:r>
              <a:rPr lang="ro-RO" dirty="0" smtClean="0"/>
              <a:t>specifice bolii cu ajutorul medicamentelor eficiente și </a:t>
            </a:r>
            <a:r>
              <a:rPr lang="ro-RO" dirty="0" smtClean="0"/>
              <a:t>astfel, </a:t>
            </a:r>
            <a:r>
              <a:rPr lang="ro-RO" dirty="0" smtClean="0"/>
              <a:t>să se obțină o calitate mai bună a vieții până la final.</a:t>
            </a:r>
            <a:endParaRPr lang="de-DE" dirty="0"/>
          </a:p>
        </p:txBody>
      </p:sp>
      <p:sp>
        <p:nvSpPr>
          <p:cNvPr id="4" name="Foliennummernplatzhalter 3"/>
          <p:cNvSpPr>
            <a:spLocks noGrp="1"/>
          </p:cNvSpPr>
          <p:nvPr>
            <p:ph type="sldNum" sz="quarter" idx="12"/>
          </p:nvPr>
        </p:nvSpPr>
        <p:spPr/>
        <p:txBody>
          <a:bodyPr/>
          <a:lstStyle/>
          <a:p>
            <a:fld id="{88816CA6-AA48-4DEC-93C6-BAFEA6E9A680}" type="slidenum">
              <a:rPr lang="de-DE" smtClean="0"/>
              <a:pPr/>
              <a:t>12</a:t>
            </a:fld>
            <a:endParaRPr lang="de-DE"/>
          </a:p>
        </p:txBody>
      </p:sp>
      <p:sp>
        <p:nvSpPr>
          <p:cNvPr id="5" name="Fußzeilenplatzhalter 4"/>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it-IT" b="1" dirty="0"/>
              <a:t>Cei patru piloni ai practicii în asistența paliativă </a:t>
            </a:r>
            <a:endParaRPr lang="de-DE" dirty="0"/>
          </a:p>
        </p:txBody>
      </p:sp>
      <p:sp>
        <p:nvSpPr>
          <p:cNvPr id="3" name="Inhaltsplatzhalter 2"/>
          <p:cNvSpPr>
            <a:spLocks noGrp="1"/>
          </p:cNvSpPr>
          <p:nvPr>
            <p:ph idx="1"/>
          </p:nvPr>
        </p:nvSpPr>
        <p:spPr/>
        <p:txBody>
          <a:bodyPr>
            <a:normAutofit/>
          </a:bodyPr>
          <a:lstStyle/>
          <a:p>
            <a:r>
              <a:rPr lang="ro-RO" b="1" dirty="0" smtClean="0"/>
              <a:t>Asistența psihosocială </a:t>
            </a:r>
            <a:r>
              <a:rPr lang="de-DE" b="1" dirty="0" smtClean="0"/>
              <a:t> </a:t>
            </a:r>
            <a:r>
              <a:rPr lang="de-DE" dirty="0" smtClean="0"/>
              <a:t/>
            </a:r>
            <a:br>
              <a:rPr lang="de-DE" dirty="0" smtClean="0"/>
            </a:br>
            <a:r>
              <a:rPr lang="ro-RO" dirty="0" smtClean="0"/>
              <a:t>Prin asta, înțelegem  sprijinul emoțional al muribunzilor și </a:t>
            </a:r>
            <a:r>
              <a:rPr lang="ro-RO" dirty="0" smtClean="0"/>
              <a:t>familiilor/aparținătorilor </a:t>
            </a:r>
            <a:r>
              <a:rPr lang="ro-RO" dirty="0" smtClean="0"/>
              <a:t>acestora</a:t>
            </a:r>
            <a:r>
              <a:rPr lang="de-DE" dirty="0" smtClean="0"/>
              <a:t>. </a:t>
            </a:r>
            <a:r>
              <a:rPr lang="ro-RO" dirty="0" smtClean="0"/>
              <a:t>Toți îngrijitorii și îngrijitoarele din cadrul asistenței și practicii paliative au în vedere, </a:t>
            </a:r>
            <a:r>
              <a:rPr lang="ro-RO" dirty="0" smtClean="0"/>
              <a:t>întotdeauna, </a:t>
            </a:r>
            <a:r>
              <a:rPr lang="ro-RO" dirty="0" smtClean="0"/>
              <a:t>persoana ca întreg și sunt alături </a:t>
            </a:r>
            <a:r>
              <a:rPr lang="ro-RO" dirty="0" smtClean="0"/>
              <a:t>de ei pe parcursul</a:t>
            </a:r>
            <a:r>
              <a:rPr lang="ro-RO" dirty="0" smtClean="0"/>
              <a:t> trăirii </a:t>
            </a:r>
            <a:r>
              <a:rPr lang="ro-RO" dirty="0" smtClean="0"/>
              <a:t>și </a:t>
            </a:r>
            <a:r>
              <a:rPr lang="ro-RO" dirty="0" smtClean="0"/>
              <a:t>prelucrării </a:t>
            </a:r>
            <a:r>
              <a:rPr lang="ro-RO" dirty="0" smtClean="0"/>
              <a:t>sentimentelor, ce apar în contextul bolii și morții iminente. </a:t>
            </a:r>
            <a:endParaRPr lang="de-DE" dirty="0"/>
          </a:p>
        </p:txBody>
      </p:sp>
      <p:sp>
        <p:nvSpPr>
          <p:cNvPr id="4" name="Foliennummernplatzhalter 3"/>
          <p:cNvSpPr>
            <a:spLocks noGrp="1"/>
          </p:cNvSpPr>
          <p:nvPr>
            <p:ph type="sldNum" sz="quarter" idx="12"/>
          </p:nvPr>
        </p:nvSpPr>
        <p:spPr/>
        <p:txBody>
          <a:bodyPr/>
          <a:lstStyle/>
          <a:p>
            <a:fld id="{88816CA6-AA48-4DEC-93C6-BAFEA6E9A680}" type="slidenum">
              <a:rPr lang="de-DE" smtClean="0"/>
              <a:pPr/>
              <a:t>13</a:t>
            </a:fld>
            <a:endParaRPr lang="de-DE"/>
          </a:p>
        </p:txBody>
      </p:sp>
      <p:sp>
        <p:nvSpPr>
          <p:cNvPr id="5" name="Fußzeilenplatzhalter 4"/>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
        <p:nvSpPr>
          <p:cNvPr id="6" name="Rectangle 5"/>
          <p:cNvSpPr/>
          <p:nvPr/>
        </p:nvSpPr>
        <p:spPr>
          <a:xfrm>
            <a:off x="2255469" y="3244334"/>
            <a:ext cx="237566" cy="369332"/>
          </a:xfrm>
          <a:prstGeom prst="rect">
            <a:avLst/>
          </a:prstGeom>
        </p:spPr>
        <p:txBody>
          <a:bodyPr wrap="none">
            <a:spAutoFit/>
          </a:bodyPr>
          <a:lstStyle/>
          <a:p>
            <a:r>
              <a:rPr lang="it-IT" dirty="0" smtClean="0"/>
              <a:t>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ro-RO" b="1" dirty="0" smtClean="0"/>
              <a:t>Cei patru piloni ai practicii în asistența paliativă </a:t>
            </a:r>
            <a:endParaRPr lang="de-DE" dirty="0"/>
          </a:p>
        </p:txBody>
      </p:sp>
      <p:sp>
        <p:nvSpPr>
          <p:cNvPr id="3" name="Inhaltsplatzhalter 2"/>
          <p:cNvSpPr>
            <a:spLocks noGrp="1"/>
          </p:cNvSpPr>
          <p:nvPr>
            <p:ph idx="1"/>
          </p:nvPr>
        </p:nvSpPr>
        <p:spPr/>
        <p:txBody>
          <a:bodyPr>
            <a:normAutofit lnSpcReduction="10000"/>
          </a:bodyPr>
          <a:lstStyle/>
          <a:p>
            <a:r>
              <a:rPr lang="ro-RO" b="1" dirty="0" smtClean="0"/>
              <a:t>Asistența </a:t>
            </a:r>
            <a:r>
              <a:rPr lang="ro-RO" b="1" dirty="0" smtClean="0"/>
              <a:t>spirituală</a:t>
            </a:r>
            <a:r>
              <a:rPr lang="de-DE" b="1" dirty="0" smtClean="0"/>
              <a:t/>
            </a:r>
            <a:br>
              <a:rPr lang="de-DE" b="1" dirty="0" smtClean="0"/>
            </a:br>
            <a:r>
              <a:rPr lang="ro-RO" dirty="0"/>
              <a:t>O</a:t>
            </a:r>
            <a:r>
              <a:rPr lang="ro-RO" dirty="0" smtClean="0"/>
              <a:t>dată cu apropierea </a:t>
            </a:r>
            <a:r>
              <a:rPr lang="ro-RO" dirty="0"/>
              <a:t>d</a:t>
            </a:r>
            <a:r>
              <a:rPr lang="ro-RO" dirty="0" smtClean="0"/>
              <a:t>e </a:t>
            </a:r>
            <a:r>
              <a:rPr lang="ro-RO" dirty="0" smtClean="0"/>
              <a:t>finalul vieții se </a:t>
            </a:r>
            <a:r>
              <a:rPr lang="ro-RO" dirty="0" smtClean="0"/>
              <a:t>pun, </a:t>
            </a:r>
            <a:r>
              <a:rPr lang="ro-RO" dirty="0" smtClean="0"/>
              <a:t>de foarte multe </a:t>
            </a:r>
            <a:r>
              <a:rPr lang="ro-RO" dirty="0" smtClean="0"/>
              <a:t>ori, </a:t>
            </a:r>
            <a:r>
              <a:rPr lang="ro-RO" dirty="0" smtClean="0"/>
              <a:t>întrebări cu privire la sens. </a:t>
            </a:r>
            <a:r>
              <a:rPr lang="de-DE" dirty="0" smtClean="0"/>
              <a:t> </a:t>
            </a:r>
            <a:r>
              <a:rPr lang="ro-RO" dirty="0" smtClean="0"/>
              <a:t>Asistența spirituală nu are scopul de a răspunde cât mai repede, ci de crearea unui spațiu deschis, în care aceste întrebări să aibe posibilitatea de fi plasate individual. Independent de confesiune, experiența de viață se contabilizează și se expune într-un context mai larg.  </a:t>
            </a:r>
            <a:endParaRPr lang="de-DE" dirty="0"/>
          </a:p>
        </p:txBody>
      </p:sp>
      <p:sp>
        <p:nvSpPr>
          <p:cNvPr id="4" name="Foliennummernplatzhalter 3"/>
          <p:cNvSpPr>
            <a:spLocks noGrp="1"/>
          </p:cNvSpPr>
          <p:nvPr>
            <p:ph type="sldNum" sz="quarter" idx="12"/>
          </p:nvPr>
        </p:nvSpPr>
        <p:spPr/>
        <p:txBody>
          <a:bodyPr/>
          <a:lstStyle/>
          <a:p>
            <a:fld id="{88816CA6-AA48-4DEC-93C6-BAFEA6E9A680}" type="slidenum">
              <a:rPr lang="de-DE" smtClean="0"/>
              <a:pPr/>
              <a:t>14</a:t>
            </a:fld>
            <a:endParaRPr lang="de-DE"/>
          </a:p>
        </p:txBody>
      </p:sp>
      <p:sp>
        <p:nvSpPr>
          <p:cNvPr id="5" name="Fußzeilenplatzhalter 4"/>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ro-RO" dirty="0" smtClean="0"/>
              <a:t>Centre staționare</a:t>
            </a:r>
            <a:endParaRPr lang="de-DE" dirty="0"/>
          </a:p>
        </p:txBody>
      </p:sp>
      <p:sp>
        <p:nvSpPr>
          <p:cNvPr id="3" name="Inhaltsplatzhalter 2"/>
          <p:cNvSpPr>
            <a:spLocks noGrp="1"/>
          </p:cNvSpPr>
          <p:nvPr>
            <p:ph idx="1"/>
          </p:nvPr>
        </p:nvSpPr>
        <p:spPr/>
        <p:txBody>
          <a:bodyPr/>
          <a:lstStyle/>
          <a:p>
            <a:r>
              <a:rPr lang="ro-RO" dirty="0"/>
              <a:t>Î</a:t>
            </a:r>
            <a:r>
              <a:rPr lang="de-DE" dirty="0" smtClean="0"/>
              <a:t>n </a:t>
            </a:r>
            <a:r>
              <a:rPr lang="ro-RO" dirty="0" smtClean="0"/>
              <a:t>Anglia,</a:t>
            </a:r>
            <a:r>
              <a:rPr lang="de-DE" dirty="0" smtClean="0"/>
              <a:t> Cicely Saunders </a:t>
            </a:r>
            <a:r>
              <a:rPr lang="ro-RO" dirty="0" smtClean="0"/>
              <a:t>a înființat primul centru staționar în anul </a:t>
            </a:r>
            <a:r>
              <a:rPr lang="de-DE" dirty="0" smtClean="0"/>
              <a:t>1967 </a:t>
            </a:r>
          </a:p>
          <a:p>
            <a:r>
              <a:rPr lang="de-DE" dirty="0" smtClean="0"/>
              <a:t>               St</a:t>
            </a:r>
            <a:r>
              <a:rPr lang="de-DE" dirty="0"/>
              <a:t>. Christopher’s </a:t>
            </a:r>
            <a:r>
              <a:rPr lang="de-DE" dirty="0" err="1" smtClean="0"/>
              <a:t>Hospice</a:t>
            </a:r>
            <a:endParaRPr lang="de-DE" dirty="0" smtClean="0"/>
          </a:p>
          <a:p>
            <a:endParaRPr lang="de-DE" dirty="0" smtClean="0"/>
          </a:p>
          <a:p>
            <a:r>
              <a:rPr lang="ro-RO" dirty="0"/>
              <a:t>Î</a:t>
            </a:r>
            <a:r>
              <a:rPr lang="de-DE" dirty="0" smtClean="0"/>
              <a:t>n </a:t>
            </a:r>
            <a:r>
              <a:rPr lang="ro-RO" dirty="0" smtClean="0"/>
              <a:t>Germania a fost deschis primul centru staționar în</a:t>
            </a:r>
            <a:r>
              <a:rPr lang="de-DE" dirty="0" smtClean="0"/>
              <a:t> 1986 </a:t>
            </a:r>
          </a:p>
          <a:p>
            <a:r>
              <a:rPr lang="de-DE" dirty="0" smtClean="0"/>
              <a:t>               Hospiz Haus Hörn </a:t>
            </a:r>
            <a:r>
              <a:rPr lang="ro-RO" dirty="0" smtClean="0"/>
              <a:t>î</a:t>
            </a:r>
            <a:r>
              <a:rPr lang="de-DE" dirty="0" smtClean="0"/>
              <a:t>n Aachen</a:t>
            </a:r>
            <a:endParaRPr lang="de-DE" dirty="0"/>
          </a:p>
        </p:txBody>
      </p:sp>
      <p:sp>
        <p:nvSpPr>
          <p:cNvPr id="4" name="Foliennummernplatzhalter 3"/>
          <p:cNvSpPr>
            <a:spLocks noGrp="1"/>
          </p:cNvSpPr>
          <p:nvPr>
            <p:ph type="sldNum" sz="quarter" idx="12"/>
          </p:nvPr>
        </p:nvSpPr>
        <p:spPr/>
        <p:txBody>
          <a:bodyPr/>
          <a:lstStyle/>
          <a:p>
            <a:fld id="{88816CA6-AA48-4DEC-93C6-BAFEA6E9A680}" type="slidenum">
              <a:rPr lang="de-DE" smtClean="0"/>
              <a:pPr/>
              <a:t>15</a:t>
            </a:fld>
            <a:endParaRPr lang="de-DE"/>
          </a:p>
        </p:txBody>
      </p:sp>
      <p:sp>
        <p:nvSpPr>
          <p:cNvPr id="5" name="Fußzeilenplatzhalter 4"/>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ro-RO" dirty="0" smtClean="0"/>
              <a:t>Centre staționare</a:t>
            </a:r>
            <a:endParaRPr lang="de-DE" dirty="0"/>
          </a:p>
        </p:txBody>
      </p:sp>
      <p:sp>
        <p:nvSpPr>
          <p:cNvPr id="3" name="Inhaltsplatzhalter 2"/>
          <p:cNvSpPr>
            <a:spLocks noGrp="1"/>
          </p:cNvSpPr>
          <p:nvPr>
            <p:ph idx="1"/>
          </p:nvPr>
        </p:nvSpPr>
        <p:spPr/>
        <p:txBody>
          <a:bodyPr/>
          <a:lstStyle/>
          <a:p>
            <a:pPr marL="0" indent="0">
              <a:buNone/>
            </a:pPr>
            <a:endParaRPr lang="de-DE" dirty="0" smtClean="0"/>
          </a:p>
          <a:p>
            <a:r>
              <a:rPr lang="ro-RO" sz="3600" dirty="0"/>
              <a:t>Î</a:t>
            </a:r>
            <a:r>
              <a:rPr lang="de-DE" dirty="0" smtClean="0"/>
              <a:t>n </a:t>
            </a:r>
            <a:r>
              <a:rPr lang="ro-RO" dirty="0" smtClean="0"/>
              <a:t>Germania, cifra a crescut semnificativ în ultimii</a:t>
            </a:r>
            <a:r>
              <a:rPr lang="ro-RO" dirty="0"/>
              <a:t> </a:t>
            </a:r>
            <a:r>
              <a:rPr lang="de-DE" dirty="0" smtClean="0"/>
              <a:t>15 </a:t>
            </a:r>
            <a:r>
              <a:rPr lang="ro-RO" dirty="0" smtClean="0"/>
              <a:t>ani. </a:t>
            </a:r>
            <a:r>
              <a:rPr lang="de-DE" dirty="0" smtClean="0"/>
              <a:t> </a:t>
            </a:r>
          </a:p>
          <a:p>
            <a:r>
              <a:rPr lang="ro-RO" dirty="0" smtClean="0"/>
              <a:t>Dacă în anul</a:t>
            </a:r>
            <a:r>
              <a:rPr lang="de-DE" dirty="0" smtClean="0"/>
              <a:t> 1996 </a:t>
            </a:r>
            <a:r>
              <a:rPr lang="ro-RO" dirty="0" smtClean="0"/>
              <a:t>erau doar</a:t>
            </a:r>
            <a:r>
              <a:rPr lang="de-DE" dirty="0" smtClean="0"/>
              <a:t> 30, </a:t>
            </a:r>
            <a:r>
              <a:rPr lang="ro-RO" dirty="0" smtClean="0"/>
              <a:t>în</a:t>
            </a:r>
            <a:r>
              <a:rPr lang="de-DE" dirty="0" smtClean="0"/>
              <a:t> 2014 </a:t>
            </a:r>
            <a:r>
              <a:rPr lang="ro-RO" dirty="0" smtClean="0"/>
              <a:t>sunt peste</a:t>
            </a:r>
            <a:r>
              <a:rPr lang="de-DE" dirty="0" smtClean="0"/>
              <a:t> 200 </a:t>
            </a:r>
            <a:r>
              <a:rPr lang="ro-RO" dirty="0" smtClean="0"/>
              <a:t>de centre staționare.</a:t>
            </a:r>
            <a:endParaRPr lang="de-DE" dirty="0"/>
          </a:p>
        </p:txBody>
      </p:sp>
      <p:sp>
        <p:nvSpPr>
          <p:cNvPr id="4" name="Foliennummernplatzhalter 3"/>
          <p:cNvSpPr>
            <a:spLocks noGrp="1"/>
          </p:cNvSpPr>
          <p:nvPr>
            <p:ph type="sldNum" sz="quarter" idx="12"/>
          </p:nvPr>
        </p:nvSpPr>
        <p:spPr/>
        <p:txBody>
          <a:bodyPr/>
          <a:lstStyle/>
          <a:p>
            <a:fld id="{88816CA6-AA48-4DEC-93C6-BAFEA6E9A680}" type="slidenum">
              <a:rPr lang="de-DE" smtClean="0"/>
              <a:pPr/>
              <a:t>16</a:t>
            </a:fld>
            <a:endParaRPr lang="de-DE"/>
          </a:p>
        </p:txBody>
      </p:sp>
      <p:sp>
        <p:nvSpPr>
          <p:cNvPr id="5" name="Fußzeilenplatzhalter 4"/>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ro-RO" dirty="0" smtClean="0"/>
              <a:t>Servicii de asistență </a:t>
            </a:r>
            <a:r>
              <a:rPr lang="ro-RO" dirty="0"/>
              <a:t>a</a:t>
            </a:r>
            <a:r>
              <a:rPr lang="de-DE" dirty="0" smtClean="0"/>
              <a:t>mbulante</a:t>
            </a:r>
            <a:endParaRPr lang="de-DE" dirty="0"/>
          </a:p>
        </p:txBody>
      </p:sp>
      <p:sp>
        <p:nvSpPr>
          <p:cNvPr id="3" name="Inhaltsplatzhalter 2"/>
          <p:cNvSpPr>
            <a:spLocks noGrp="1"/>
          </p:cNvSpPr>
          <p:nvPr>
            <p:ph idx="1"/>
          </p:nvPr>
        </p:nvSpPr>
        <p:spPr/>
        <p:txBody>
          <a:bodyPr>
            <a:normAutofit/>
          </a:bodyPr>
          <a:lstStyle/>
          <a:p>
            <a:r>
              <a:rPr lang="ro-RO" dirty="0" smtClean="0"/>
              <a:t>În ultimele decenii, </a:t>
            </a:r>
            <a:r>
              <a:rPr lang="vi-VN" dirty="0" smtClean="0">
                <a:latin typeface="Calibri" pitchFamily="34" charset="0"/>
                <a:cs typeface="Calibri" pitchFamily="34" charset="0"/>
              </a:rPr>
              <a:t>servicii</a:t>
            </a:r>
            <a:r>
              <a:rPr lang="ro-RO" dirty="0" smtClean="0">
                <a:latin typeface="Calibri" pitchFamily="34" charset="0"/>
                <a:cs typeface="Calibri" pitchFamily="34" charset="0"/>
              </a:rPr>
              <a:t>le</a:t>
            </a:r>
            <a:r>
              <a:rPr lang="vi-VN" dirty="0" smtClean="0">
                <a:latin typeface="Calibri" pitchFamily="34" charset="0"/>
                <a:cs typeface="Calibri" pitchFamily="34" charset="0"/>
              </a:rPr>
              <a:t> </a:t>
            </a:r>
            <a:r>
              <a:rPr lang="vi-VN" dirty="0">
                <a:latin typeface="Calibri" pitchFamily="34" charset="0"/>
                <a:cs typeface="Calibri" pitchFamily="34" charset="0"/>
              </a:rPr>
              <a:t>de asistență ambulantă organizată</a:t>
            </a:r>
            <a:r>
              <a:rPr lang="ro-RO" dirty="0" smtClean="0">
                <a:latin typeface="Calibri" pitchFamily="34" charset="0"/>
                <a:cs typeface="Calibri" pitchFamily="34" charset="0"/>
              </a:rPr>
              <a:t> </a:t>
            </a:r>
            <a:r>
              <a:rPr lang="ro-RO" dirty="0" smtClean="0"/>
              <a:t>s-au dezvoltat în multe locuri</a:t>
            </a:r>
            <a:r>
              <a:rPr lang="de-DE" dirty="0" smtClean="0"/>
              <a:t>. </a:t>
            </a:r>
            <a:r>
              <a:rPr lang="ro-RO" dirty="0" smtClean="0"/>
              <a:t>Instituțiile susținătoare sunt, printre </a:t>
            </a:r>
            <a:r>
              <a:rPr lang="ro-RO" dirty="0" smtClean="0"/>
              <a:t>altele: </a:t>
            </a:r>
            <a:r>
              <a:rPr lang="ro-RO" dirty="0" smtClean="0"/>
              <a:t>asociațiile, organizațiile </a:t>
            </a:r>
            <a:r>
              <a:rPr lang="ro-RO" dirty="0" smtClean="0"/>
              <a:t>caritabile bisericești și </a:t>
            </a:r>
            <a:r>
              <a:rPr lang="ro-RO" dirty="0" smtClean="0"/>
              <a:t>de binefacere</a:t>
            </a:r>
            <a:r>
              <a:rPr lang="de-DE" dirty="0" smtClean="0"/>
              <a:t>.</a:t>
            </a:r>
          </a:p>
          <a:p>
            <a:r>
              <a:rPr lang="de-DE" dirty="0" smtClean="0"/>
              <a:t> </a:t>
            </a:r>
            <a:r>
              <a:rPr lang="ro-RO" dirty="0"/>
              <a:t>Î</a:t>
            </a:r>
            <a:r>
              <a:rPr lang="ro-RO" dirty="0" smtClean="0"/>
              <a:t>ntre timp</a:t>
            </a:r>
            <a:r>
              <a:rPr lang="de-DE" dirty="0" smtClean="0"/>
              <a:t> (</a:t>
            </a:r>
            <a:r>
              <a:rPr lang="ro-RO" dirty="0" smtClean="0"/>
              <a:t>din</a:t>
            </a:r>
            <a:r>
              <a:rPr lang="de-DE" dirty="0" smtClean="0"/>
              <a:t> 2014) </a:t>
            </a:r>
            <a:r>
              <a:rPr lang="ro-RO" dirty="0" smtClean="0"/>
              <a:t>sunt asistate anual aprox. 30.000 de oameni cu ajutorul voluntarilor, de cele mai multe ori.  </a:t>
            </a:r>
            <a:endParaRPr lang="de-DE" dirty="0"/>
          </a:p>
        </p:txBody>
      </p:sp>
      <p:sp>
        <p:nvSpPr>
          <p:cNvPr id="4" name="Foliennummernplatzhalter 3"/>
          <p:cNvSpPr>
            <a:spLocks noGrp="1"/>
          </p:cNvSpPr>
          <p:nvPr>
            <p:ph type="sldNum" sz="quarter" idx="12"/>
          </p:nvPr>
        </p:nvSpPr>
        <p:spPr/>
        <p:txBody>
          <a:bodyPr/>
          <a:lstStyle/>
          <a:p>
            <a:fld id="{88816CA6-AA48-4DEC-93C6-BAFEA6E9A680}" type="slidenum">
              <a:rPr lang="de-DE" smtClean="0"/>
              <a:pPr/>
              <a:t>17</a:t>
            </a:fld>
            <a:endParaRPr lang="de-DE"/>
          </a:p>
        </p:txBody>
      </p:sp>
      <p:sp>
        <p:nvSpPr>
          <p:cNvPr id="5" name="Fußzeilenplatzhalter 4"/>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ro-RO" dirty="0" smtClean="0"/>
              <a:t>Servicii de asistență </a:t>
            </a:r>
            <a:r>
              <a:rPr lang="ro-RO" dirty="0"/>
              <a:t>a</a:t>
            </a:r>
            <a:r>
              <a:rPr lang="de-DE" dirty="0" smtClean="0"/>
              <a:t>mbulant</a:t>
            </a:r>
            <a:r>
              <a:rPr lang="ro-RO" dirty="0" smtClean="0"/>
              <a:t>ă</a:t>
            </a:r>
            <a:endParaRPr lang="de-DE" dirty="0"/>
          </a:p>
        </p:txBody>
      </p:sp>
      <p:sp>
        <p:nvSpPr>
          <p:cNvPr id="3" name="Inhaltsplatzhalter 2"/>
          <p:cNvSpPr>
            <a:spLocks noGrp="1"/>
          </p:cNvSpPr>
          <p:nvPr>
            <p:ph idx="1"/>
          </p:nvPr>
        </p:nvSpPr>
        <p:spPr/>
        <p:txBody>
          <a:bodyPr/>
          <a:lstStyle/>
          <a:p>
            <a:endParaRPr lang="de-DE" dirty="0" smtClean="0"/>
          </a:p>
          <a:p>
            <a:r>
              <a:rPr lang="ro-RO" dirty="0" smtClean="0"/>
              <a:t>Misiunea voluntarului este exercitată adesea în casa persoanei în cauză</a:t>
            </a:r>
            <a:r>
              <a:rPr lang="de-DE" dirty="0" smtClean="0"/>
              <a:t>, </a:t>
            </a:r>
            <a:r>
              <a:rPr lang="ro-RO" dirty="0" smtClean="0"/>
              <a:t>uneori și în centre staționare și spitale.  </a:t>
            </a:r>
            <a:r>
              <a:rPr lang="de-DE" dirty="0" smtClean="0"/>
              <a:t> </a:t>
            </a:r>
          </a:p>
          <a:p>
            <a:r>
              <a:rPr lang="de-DE" dirty="0" smtClean="0"/>
              <a:t>E</a:t>
            </a:r>
            <a:r>
              <a:rPr lang="ro-RO" dirty="0" smtClean="0"/>
              <a:t>l este pregătit și consiliat de un coordonator titular</a:t>
            </a:r>
            <a:r>
              <a:rPr lang="de-DE" dirty="0" smtClean="0"/>
              <a:t>.</a:t>
            </a:r>
            <a:endParaRPr lang="de-DE" dirty="0"/>
          </a:p>
        </p:txBody>
      </p:sp>
      <p:sp>
        <p:nvSpPr>
          <p:cNvPr id="4" name="Foliennummernplatzhalter 3"/>
          <p:cNvSpPr>
            <a:spLocks noGrp="1"/>
          </p:cNvSpPr>
          <p:nvPr>
            <p:ph type="sldNum" sz="quarter" idx="12"/>
          </p:nvPr>
        </p:nvSpPr>
        <p:spPr/>
        <p:txBody>
          <a:bodyPr/>
          <a:lstStyle/>
          <a:p>
            <a:fld id="{88816CA6-AA48-4DEC-93C6-BAFEA6E9A680}" type="slidenum">
              <a:rPr lang="de-DE" smtClean="0"/>
              <a:pPr/>
              <a:t>18</a:t>
            </a:fld>
            <a:endParaRPr lang="de-DE"/>
          </a:p>
        </p:txBody>
      </p:sp>
      <p:sp>
        <p:nvSpPr>
          <p:cNvPr id="5" name="Fußzeilenplatzhalter 4"/>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ro-RO" dirty="0" smtClean="0"/>
              <a:t>Unități de asistență paliativă</a:t>
            </a:r>
            <a:endParaRPr lang="de-DE" dirty="0"/>
          </a:p>
        </p:txBody>
      </p:sp>
      <p:sp>
        <p:nvSpPr>
          <p:cNvPr id="3" name="Inhaltsplatzhalter 2"/>
          <p:cNvSpPr>
            <a:spLocks noGrp="1"/>
          </p:cNvSpPr>
          <p:nvPr>
            <p:ph idx="1"/>
          </p:nvPr>
        </p:nvSpPr>
        <p:spPr/>
        <p:txBody>
          <a:bodyPr>
            <a:normAutofit/>
          </a:bodyPr>
          <a:lstStyle/>
          <a:p>
            <a:r>
              <a:rPr lang="ro-RO" b="1" dirty="0" smtClean="0"/>
              <a:t>Unitățile de asistență paliativă</a:t>
            </a:r>
            <a:r>
              <a:rPr lang="de-DE" dirty="0" smtClean="0"/>
              <a:t> s</a:t>
            </a:r>
            <a:r>
              <a:rPr lang="ro-RO" dirty="0"/>
              <a:t>u</a:t>
            </a:r>
            <a:r>
              <a:rPr lang="ro-RO" dirty="0" smtClean="0"/>
              <a:t>nt instituții staționare ale medicinii paliative din cadrul spitalelor. </a:t>
            </a:r>
            <a:endParaRPr lang="de-DE" dirty="0" smtClean="0"/>
          </a:p>
          <a:p>
            <a:r>
              <a:rPr lang="ro-RO" dirty="0" smtClean="0"/>
              <a:t>Se încearcă obținerea unei ameliorări ale simptomelor </a:t>
            </a:r>
            <a:r>
              <a:rPr lang="ro-RO" dirty="0" smtClean="0"/>
              <a:t>bolnavului incurabil </a:t>
            </a:r>
            <a:r>
              <a:rPr lang="ro-RO" dirty="0" smtClean="0"/>
              <a:t>și muribundului, ce afectează calitatea vieții</a:t>
            </a:r>
            <a:r>
              <a:rPr lang="de-DE" dirty="0" smtClean="0"/>
              <a:t>. </a:t>
            </a:r>
          </a:p>
          <a:p>
            <a:r>
              <a:rPr lang="ro-RO" dirty="0" smtClean="0"/>
              <a:t>Scopul este de externare ulterioară a pacientului în mediul familial. </a:t>
            </a:r>
            <a:endParaRPr lang="de-DE" dirty="0"/>
          </a:p>
        </p:txBody>
      </p:sp>
      <p:sp>
        <p:nvSpPr>
          <p:cNvPr id="4" name="Foliennummernplatzhalter 3"/>
          <p:cNvSpPr>
            <a:spLocks noGrp="1"/>
          </p:cNvSpPr>
          <p:nvPr>
            <p:ph type="sldNum" sz="quarter" idx="12"/>
          </p:nvPr>
        </p:nvSpPr>
        <p:spPr/>
        <p:txBody>
          <a:bodyPr/>
          <a:lstStyle/>
          <a:p>
            <a:fld id="{88816CA6-AA48-4DEC-93C6-BAFEA6E9A680}" type="slidenum">
              <a:rPr lang="de-DE" smtClean="0"/>
              <a:pPr/>
              <a:t>19</a:t>
            </a:fld>
            <a:endParaRPr lang="de-DE"/>
          </a:p>
        </p:txBody>
      </p:sp>
      <p:sp>
        <p:nvSpPr>
          <p:cNvPr id="5" name="Fußzeilenplatzhalter 4"/>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lnSpcReduction="10000"/>
          </a:bodyPr>
          <a:lstStyle/>
          <a:p>
            <a:endParaRPr lang="de-DE" dirty="0" smtClean="0"/>
          </a:p>
          <a:p>
            <a:r>
              <a:rPr lang="de-DE" dirty="0"/>
              <a:t>Mişcarea </a:t>
            </a:r>
            <a:r>
              <a:rPr lang="ro-RO" dirty="0" smtClean="0"/>
              <a:t>modernă </a:t>
            </a:r>
            <a:r>
              <a:rPr lang="de-DE" dirty="0" smtClean="0"/>
              <a:t>"Hospice„</a:t>
            </a:r>
            <a:r>
              <a:rPr lang="ro-RO" dirty="0" smtClean="0"/>
              <a:t> se ocupă cu îmbunătățirea situației muribunzilor și a membrilor familiei acestora, precum și cu integrarea în viață a </a:t>
            </a:r>
            <a:r>
              <a:rPr lang="ro-RO" dirty="0" smtClean="0">
                <a:latin typeface="Calibri" pitchFamily="34" charset="0"/>
                <a:cs typeface="Calibri" pitchFamily="34" charset="0"/>
              </a:rPr>
              <a:t>morții și </a:t>
            </a:r>
            <a:r>
              <a:rPr lang="vi-VN" dirty="0" smtClean="0">
                <a:latin typeface="Calibri" pitchFamily="34" charset="0"/>
                <a:cs typeface="Calibri" pitchFamily="34" charset="0"/>
              </a:rPr>
              <a:t>faptul</a:t>
            </a:r>
            <a:r>
              <a:rPr lang="ro-RO" dirty="0" smtClean="0">
                <a:latin typeface="Calibri" pitchFamily="34" charset="0"/>
                <a:cs typeface="Calibri" pitchFamily="34" charset="0"/>
              </a:rPr>
              <a:t>ui</a:t>
            </a:r>
            <a:r>
              <a:rPr lang="vi-VN" dirty="0" smtClean="0">
                <a:latin typeface="Calibri" pitchFamily="34" charset="0"/>
                <a:cs typeface="Calibri" pitchFamily="34" charset="0"/>
              </a:rPr>
              <a:t> </a:t>
            </a:r>
            <a:r>
              <a:rPr lang="vi-VN" dirty="0">
                <a:latin typeface="Calibri" pitchFamily="34" charset="0"/>
                <a:cs typeface="Calibri" pitchFamily="34" charset="0"/>
              </a:rPr>
              <a:t>că cineva apropiat va </a:t>
            </a:r>
            <a:r>
              <a:rPr lang="vi-VN" dirty="0" smtClean="0">
                <a:latin typeface="Calibri" pitchFamily="34" charset="0"/>
                <a:cs typeface="Calibri" pitchFamily="34" charset="0"/>
              </a:rPr>
              <a:t>muri</a:t>
            </a:r>
            <a:r>
              <a:rPr lang="de-DE" dirty="0" smtClean="0">
                <a:latin typeface="Calibri" pitchFamily="34" charset="0"/>
                <a:cs typeface="Calibri" pitchFamily="34" charset="0"/>
              </a:rPr>
              <a:t>. </a:t>
            </a:r>
            <a:r>
              <a:rPr lang="ro-RO" dirty="0" smtClean="0"/>
              <a:t>Pentru asta se utilizează, mai întâi de toate, însoțirea spirituală a muribunzilor, în sensul </a:t>
            </a:r>
            <a:r>
              <a:rPr lang="ro-RO" dirty="0" smtClean="0"/>
              <a:t>îngrijirii/asistenței paliative.</a:t>
            </a:r>
            <a:endParaRPr lang="de-DE" dirty="0"/>
          </a:p>
        </p:txBody>
      </p:sp>
      <p:sp>
        <p:nvSpPr>
          <p:cNvPr id="4" name="Foliennummernplatzhalter 3"/>
          <p:cNvSpPr>
            <a:spLocks noGrp="1"/>
          </p:cNvSpPr>
          <p:nvPr>
            <p:ph type="sldNum" sz="quarter" idx="12"/>
          </p:nvPr>
        </p:nvSpPr>
        <p:spPr/>
        <p:txBody>
          <a:bodyPr/>
          <a:lstStyle/>
          <a:p>
            <a:fld id="{88816CA6-AA48-4DEC-93C6-BAFEA6E9A680}" type="slidenum">
              <a:rPr lang="de-DE" smtClean="0"/>
              <a:pPr/>
              <a:t>2</a:t>
            </a:fld>
            <a:endParaRPr lang="de-DE"/>
          </a:p>
        </p:txBody>
      </p:sp>
      <p:sp>
        <p:nvSpPr>
          <p:cNvPr id="5" name="Fußzeilenplatzhalter 4"/>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ro-RO" dirty="0" smtClean="0"/>
              <a:t>Unități de îngrijire paliativă</a:t>
            </a:r>
            <a:endParaRPr lang="de-DE" dirty="0"/>
          </a:p>
        </p:txBody>
      </p:sp>
      <p:sp>
        <p:nvSpPr>
          <p:cNvPr id="3" name="Inhaltsplatzhalter 2"/>
          <p:cNvSpPr>
            <a:spLocks noGrp="1"/>
          </p:cNvSpPr>
          <p:nvPr>
            <p:ph idx="1"/>
          </p:nvPr>
        </p:nvSpPr>
        <p:spPr/>
        <p:txBody>
          <a:bodyPr>
            <a:normAutofit/>
          </a:bodyPr>
          <a:lstStyle/>
          <a:p>
            <a:r>
              <a:rPr lang="ro-RO" dirty="0" smtClean="0"/>
              <a:t>La nevoie, asistența este preluată de o echipă a (SAPV – amulatoriu de specialitate a îngrijirii paliative) sau </a:t>
            </a:r>
            <a:r>
              <a:rPr lang="ro-RO" dirty="0" smtClean="0"/>
              <a:t>se recurge la intermedierea </a:t>
            </a:r>
            <a:r>
              <a:rPr lang="ro-RO" dirty="0" smtClean="0"/>
              <a:t>relocării </a:t>
            </a:r>
            <a:r>
              <a:rPr lang="ro-RO" dirty="0"/>
              <a:t>î</a:t>
            </a:r>
            <a:r>
              <a:rPr lang="ro-RO" dirty="0" smtClean="0"/>
              <a:t>ntr-un centru</a:t>
            </a:r>
            <a:r>
              <a:rPr lang="de-DE" dirty="0" smtClean="0"/>
              <a:t>. </a:t>
            </a:r>
          </a:p>
          <a:p>
            <a:r>
              <a:rPr lang="ro-RO" dirty="0" smtClean="0"/>
              <a:t>În cazul în care nu mai este posibilă o externare, unitatea de îngrijire paliativă pune la </a:t>
            </a:r>
            <a:r>
              <a:rPr lang="ro-RO" dirty="0" smtClean="0"/>
              <a:t>dispoziția </a:t>
            </a:r>
            <a:r>
              <a:rPr lang="ro-RO" dirty="0" smtClean="0"/>
              <a:t>muribundului o încăpere adecvată și asistență. </a:t>
            </a:r>
            <a:endParaRPr lang="de-DE" dirty="0"/>
          </a:p>
        </p:txBody>
      </p:sp>
      <p:sp>
        <p:nvSpPr>
          <p:cNvPr id="4" name="Foliennummernplatzhalter 3"/>
          <p:cNvSpPr>
            <a:spLocks noGrp="1"/>
          </p:cNvSpPr>
          <p:nvPr>
            <p:ph type="sldNum" sz="quarter" idx="12"/>
          </p:nvPr>
        </p:nvSpPr>
        <p:spPr/>
        <p:txBody>
          <a:bodyPr/>
          <a:lstStyle/>
          <a:p>
            <a:fld id="{88816CA6-AA48-4DEC-93C6-BAFEA6E9A680}" type="slidenum">
              <a:rPr lang="de-DE" smtClean="0"/>
              <a:pPr/>
              <a:t>20</a:t>
            </a:fld>
            <a:endParaRPr lang="de-DE"/>
          </a:p>
        </p:txBody>
      </p:sp>
      <p:sp>
        <p:nvSpPr>
          <p:cNvPr id="5" name="Fußzeilenplatzhalter 4"/>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SAPV</a:t>
            </a:r>
            <a:endParaRPr lang="de-DE" dirty="0"/>
          </a:p>
        </p:txBody>
      </p:sp>
      <p:sp>
        <p:nvSpPr>
          <p:cNvPr id="3" name="Inhaltsplatzhalter 2"/>
          <p:cNvSpPr>
            <a:spLocks noGrp="1"/>
          </p:cNvSpPr>
          <p:nvPr>
            <p:ph idx="1"/>
          </p:nvPr>
        </p:nvSpPr>
        <p:spPr/>
        <p:txBody>
          <a:bodyPr>
            <a:normAutofit/>
          </a:bodyPr>
          <a:lstStyle/>
          <a:p>
            <a:r>
              <a:rPr lang="de-DE" dirty="0" smtClean="0"/>
              <a:t>Din  2007 </a:t>
            </a:r>
            <a:r>
              <a:rPr lang="ro-RO" dirty="0" smtClean="0"/>
              <a:t>odată cu </a:t>
            </a:r>
            <a:r>
              <a:rPr lang="ro-RO" b="1" dirty="0" smtClean="0"/>
              <a:t>ambulatoriul de </a:t>
            </a:r>
            <a:r>
              <a:rPr lang="ro-RO" b="1" dirty="0" smtClean="0"/>
              <a:t>specialitate</a:t>
            </a:r>
            <a:r>
              <a:rPr lang="de-DE" b="1" dirty="0" smtClean="0"/>
              <a:t> </a:t>
            </a:r>
            <a:r>
              <a:rPr lang="de-DE" b="1" dirty="0" smtClean="0"/>
              <a:t>a </a:t>
            </a:r>
            <a:r>
              <a:rPr lang="ro-RO" b="1" dirty="0" smtClean="0"/>
              <a:t>î</a:t>
            </a:r>
            <a:r>
              <a:rPr lang="de-DE" b="1" dirty="0" smtClean="0"/>
              <a:t>ngrijirii paleative </a:t>
            </a:r>
            <a:r>
              <a:rPr lang="ro-RO" b="1" dirty="0" smtClean="0"/>
              <a:t>(SAPV) </a:t>
            </a:r>
            <a:r>
              <a:rPr lang="ro-RO" dirty="0" smtClean="0"/>
              <a:t>s-</a:t>
            </a:r>
            <a:r>
              <a:rPr lang="de-DE" dirty="0" smtClean="0"/>
              <a:t>a creat </a:t>
            </a:r>
            <a:r>
              <a:rPr lang="ro-RO" dirty="0" smtClean="0"/>
              <a:t>temelia posibilității diminuării suferinței </a:t>
            </a:r>
            <a:r>
              <a:rPr lang="ro-RO" dirty="0"/>
              <a:t>oamenilor în </a:t>
            </a:r>
            <a:r>
              <a:rPr lang="ro-RO" dirty="0" smtClean="0"/>
              <a:t>stadiu </a:t>
            </a:r>
            <a:r>
              <a:rPr lang="ro-RO" dirty="0" smtClean="0"/>
              <a:t>terminal, prin tratament medical și asistență, în cadru familial  sau cămin personal.</a:t>
            </a:r>
            <a:endParaRPr lang="de-DE" dirty="0"/>
          </a:p>
        </p:txBody>
      </p:sp>
      <p:sp>
        <p:nvSpPr>
          <p:cNvPr id="4" name="Foliennummernplatzhalter 3"/>
          <p:cNvSpPr>
            <a:spLocks noGrp="1"/>
          </p:cNvSpPr>
          <p:nvPr>
            <p:ph type="sldNum" sz="quarter" idx="12"/>
          </p:nvPr>
        </p:nvSpPr>
        <p:spPr/>
        <p:txBody>
          <a:bodyPr/>
          <a:lstStyle/>
          <a:p>
            <a:fld id="{88816CA6-AA48-4DEC-93C6-BAFEA6E9A680}" type="slidenum">
              <a:rPr lang="de-DE" smtClean="0"/>
              <a:pPr/>
              <a:t>21</a:t>
            </a:fld>
            <a:endParaRPr lang="de-DE"/>
          </a:p>
        </p:txBody>
      </p:sp>
      <p:sp>
        <p:nvSpPr>
          <p:cNvPr id="5" name="Fußzeilenplatzhalter 4"/>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endParaRPr lang="de-DE"/>
          </a:p>
        </p:txBody>
      </p:sp>
      <p:pic>
        <p:nvPicPr>
          <p:cNvPr id="9218" name="Picture 2" descr="http://www.dhpv.de/tl_files/public/Service/statistik/Zahlen_stationaer.jpg"/>
          <p:cNvPicPr>
            <a:picLocks noChangeAspect="1" noChangeArrowheads="1"/>
          </p:cNvPicPr>
          <p:nvPr/>
        </p:nvPicPr>
        <p:blipFill>
          <a:blip r:embed="rId2" cstate="print"/>
          <a:srcRect/>
          <a:stretch>
            <a:fillRect/>
          </a:stretch>
        </p:blipFill>
        <p:spPr bwMode="auto">
          <a:xfrm>
            <a:off x="539552" y="260648"/>
            <a:ext cx="8136904" cy="6102678"/>
          </a:xfrm>
          <a:prstGeom prst="rect">
            <a:avLst/>
          </a:prstGeom>
          <a:noFill/>
        </p:spPr>
      </p:pic>
      <p:sp>
        <p:nvSpPr>
          <p:cNvPr id="5" name="Foliennummernplatzhalter 4"/>
          <p:cNvSpPr>
            <a:spLocks noGrp="1"/>
          </p:cNvSpPr>
          <p:nvPr>
            <p:ph type="sldNum" sz="quarter" idx="12"/>
          </p:nvPr>
        </p:nvSpPr>
        <p:spPr/>
        <p:txBody>
          <a:bodyPr/>
          <a:lstStyle/>
          <a:p>
            <a:fld id="{88816CA6-AA48-4DEC-93C6-BAFEA6E9A680}" type="slidenum">
              <a:rPr lang="de-DE" smtClean="0"/>
              <a:pPr/>
              <a:t>22</a:t>
            </a:fld>
            <a:endParaRPr lang="de-DE"/>
          </a:p>
        </p:txBody>
      </p:sp>
      <p:sp>
        <p:nvSpPr>
          <p:cNvPr id="6" name="Fußzeilenplatzhalter 5"/>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445941"/>
            <a:ext cx="8136904" cy="1110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7704" y="5301208"/>
            <a:ext cx="4664075"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20273" y="5789538"/>
            <a:ext cx="1656184" cy="385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692696"/>
            <a:ext cx="8229600" cy="5433467"/>
          </a:xfrm>
        </p:spPr>
        <p:txBody>
          <a:bodyPr>
            <a:normAutofit/>
          </a:bodyPr>
          <a:lstStyle/>
          <a:p>
            <a:endParaRPr lang="de-DE" dirty="0" smtClean="0"/>
          </a:p>
          <a:p>
            <a:r>
              <a:rPr lang="ro-RO" dirty="0" smtClean="0"/>
              <a:t>În cadrul </a:t>
            </a:r>
            <a:r>
              <a:rPr lang="ro-RO" b="1" dirty="0" smtClean="0"/>
              <a:t>însoțirii spirituale </a:t>
            </a:r>
            <a:r>
              <a:rPr lang="ro-RO" dirty="0" smtClean="0"/>
              <a:t>a muribunzilor este vorba despre asistența persoanelor de-a lungul ultimelor săptămâni înainte de a muri, prestată sub forma consolării și asistenței de tip empatic. </a:t>
            </a:r>
            <a:endParaRPr lang="de-DE" dirty="0" smtClean="0"/>
          </a:p>
          <a:p>
            <a:endParaRPr lang="de-DE" dirty="0" smtClean="0"/>
          </a:p>
          <a:p>
            <a:r>
              <a:rPr lang="ro-RO" dirty="0" smtClean="0"/>
              <a:t>Pentru oamenii ce se află în procesul de pregătire pentru momentul morții este foarte importantă atenția umană. </a:t>
            </a:r>
            <a:endParaRPr lang="de-DE" dirty="0" smtClean="0"/>
          </a:p>
        </p:txBody>
      </p:sp>
      <p:sp>
        <p:nvSpPr>
          <p:cNvPr id="4" name="Foliennummernplatzhalter 3"/>
          <p:cNvSpPr>
            <a:spLocks noGrp="1"/>
          </p:cNvSpPr>
          <p:nvPr>
            <p:ph type="sldNum" sz="quarter" idx="12"/>
          </p:nvPr>
        </p:nvSpPr>
        <p:spPr/>
        <p:txBody>
          <a:bodyPr/>
          <a:lstStyle/>
          <a:p>
            <a:fld id="{88816CA6-AA48-4DEC-93C6-BAFEA6E9A680}" type="slidenum">
              <a:rPr lang="de-DE" smtClean="0"/>
              <a:pPr/>
              <a:t>3</a:t>
            </a:fld>
            <a:endParaRPr lang="de-DE"/>
          </a:p>
        </p:txBody>
      </p:sp>
      <p:sp>
        <p:nvSpPr>
          <p:cNvPr id="5" name="Fußzeilenplatzhalter 4"/>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836712"/>
            <a:ext cx="8229600" cy="5289451"/>
          </a:xfrm>
        </p:spPr>
        <p:txBody>
          <a:bodyPr>
            <a:normAutofit/>
          </a:bodyPr>
          <a:lstStyle/>
          <a:p>
            <a:r>
              <a:rPr lang="ro-RO" dirty="0" smtClean="0"/>
              <a:t>Însoțirea spirituală/îngrijirea paliativă rezultă din interacțiunea socială, iar pentru asta nu sunt necesare aptitudini speciale, </a:t>
            </a:r>
            <a:r>
              <a:rPr lang="en-US" dirty="0" smtClean="0"/>
              <a:t>ci </a:t>
            </a:r>
            <a:r>
              <a:rPr lang="en-US" dirty="0" err="1" smtClean="0"/>
              <a:t>doar</a:t>
            </a:r>
            <a:r>
              <a:rPr lang="ro-RO" dirty="0" smtClean="0"/>
              <a:t> gesturi interpersonale</a:t>
            </a:r>
            <a:r>
              <a:rPr lang="de-DE" dirty="0" smtClean="0"/>
              <a:t>.</a:t>
            </a:r>
          </a:p>
          <a:p>
            <a:endParaRPr lang="de-DE" dirty="0" smtClean="0"/>
          </a:p>
          <a:p>
            <a:r>
              <a:rPr lang="vi-VN" dirty="0">
                <a:latin typeface="Calibri" pitchFamily="34" charset="0"/>
                <a:cs typeface="Calibri" pitchFamily="34" charset="0"/>
              </a:rPr>
              <a:t>În consecință, îngrijirea paliativă este înțeleasă în primul rând ca </a:t>
            </a:r>
            <a:r>
              <a:rPr lang="ro-RO" dirty="0" smtClean="0">
                <a:latin typeface="Calibri" pitchFamily="34" charset="0"/>
                <a:cs typeface="Calibri" pitchFamily="34" charset="0"/>
              </a:rPr>
              <a:t>asistență pentru îmbunătățirea vieții și astfel, se delimitează de asistența la moarte.</a:t>
            </a:r>
            <a:endParaRPr lang="de-DE" dirty="0">
              <a:latin typeface="Calibri" pitchFamily="34" charset="0"/>
              <a:cs typeface="Calibri" pitchFamily="34" charset="0"/>
            </a:endParaRPr>
          </a:p>
        </p:txBody>
      </p:sp>
      <p:sp>
        <p:nvSpPr>
          <p:cNvPr id="4" name="Foliennummernplatzhalter 3"/>
          <p:cNvSpPr>
            <a:spLocks noGrp="1"/>
          </p:cNvSpPr>
          <p:nvPr>
            <p:ph type="sldNum" sz="quarter" idx="12"/>
          </p:nvPr>
        </p:nvSpPr>
        <p:spPr/>
        <p:txBody>
          <a:bodyPr/>
          <a:lstStyle/>
          <a:p>
            <a:fld id="{88816CA6-AA48-4DEC-93C6-BAFEA6E9A680}" type="slidenum">
              <a:rPr lang="de-DE" smtClean="0"/>
              <a:pPr/>
              <a:t>4</a:t>
            </a:fld>
            <a:endParaRPr lang="de-DE"/>
          </a:p>
        </p:txBody>
      </p:sp>
      <p:sp>
        <p:nvSpPr>
          <p:cNvPr id="5" name="Fußzeilenplatzhalter 4"/>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Prin</a:t>
            </a:r>
            <a:r>
              <a:rPr lang="ro-RO" dirty="0" smtClean="0"/>
              <a:t>cipii</a:t>
            </a:r>
            <a:endParaRPr lang="de-DE" dirty="0"/>
          </a:p>
        </p:txBody>
      </p:sp>
      <p:sp>
        <p:nvSpPr>
          <p:cNvPr id="3" name="Inhaltsplatzhalter 2"/>
          <p:cNvSpPr>
            <a:spLocks noGrp="1"/>
          </p:cNvSpPr>
          <p:nvPr>
            <p:ph idx="1"/>
          </p:nvPr>
        </p:nvSpPr>
        <p:spPr/>
        <p:txBody>
          <a:bodyPr>
            <a:normAutofit/>
          </a:bodyPr>
          <a:lstStyle/>
          <a:p>
            <a:pPr>
              <a:buNone/>
            </a:pPr>
            <a:r>
              <a:rPr lang="de-DE" dirty="0" smtClean="0"/>
              <a:t>Cicely </a:t>
            </a:r>
            <a:r>
              <a:rPr lang="de-DE" dirty="0" smtClean="0"/>
              <a:t>Saunders</a:t>
            </a:r>
            <a:r>
              <a:rPr lang="ro-RO" dirty="0"/>
              <a:t> </a:t>
            </a:r>
            <a:r>
              <a:rPr lang="ro-RO" dirty="0" smtClean="0"/>
              <a:t>formulează </a:t>
            </a:r>
            <a:endParaRPr lang="ro-RO" dirty="0" smtClean="0"/>
          </a:p>
          <a:p>
            <a:pPr>
              <a:buNone/>
            </a:pPr>
            <a:r>
              <a:rPr lang="ro-RO" dirty="0"/>
              <a:t>u</a:t>
            </a:r>
            <a:r>
              <a:rPr lang="ro-RO" dirty="0" smtClean="0"/>
              <a:t>rmătoarele principii de bază </a:t>
            </a:r>
          </a:p>
          <a:p>
            <a:pPr>
              <a:buNone/>
            </a:pPr>
            <a:r>
              <a:rPr lang="ro-RO" dirty="0" smtClean="0"/>
              <a:t>privind asistența paliativă în </a:t>
            </a:r>
          </a:p>
          <a:p>
            <a:pPr>
              <a:buNone/>
            </a:pPr>
            <a:r>
              <a:rPr lang="ro-RO" dirty="0" smtClean="0"/>
              <a:t>anul </a:t>
            </a:r>
            <a:r>
              <a:rPr lang="de-DE" dirty="0" smtClean="0"/>
              <a:t> 1977</a:t>
            </a:r>
            <a:r>
              <a:rPr lang="ro-RO" dirty="0" smtClean="0"/>
              <a:t>, în sensul că </a:t>
            </a:r>
            <a:r>
              <a:rPr lang="de-DE" dirty="0" smtClean="0"/>
              <a:t> </a:t>
            </a:r>
            <a:r>
              <a:rPr lang="ro-RO" dirty="0" smtClean="0"/>
              <a:t>asistența specială </a:t>
            </a:r>
          </a:p>
          <a:p>
            <a:pPr>
              <a:buNone/>
            </a:pPr>
            <a:r>
              <a:rPr lang="ro-RO" dirty="0" smtClean="0"/>
              <a:t>specială </a:t>
            </a:r>
            <a:r>
              <a:rPr lang="ro-RO" dirty="0" smtClean="0"/>
              <a:t>reușește </a:t>
            </a:r>
            <a:r>
              <a:rPr lang="ro-RO" dirty="0" smtClean="0"/>
              <a:t>a fi exprimată. </a:t>
            </a:r>
            <a:endParaRPr lang="de-DE" dirty="0" smtClean="0"/>
          </a:p>
          <a:p>
            <a:pPr>
              <a:buNone/>
            </a:pPr>
            <a:r>
              <a:rPr lang="de-DE" dirty="0" smtClean="0"/>
              <a:t>(</a:t>
            </a:r>
            <a:r>
              <a:rPr lang="ro-RO" dirty="0" smtClean="0"/>
              <a:t>traducere din engleză</a:t>
            </a:r>
            <a:r>
              <a:rPr lang="de-DE" dirty="0" smtClean="0"/>
              <a:t>):</a:t>
            </a:r>
          </a:p>
          <a:p>
            <a:endParaRPr lang="de-DE" dirty="0" smtClean="0"/>
          </a:p>
          <a:p>
            <a:endParaRPr lang="de-DE" dirty="0"/>
          </a:p>
        </p:txBody>
      </p:sp>
      <p:sp>
        <p:nvSpPr>
          <p:cNvPr id="4" name="Foliennummernplatzhalter 3"/>
          <p:cNvSpPr>
            <a:spLocks noGrp="1"/>
          </p:cNvSpPr>
          <p:nvPr>
            <p:ph type="sldNum" sz="quarter" idx="12"/>
          </p:nvPr>
        </p:nvSpPr>
        <p:spPr/>
        <p:txBody>
          <a:bodyPr/>
          <a:lstStyle/>
          <a:p>
            <a:fld id="{88816CA6-AA48-4DEC-93C6-BAFEA6E9A680}" type="slidenum">
              <a:rPr lang="de-DE" smtClean="0"/>
              <a:pPr/>
              <a:t>5</a:t>
            </a:fld>
            <a:endParaRPr lang="de-DE"/>
          </a:p>
        </p:txBody>
      </p:sp>
      <p:sp>
        <p:nvSpPr>
          <p:cNvPr id="5" name="Fußzeilenplatzhalter 4"/>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pic>
        <p:nvPicPr>
          <p:cNvPr id="6" name="Grafik 5" descr="saunders.jpg"/>
          <p:cNvPicPr>
            <a:picLocks noChangeAspect="1"/>
          </p:cNvPicPr>
          <p:nvPr/>
        </p:nvPicPr>
        <p:blipFill>
          <a:blip r:embed="rId2" cstate="print"/>
          <a:stretch>
            <a:fillRect/>
          </a:stretch>
        </p:blipFill>
        <p:spPr>
          <a:xfrm>
            <a:off x="6084168" y="1772816"/>
            <a:ext cx="2276893" cy="2822595"/>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Prin</a:t>
            </a:r>
            <a:r>
              <a:rPr lang="ro-RO" dirty="0" smtClean="0"/>
              <a:t>cipii</a:t>
            </a:r>
            <a:endParaRPr lang="de-DE" dirty="0"/>
          </a:p>
        </p:txBody>
      </p:sp>
      <p:sp>
        <p:nvSpPr>
          <p:cNvPr id="3" name="Inhaltsplatzhalter 2"/>
          <p:cNvSpPr>
            <a:spLocks noGrp="1"/>
          </p:cNvSpPr>
          <p:nvPr>
            <p:ph idx="1"/>
          </p:nvPr>
        </p:nvSpPr>
        <p:spPr/>
        <p:txBody>
          <a:bodyPr>
            <a:normAutofit fontScale="85000" lnSpcReduction="10000"/>
          </a:bodyPr>
          <a:lstStyle/>
          <a:p>
            <a:r>
              <a:rPr lang="ro-RO" dirty="0" smtClean="0"/>
              <a:t>Tratamentul pacienților se desfășoară în diferite medii/cadre</a:t>
            </a:r>
            <a:r>
              <a:rPr lang="de-DE" dirty="0" smtClean="0"/>
              <a:t> (ambulant, sta</a:t>
            </a:r>
            <a:r>
              <a:rPr lang="ro-RO" dirty="0" smtClean="0"/>
              <a:t>ționar</a:t>
            </a:r>
            <a:r>
              <a:rPr lang="de-DE" dirty="0" smtClean="0"/>
              <a:t>, </a:t>
            </a:r>
            <a:r>
              <a:rPr lang="ro-RO" dirty="0" smtClean="0"/>
              <a:t>casă, azil sau altele</a:t>
            </a:r>
            <a:r>
              <a:rPr lang="de-DE" dirty="0" smtClean="0"/>
              <a:t>)</a:t>
            </a:r>
            <a:r>
              <a:rPr lang="ro-RO" dirty="0" smtClean="0"/>
              <a:t>.</a:t>
            </a:r>
            <a:endParaRPr lang="de-DE" dirty="0" smtClean="0"/>
          </a:p>
          <a:p>
            <a:r>
              <a:rPr lang="de-DE" dirty="0" smtClean="0"/>
              <a:t>Management</a:t>
            </a:r>
            <a:r>
              <a:rPr lang="ro-RO" dirty="0" smtClean="0"/>
              <a:t>ul se realizează cu ajutorul unei echipe multidisciplinare profesioniste și experimentate. </a:t>
            </a:r>
            <a:r>
              <a:rPr lang="de-DE" dirty="0" smtClean="0"/>
              <a:t> </a:t>
            </a:r>
          </a:p>
          <a:p>
            <a:r>
              <a:rPr lang="ro-RO" dirty="0" smtClean="0"/>
              <a:t>Controlul simptomelor în general, în special al </a:t>
            </a:r>
            <a:r>
              <a:rPr lang="ro-RO" dirty="0" smtClean="0"/>
              <a:t>durerii, </a:t>
            </a:r>
            <a:r>
              <a:rPr lang="ro-RO" dirty="0" smtClean="0"/>
              <a:t>se realizează de către specialiști. </a:t>
            </a:r>
            <a:endParaRPr lang="de-DE" dirty="0" smtClean="0"/>
          </a:p>
          <a:p>
            <a:r>
              <a:rPr lang="ro-RO" dirty="0" smtClean="0"/>
              <a:t>Îngrijirea competentă se realizează cu ajutorul personalului de îngrijire specializat. </a:t>
            </a:r>
            <a:endParaRPr lang="de-DE" dirty="0" smtClean="0"/>
          </a:p>
          <a:p>
            <a:r>
              <a:rPr lang="ro-RO" dirty="0" smtClean="0"/>
              <a:t>Echipa responsabilă cu tratamentul este condusă de către un membru experimentat al echipei.  </a:t>
            </a:r>
            <a:endParaRPr lang="de-DE" dirty="0"/>
          </a:p>
        </p:txBody>
      </p:sp>
      <p:sp>
        <p:nvSpPr>
          <p:cNvPr id="4" name="Foliennummernplatzhalter 3"/>
          <p:cNvSpPr>
            <a:spLocks noGrp="1"/>
          </p:cNvSpPr>
          <p:nvPr>
            <p:ph type="sldNum" sz="quarter" idx="12"/>
          </p:nvPr>
        </p:nvSpPr>
        <p:spPr/>
        <p:txBody>
          <a:bodyPr/>
          <a:lstStyle/>
          <a:p>
            <a:fld id="{88816CA6-AA48-4DEC-93C6-BAFEA6E9A680}" type="slidenum">
              <a:rPr lang="de-DE" smtClean="0"/>
              <a:pPr/>
              <a:t>6</a:t>
            </a:fld>
            <a:endParaRPr lang="de-DE"/>
          </a:p>
        </p:txBody>
      </p:sp>
      <p:sp>
        <p:nvSpPr>
          <p:cNvPr id="5" name="Fußzeilenplatzhalter 4"/>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Prin</a:t>
            </a:r>
            <a:r>
              <a:rPr lang="ro-RO" dirty="0" smtClean="0"/>
              <a:t>cipii</a:t>
            </a:r>
            <a:endParaRPr lang="de-DE" dirty="0"/>
          </a:p>
        </p:txBody>
      </p:sp>
      <p:sp>
        <p:nvSpPr>
          <p:cNvPr id="3" name="Inhaltsplatzhalter 2"/>
          <p:cNvSpPr>
            <a:spLocks noGrp="1"/>
          </p:cNvSpPr>
          <p:nvPr>
            <p:ph idx="1"/>
          </p:nvPr>
        </p:nvSpPr>
        <p:spPr/>
        <p:txBody>
          <a:bodyPr>
            <a:normAutofit fontScale="92500" lnSpcReduction="20000"/>
          </a:bodyPr>
          <a:lstStyle/>
          <a:p>
            <a:r>
              <a:rPr lang="ro-RO" dirty="0" smtClean="0"/>
              <a:t>Nevoile pacienților și familiei acestora va fi privită ca un întreg. </a:t>
            </a:r>
            <a:endParaRPr lang="de-DE" dirty="0" smtClean="0"/>
          </a:p>
          <a:p>
            <a:r>
              <a:rPr lang="ro-RO" dirty="0" smtClean="0"/>
              <a:t>Voluntarii sunt parte integrantă a echipei de îngrijire</a:t>
            </a:r>
            <a:r>
              <a:rPr lang="de-DE" dirty="0" smtClean="0"/>
              <a:t>.</a:t>
            </a:r>
          </a:p>
          <a:p>
            <a:r>
              <a:rPr lang="de-DE" dirty="0" smtClean="0"/>
              <a:t>Es</a:t>
            </a:r>
            <a:r>
              <a:rPr lang="ro-RO" dirty="0" smtClean="0"/>
              <a:t>te valabil principiu</a:t>
            </a:r>
            <a:r>
              <a:rPr lang="de-DE" dirty="0" smtClean="0"/>
              <a:t>  „High person, low technology“, </a:t>
            </a:r>
            <a:r>
              <a:rPr lang="ro-RO" dirty="0" smtClean="0"/>
              <a:t>asta înseamnă că umanul iese în prim-plan, iar medicina cu mult fezabila tehnică costisitoare trece pe plan secund. </a:t>
            </a:r>
            <a:r>
              <a:rPr lang="de-DE" dirty="0" smtClean="0"/>
              <a:t> </a:t>
            </a:r>
            <a:r>
              <a:rPr lang="ro-RO" dirty="0" smtClean="0"/>
              <a:t>Scopul terapiei este de îmbunătățire a calității vieții pacienților. </a:t>
            </a:r>
            <a:endParaRPr lang="de-DE" dirty="0" smtClean="0"/>
          </a:p>
          <a:p>
            <a:r>
              <a:rPr lang="de-DE" dirty="0" smtClean="0"/>
              <a:t>Administra</a:t>
            </a:r>
            <a:r>
              <a:rPr lang="ro-RO" dirty="0" smtClean="0"/>
              <a:t>ția centrală este </a:t>
            </a:r>
            <a:r>
              <a:rPr lang="de-DE" dirty="0" smtClean="0"/>
              <a:t> (</a:t>
            </a:r>
            <a:r>
              <a:rPr lang="ro-RO" dirty="0" smtClean="0"/>
              <a:t>permanentă</a:t>
            </a:r>
            <a:r>
              <a:rPr lang="de-DE" dirty="0" smtClean="0"/>
              <a:t>) </a:t>
            </a:r>
            <a:r>
              <a:rPr lang="ro-RO" dirty="0" smtClean="0"/>
              <a:t>accesibilă</a:t>
            </a:r>
            <a:r>
              <a:rPr lang="de-DE" dirty="0" smtClean="0"/>
              <a:t>.</a:t>
            </a:r>
          </a:p>
          <a:p>
            <a:endParaRPr lang="de-DE" dirty="0"/>
          </a:p>
        </p:txBody>
      </p:sp>
      <p:sp>
        <p:nvSpPr>
          <p:cNvPr id="4" name="Foliennummernplatzhalter 3"/>
          <p:cNvSpPr>
            <a:spLocks noGrp="1"/>
          </p:cNvSpPr>
          <p:nvPr>
            <p:ph type="sldNum" sz="quarter" idx="12"/>
          </p:nvPr>
        </p:nvSpPr>
        <p:spPr/>
        <p:txBody>
          <a:bodyPr/>
          <a:lstStyle/>
          <a:p>
            <a:fld id="{88816CA6-AA48-4DEC-93C6-BAFEA6E9A680}" type="slidenum">
              <a:rPr lang="de-DE" smtClean="0"/>
              <a:pPr/>
              <a:t>7</a:t>
            </a:fld>
            <a:endParaRPr lang="de-DE"/>
          </a:p>
        </p:txBody>
      </p:sp>
      <p:sp>
        <p:nvSpPr>
          <p:cNvPr id="5" name="Fußzeilenplatzhalter 4"/>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Prin</a:t>
            </a:r>
            <a:r>
              <a:rPr lang="ro-RO" dirty="0" smtClean="0"/>
              <a:t>cipii</a:t>
            </a:r>
            <a:endParaRPr lang="de-DE" dirty="0"/>
          </a:p>
        </p:txBody>
      </p:sp>
      <p:sp>
        <p:nvSpPr>
          <p:cNvPr id="3" name="Inhaltsplatzhalter 2"/>
          <p:cNvSpPr>
            <a:spLocks noGrp="1"/>
          </p:cNvSpPr>
          <p:nvPr>
            <p:ph idx="1"/>
          </p:nvPr>
        </p:nvSpPr>
        <p:spPr/>
        <p:txBody>
          <a:bodyPr>
            <a:normAutofit/>
          </a:bodyPr>
          <a:lstStyle/>
          <a:p>
            <a:r>
              <a:rPr lang="ro-RO" sz="2700" dirty="0" smtClean="0"/>
              <a:t>Consilierea ulterioară a persoanelor îndoliate  </a:t>
            </a:r>
            <a:endParaRPr lang="de-DE" sz="2700" dirty="0" smtClean="0"/>
          </a:p>
          <a:p>
            <a:r>
              <a:rPr lang="ro-RO" sz="2700" dirty="0"/>
              <a:t>C</a:t>
            </a:r>
            <a:r>
              <a:rPr lang="ro-RO" sz="2700" dirty="0" smtClean="0"/>
              <a:t>ercetare, documentare și evaluarea rezultatelor tratamentului </a:t>
            </a:r>
            <a:endParaRPr lang="de-DE" sz="2700" dirty="0" smtClean="0"/>
          </a:p>
          <a:p>
            <a:r>
              <a:rPr lang="ro-RO" sz="2700" dirty="0" smtClean="0"/>
              <a:t>Instruire</a:t>
            </a:r>
            <a:r>
              <a:rPr lang="de-DE" sz="2700" dirty="0" smtClean="0"/>
              <a:t> (</a:t>
            </a:r>
            <a:r>
              <a:rPr lang="ro-RO" sz="2700" dirty="0" smtClean="0"/>
              <a:t>cursuri și instruirea medicilor, personalului asistent, asistenților sociali și pastorilor</a:t>
            </a:r>
            <a:r>
              <a:rPr lang="de-DE" sz="2700" dirty="0" smtClean="0"/>
              <a:t>)</a:t>
            </a:r>
          </a:p>
          <a:p>
            <a:r>
              <a:rPr lang="ro-RO" sz="2700" dirty="0" smtClean="0"/>
              <a:t>A</a:t>
            </a:r>
            <a:r>
              <a:rPr lang="de-DE" sz="2700" dirty="0" smtClean="0"/>
              <a:t>ng</a:t>
            </a:r>
            <a:r>
              <a:rPr lang="ro-RO" sz="2700" dirty="0" smtClean="0"/>
              <a:t>ajamen</a:t>
            </a:r>
            <a:r>
              <a:rPr lang="de-DE" sz="2700" dirty="0" smtClean="0"/>
              <a:t>t </a:t>
            </a:r>
            <a:r>
              <a:rPr lang="ro-RO" sz="2700" dirty="0" smtClean="0"/>
              <a:t>și devotament</a:t>
            </a:r>
            <a:r>
              <a:rPr lang="de-DE" sz="2700" dirty="0" smtClean="0"/>
              <a:t> (</a:t>
            </a:r>
            <a:r>
              <a:rPr lang="ro-RO" sz="2700" dirty="0" smtClean="0"/>
              <a:t>însoțirea în împrejurări dureroase, necesită o oarecare maturitate, compasiune și înțelegere</a:t>
            </a:r>
            <a:r>
              <a:rPr lang="de-DE" sz="2700" dirty="0" smtClean="0"/>
              <a:t>)</a:t>
            </a:r>
          </a:p>
          <a:p>
            <a:endParaRPr lang="de-DE" dirty="0"/>
          </a:p>
        </p:txBody>
      </p:sp>
      <p:sp>
        <p:nvSpPr>
          <p:cNvPr id="4" name="Foliennummernplatzhalter 3"/>
          <p:cNvSpPr>
            <a:spLocks noGrp="1"/>
          </p:cNvSpPr>
          <p:nvPr>
            <p:ph type="sldNum" sz="quarter" idx="12"/>
          </p:nvPr>
        </p:nvSpPr>
        <p:spPr/>
        <p:txBody>
          <a:bodyPr/>
          <a:lstStyle/>
          <a:p>
            <a:fld id="{88816CA6-AA48-4DEC-93C6-BAFEA6E9A680}" type="slidenum">
              <a:rPr lang="de-DE" smtClean="0"/>
              <a:pPr/>
              <a:t>8</a:t>
            </a:fld>
            <a:endParaRPr lang="de-DE"/>
          </a:p>
        </p:txBody>
      </p:sp>
      <p:sp>
        <p:nvSpPr>
          <p:cNvPr id="5" name="Fußzeilenplatzhalter 4"/>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ro-RO" dirty="0" smtClean="0"/>
              <a:t>Asistența paliativă</a:t>
            </a:r>
            <a:r>
              <a:rPr lang="de-DE" dirty="0" smtClean="0"/>
              <a:t>(WHO 2004)</a:t>
            </a:r>
            <a:endParaRPr lang="de-DE" dirty="0"/>
          </a:p>
        </p:txBody>
      </p:sp>
      <p:sp>
        <p:nvSpPr>
          <p:cNvPr id="3" name="Inhaltsplatzhalter 2"/>
          <p:cNvSpPr>
            <a:spLocks noGrp="1"/>
          </p:cNvSpPr>
          <p:nvPr>
            <p:ph idx="1"/>
          </p:nvPr>
        </p:nvSpPr>
        <p:spPr/>
        <p:txBody>
          <a:bodyPr>
            <a:normAutofit/>
          </a:bodyPr>
          <a:lstStyle/>
          <a:p>
            <a:r>
              <a:rPr lang="de-DE" dirty="0" smtClean="0"/>
              <a:t>„…</a:t>
            </a:r>
            <a:r>
              <a:rPr lang="ro-RO" dirty="0" smtClean="0"/>
              <a:t>o abordare care îmbunătățește calitatea vieții pacienților și  familiilor acestora, făcând față problemelor asociate cu boala amenințătoare de viață:</a:t>
            </a:r>
            <a:r>
              <a:rPr lang="de-DE" dirty="0" smtClean="0"/>
              <a:t> </a:t>
            </a:r>
            <a:r>
              <a:rPr lang="ro-RO" dirty="0" smtClean="0"/>
              <a:t>prin prevenirea și diminuarea suferinței</a:t>
            </a:r>
            <a:r>
              <a:rPr lang="de-DE" dirty="0" smtClean="0"/>
              <a:t>, </a:t>
            </a:r>
            <a:r>
              <a:rPr lang="ro-RO" dirty="0" smtClean="0"/>
              <a:t>prin identificarea precoce, evaluarea </a:t>
            </a:r>
            <a:r>
              <a:rPr lang="ro-RO" dirty="0" smtClean="0"/>
              <a:t>corectă, tratamentul </a:t>
            </a:r>
            <a:r>
              <a:rPr lang="ro-RO" dirty="0" smtClean="0"/>
              <a:t>durerii și a altor probleme corporale/fizice, psihosociale și spirituale.</a:t>
            </a:r>
            <a:r>
              <a:rPr lang="de-DE" dirty="0" smtClean="0"/>
              <a:t>“</a:t>
            </a:r>
            <a:endParaRPr lang="de-DE" dirty="0"/>
          </a:p>
        </p:txBody>
      </p:sp>
      <p:sp>
        <p:nvSpPr>
          <p:cNvPr id="4" name="Foliennummernplatzhalter 3"/>
          <p:cNvSpPr>
            <a:spLocks noGrp="1"/>
          </p:cNvSpPr>
          <p:nvPr>
            <p:ph type="sldNum" sz="quarter" idx="12"/>
          </p:nvPr>
        </p:nvSpPr>
        <p:spPr/>
        <p:txBody>
          <a:bodyPr/>
          <a:lstStyle/>
          <a:p>
            <a:fld id="{88816CA6-AA48-4DEC-93C6-BAFEA6E9A680}" type="slidenum">
              <a:rPr lang="de-DE" smtClean="0"/>
              <a:pPr/>
              <a:t>9</a:t>
            </a:fld>
            <a:endParaRPr lang="de-DE"/>
          </a:p>
        </p:txBody>
      </p:sp>
      <p:sp>
        <p:nvSpPr>
          <p:cNvPr id="5" name="Fußzeilenplatzhalter 4"/>
          <p:cNvSpPr>
            <a:spLocks noGrp="1"/>
          </p:cNvSpPr>
          <p:nvPr>
            <p:ph type="ftr" sz="quarter" idx="11"/>
          </p:nvPr>
        </p:nvSpPr>
        <p:spPr/>
        <p:txBody>
          <a:bodyPr/>
          <a:lstStyle/>
          <a:p>
            <a:r>
              <a:rPr lang="de-DE" dirty="0" smtClean="0"/>
              <a:t>Norbert Heyman </a:t>
            </a:r>
            <a:r>
              <a:rPr lang="it-IT" dirty="0" smtClean="0"/>
              <a:t>Pastor catolic din cadrul spitalului</a:t>
            </a:r>
            <a:endParaRPr lang="de-DE" dirty="0"/>
          </a:p>
        </p:txBody>
      </p:sp>
    </p:spTree>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476</TotalTime>
  <Words>986</Words>
  <Application>Microsoft Office PowerPoint</Application>
  <PresentationFormat>On-screen Show (4:3)</PresentationFormat>
  <Paragraphs>117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Larissa-Design</vt:lpstr>
      <vt:lpstr>Mişcarea "Hospice"</vt:lpstr>
      <vt:lpstr>PowerPoint Presentation</vt:lpstr>
      <vt:lpstr>PowerPoint Presentation</vt:lpstr>
      <vt:lpstr>PowerPoint Presentation</vt:lpstr>
      <vt:lpstr>Principii</vt:lpstr>
      <vt:lpstr>Principii</vt:lpstr>
      <vt:lpstr>Principii</vt:lpstr>
      <vt:lpstr>Principii</vt:lpstr>
      <vt:lpstr>Asistența paliativă(WHO 2004)</vt:lpstr>
      <vt:lpstr>Cei patru piloni ai practicii în asistența paliativă </vt:lpstr>
      <vt:lpstr>Cei patru piloni ai practicii în asistența paliativă</vt:lpstr>
      <vt:lpstr>Cei patru piloni ai practicii în asistența paliativă </vt:lpstr>
      <vt:lpstr>Cei patru piloni ai practicii în asistența paliativă </vt:lpstr>
      <vt:lpstr>Cei patru piloni ai practicii în asistența paliativă </vt:lpstr>
      <vt:lpstr>Centre staționare</vt:lpstr>
      <vt:lpstr>Centre staționare</vt:lpstr>
      <vt:lpstr>Servicii de asistență ambulante</vt:lpstr>
      <vt:lpstr>Servicii de asistență ambulantă</vt:lpstr>
      <vt:lpstr>Unități de asistență paliativă</vt:lpstr>
      <vt:lpstr>Unități de îngrijire paliativă</vt:lpstr>
      <vt:lpstr>SAPV</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Hopizbewegung</dc:title>
  <dc:creator>seelsorge</dc:creator>
  <cp:lastModifiedBy>Tatiana</cp:lastModifiedBy>
  <cp:revision>72</cp:revision>
  <dcterms:created xsi:type="dcterms:W3CDTF">2015-12-14T12:55:41Z</dcterms:created>
  <dcterms:modified xsi:type="dcterms:W3CDTF">2016-02-02T12:59:33Z</dcterms:modified>
</cp:coreProperties>
</file>