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57" r:id="rId4"/>
    <p:sldId id="258" r:id="rId5"/>
    <p:sldId id="274" r:id="rId6"/>
    <p:sldId id="273" r:id="rId7"/>
    <p:sldId id="262" r:id="rId8"/>
    <p:sldId id="259" r:id="rId9"/>
    <p:sldId id="260" r:id="rId10"/>
    <p:sldId id="271" r:id="rId11"/>
    <p:sldId id="272" r:id="rId12"/>
    <p:sldId id="261" r:id="rId13"/>
    <p:sldId id="269" r:id="rId14"/>
    <p:sldId id="263" r:id="rId15"/>
    <p:sldId id="270" r:id="rId16"/>
    <p:sldId id="264" r:id="rId17"/>
    <p:sldId id="265" r:id="rId18"/>
    <p:sldId id="26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EBB79-0F22-41B2-A702-F8DA20ADB304}" type="datetimeFigureOut">
              <a:rPr lang="de-DE" smtClean="0"/>
              <a:pPr/>
              <a:t>02.02.2016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76E63-881F-40A2-BCEA-595011D102F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570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1A461-22AE-45C3-A444-1B5358A2459D}" type="datetimeFigureOut">
              <a:rPr lang="de-DE" smtClean="0"/>
              <a:pPr/>
              <a:t>02.02.2016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93CBC-1B6F-440A-BCE6-EF6670976C3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2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2CC-C197-4D79-BEE1-DACA89967ED6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F30-0378-4D15-80D3-170ABCA1D04F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DC72-95C1-4ECF-9F8F-BA354AA88781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A357-F4EB-42B4-91FB-9DC749B432CA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617-5F32-4D22-8CAE-FABCAD10A4B1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D75-BFBD-40C5-841F-08EDC4C762DD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70B6-279D-4EB5-9485-4270AC2E41B7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618-196E-4A9C-B7DA-05C99A909AB2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D843-E77D-4B5C-B62E-0AF1A0DA04AF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FC0C-21E7-40D2-81C4-23345FAD4B35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898-F088-4F35-B659-C0B758759830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E452-CD52-418D-A258-63731AB58CBE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Progresul</a:t>
            </a:r>
            <a:r>
              <a:rPr lang="en-US" dirty="0" smtClean="0"/>
              <a:t> </a:t>
            </a:r>
            <a:r>
              <a:rPr lang="en-US" dirty="0" err="1" smtClean="0"/>
              <a:t>societ</a:t>
            </a:r>
            <a:r>
              <a:rPr lang="ro-RO" dirty="0" smtClean="0"/>
              <a:t>ății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Relația cu moartea și iminența decesului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ro-RO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Medicina de înaltă performanță a epuizat toate posibilitățile privind prelungirea cât mai mult a vieții oamenilor. </a:t>
            </a:r>
            <a:endParaRPr lang="de-DE" dirty="0" smtClean="0"/>
          </a:p>
          <a:p>
            <a:endParaRPr lang="de-DE" dirty="0" smtClean="0"/>
          </a:p>
          <a:p>
            <a:r>
              <a:rPr lang="vi-VN" dirty="0">
                <a:latin typeface="Calibri" pitchFamily="34" charset="0"/>
                <a:cs typeface="Calibri" pitchFamily="34" charset="0"/>
              </a:rPr>
              <a:t>Astăzi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se pune accentul pe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calitatea vieții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și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nu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pe prelungirea vieții cât mai mult. 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ro-RO" dirty="0" smtClean="0"/>
              <a:t>Se respectă </a:t>
            </a:r>
            <a:r>
              <a:rPr lang="ro-RO" dirty="0"/>
              <a:t>a</a:t>
            </a:r>
            <a:r>
              <a:rPr lang="de-DE" dirty="0" smtClean="0"/>
              <a:t>utonomi</a:t>
            </a:r>
            <a:r>
              <a:rPr lang="ro-RO" dirty="0" smtClean="0"/>
              <a:t>a pacientului/ților. 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ro-RO" dirty="0" smtClean="0"/>
              <a:t>În prim-plan nu se află punctul de vedere al paternalistului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ro-RO" dirty="0" smtClean="0"/>
              <a:t>Voința pacientului/ților este consemnată în declarația acestuia/ora.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Ce este benefic în acompanierea  muribunzilor și a rudelor acestora?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1400" dirty="0" smtClean="0"/>
          </a:p>
          <a:p>
            <a:r>
              <a:rPr lang="ro-RO" dirty="0" smtClean="0"/>
              <a:t>Sinceritatea</a:t>
            </a:r>
            <a:r>
              <a:rPr lang="de-DE" dirty="0" smtClean="0"/>
              <a:t> </a:t>
            </a:r>
            <a:r>
              <a:rPr lang="ro-RO" dirty="0" smtClean="0"/>
              <a:t>și </a:t>
            </a:r>
            <a:r>
              <a:rPr lang="ro-RO" dirty="0" smtClean="0"/>
              <a:t>autenticitatea</a:t>
            </a:r>
            <a:r>
              <a:rPr lang="de-DE" dirty="0" smtClean="0"/>
              <a:t>.</a:t>
            </a:r>
            <a:endParaRPr lang="de-DE" dirty="0" smtClean="0"/>
          </a:p>
          <a:p>
            <a:endParaRPr lang="de-DE" dirty="0" smtClean="0"/>
          </a:p>
          <a:p>
            <a:r>
              <a:rPr lang="ro-RO" dirty="0" smtClean="0"/>
              <a:t>Răspunderea </a:t>
            </a:r>
            <a:r>
              <a:rPr lang="ro-RO" dirty="0" smtClean="0"/>
              <a:t>sinceră la întrebări, fără dramatizare. </a:t>
            </a:r>
            <a:endParaRPr lang="de-DE" dirty="0" smtClean="0"/>
          </a:p>
          <a:p>
            <a:r>
              <a:rPr lang="ro-RO" dirty="0" smtClean="0"/>
              <a:t>Nu trebuie să spun tot ce știu, dar ce spun  să fie adevărat.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Ce este </a:t>
            </a:r>
            <a:r>
              <a:rPr lang="es-ES" dirty="0" err="1"/>
              <a:t>benefic</a:t>
            </a:r>
            <a:r>
              <a:rPr lang="es-ES" dirty="0"/>
              <a:t> </a:t>
            </a:r>
            <a:r>
              <a:rPr lang="ro-RO" dirty="0" smtClean="0"/>
              <a:t>în</a:t>
            </a:r>
            <a:r>
              <a:rPr lang="es-ES" dirty="0" smtClean="0"/>
              <a:t> </a:t>
            </a:r>
            <a:r>
              <a:rPr lang="es-ES" dirty="0" err="1"/>
              <a:t>acompanierea</a:t>
            </a:r>
            <a:r>
              <a:rPr lang="es-ES" dirty="0"/>
              <a:t>  </a:t>
            </a:r>
            <a:r>
              <a:rPr lang="es-ES" dirty="0" err="1"/>
              <a:t>muribunzilor</a:t>
            </a:r>
            <a:r>
              <a:rPr lang="es-ES" dirty="0"/>
              <a:t> </a:t>
            </a:r>
            <a:r>
              <a:rPr lang="es-ES" dirty="0" err="1"/>
              <a:t>și</a:t>
            </a:r>
            <a:r>
              <a:rPr lang="es-ES" dirty="0"/>
              <a:t> a </a:t>
            </a:r>
            <a:r>
              <a:rPr lang="es-ES" dirty="0" err="1"/>
              <a:t>rudelor</a:t>
            </a:r>
            <a:r>
              <a:rPr lang="es-ES" dirty="0"/>
              <a:t> </a:t>
            </a:r>
            <a:r>
              <a:rPr lang="es-ES" dirty="0" err="1" smtClean="0"/>
              <a:t>acestora</a:t>
            </a:r>
            <a:r>
              <a:rPr lang="ro-RO" dirty="0"/>
              <a:t>?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ro-RO" dirty="0" smtClean="0"/>
              <a:t>Acceptarea demnității umane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ro-RO" dirty="0" smtClean="0"/>
              <a:t>Sensibilizare față de dorințe și nevoi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ro-RO" dirty="0" smtClean="0"/>
              <a:t>Acceptarea sentimentelor, nu evaluarea lor. 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Ce este benefic în acompanierea  muribunzilor și a rudelor acestora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ro-RO" dirty="0" smtClean="0"/>
              <a:t>Uneori muribuzii au nevoie de oameni în jurul lor, uneori au nevoie să fie singuri</a:t>
            </a:r>
            <a:r>
              <a:rPr lang="de-DE" dirty="0" smtClean="0"/>
              <a:t>.</a:t>
            </a:r>
          </a:p>
          <a:p>
            <a:r>
              <a:rPr lang="de-DE" dirty="0" smtClean="0"/>
              <a:t>N</a:t>
            </a:r>
            <a:r>
              <a:rPr lang="ro-RO" dirty="0" smtClean="0"/>
              <a:t>u agățare, disperare</a:t>
            </a:r>
            <a:r>
              <a:rPr lang="de-DE" dirty="0" smtClean="0"/>
              <a:t> (</a:t>
            </a:r>
            <a:r>
              <a:rPr lang="ro-RO" dirty="0" smtClean="0"/>
              <a:t>Nu ai voie să ne lași singuri, avem nevoie de tine</a:t>
            </a:r>
            <a:r>
              <a:rPr lang="de-DE" dirty="0" smtClean="0"/>
              <a:t>)</a:t>
            </a:r>
          </a:p>
          <a:p>
            <a:r>
              <a:rPr lang="de-DE" dirty="0" smtClean="0"/>
              <a:t>(</a:t>
            </a:r>
            <a:r>
              <a:rPr lang="ro-RO" dirty="0" smtClean="0"/>
              <a:t>atrageți atenția rudelor acestora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Ce este benefic în acompanierea  muribunzilor și a rudelor acestora?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ro-RO" dirty="0" smtClean="0"/>
              <a:t>Fiecare își moare propria moarte. </a:t>
            </a:r>
            <a:endParaRPr lang="de-DE" dirty="0" smtClean="0"/>
          </a:p>
          <a:p>
            <a:r>
              <a:rPr lang="ro-RO" dirty="0" smtClean="0"/>
              <a:t>Rudele pot prelua, dacă este posibil, unele mici sarcini (igiena bucală,</a:t>
            </a:r>
            <a:r>
              <a:rPr lang="de-DE" dirty="0" smtClean="0"/>
              <a:t> </a:t>
            </a:r>
            <a:r>
              <a:rPr lang="ro-RO" dirty="0" smtClean="0"/>
              <a:t>hrănirea</a:t>
            </a:r>
            <a:r>
              <a:rPr lang="de-DE" dirty="0" smtClean="0"/>
              <a:t>...)</a:t>
            </a:r>
          </a:p>
          <a:p>
            <a:r>
              <a:rPr lang="de-DE" dirty="0" smtClean="0"/>
              <a:t>Ritual</a:t>
            </a:r>
            <a:r>
              <a:rPr lang="ro-RO" dirty="0" smtClean="0"/>
              <a:t>uri</a:t>
            </a:r>
            <a:r>
              <a:rPr lang="de-DE" dirty="0" smtClean="0"/>
              <a:t>, </a:t>
            </a:r>
            <a:r>
              <a:rPr lang="ro-RO" dirty="0" smtClean="0"/>
              <a:t>rugăciuni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Ce este benefic </a:t>
            </a:r>
            <a:r>
              <a:rPr lang="ro-RO" dirty="0" smtClean="0"/>
              <a:t>pentru  mine și </a:t>
            </a:r>
            <a:r>
              <a:rPr lang="ro-RO" dirty="0" smtClean="0"/>
              <a:t>colegii mei?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ro-RO" dirty="0" smtClean="0"/>
              <a:t>Echilibru între apropiere și distanță. </a:t>
            </a:r>
          </a:p>
          <a:p>
            <a:r>
              <a:rPr lang="de-DE" dirty="0" smtClean="0"/>
              <a:t>„</a:t>
            </a:r>
            <a:r>
              <a:rPr lang="ro-RO" dirty="0" smtClean="0"/>
              <a:t>Nu este mama mea cea care moare – dar am compasiune față de</a:t>
            </a:r>
            <a:r>
              <a:rPr lang="de-DE" dirty="0" smtClean="0"/>
              <a:t> Frau Schmitz“ </a:t>
            </a:r>
          </a:p>
          <a:p>
            <a:r>
              <a:rPr lang="ro-RO" dirty="0" smtClean="0"/>
              <a:t>Nu pot repara, ceea ce am neglijat de-a lungul anilor</a:t>
            </a:r>
            <a:r>
              <a:rPr lang="de-DE" dirty="0" smtClean="0"/>
              <a:t>(</a:t>
            </a:r>
            <a:r>
              <a:rPr lang="ro-RO" dirty="0" smtClean="0"/>
              <a:t>probleme relaționale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Ce este benefic </a:t>
            </a:r>
            <a:r>
              <a:rPr lang="ro-RO" dirty="0" smtClean="0"/>
              <a:t>pentru mine și </a:t>
            </a:r>
            <a:r>
              <a:rPr lang="ro-RO" dirty="0" smtClean="0"/>
              <a:t>colegii mei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ro-RO" dirty="0" smtClean="0"/>
              <a:t>Găsirea de r</a:t>
            </a:r>
            <a:r>
              <a:rPr lang="de-DE" dirty="0" smtClean="0"/>
              <a:t>itual</a:t>
            </a:r>
            <a:r>
              <a:rPr lang="ro-RO" dirty="0" smtClean="0"/>
              <a:t>uri</a:t>
            </a:r>
            <a:r>
              <a:rPr lang="de-DE" dirty="0" smtClean="0"/>
              <a:t> </a:t>
            </a:r>
            <a:r>
              <a:rPr lang="ro-RO" dirty="0" smtClean="0"/>
              <a:t>pentru secție</a:t>
            </a:r>
            <a:r>
              <a:rPr lang="de-DE" dirty="0" smtClean="0"/>
              <a:t> (</a:t>
            </a:r>
            <a:r>
              <a:rPr lang="ro-RO" dirty="0" smtClean="0"/>
              <a:t>lumânări aprinse, album cu amintiri</a:t>
            </a:r>
            <a:r>
              <a:rPr lang="de-DE" dirty="0" smtClean="0"/>
              <a:t>,</a:t>
            </a:r>
            <a:r>
              <a:rPr lang="ro-RO" dirty="0" smtClean="0"/>
              <a:t> rugăciune</a:t>
            </a:r>
            <a:r>
              <a:rPr lang="de-DE" dirty="0" smtClean="0"/>
              <a:t>, </a:t>
            </a:r>
            <a:r>
              <a:rPr lang="ro-RO" dirty="0" smtClean="0"/>
              <a:t>discuție cu </a:t>
            </a:r>
            <a:r>
              <a:rPr lang="ro-RO" dirty="0" smtClean="0"/>
              <a:t>colegii </a:t>
            </a:r>
            <a:r>
              <a:rPr lang="de-DE" dirty="0" smtClean="0"/>
              <a:t>....)</a:t>
            </a:r>
          </a:p>
          <a:p>
            <a:r>
              <a:rPr lang="ro-RO" dirty="0" smtClean="0"/>
              <a:t>Conștientizarea </a:t>
            </a:r>
            <a:r>
              <a:rPr lang="ro-RO" dirty="0" smtClean="0"/>
              <a:t>propriilor sentimente. </a:t>
            </a:r>
            <a:endParaRPr lang="de-DE" dirty="0" smtClean="0"/>
          </a:p>
          <a:p>
            <a:r>
              <a:rPr lang="ro-RO" dirty="0" smtClean="0"/>
              <a:t>Regândirea poziției mele față de moarte.</a:t>
            </a:r>
            <a:r>
              <a:rPr lang="de-DE" dirty="0" smtClean="0"/>
              <a:t> </a:t>
            </a:r>
            <a:r>
              <a:rPr lang="ro-RO" dirty="0" smtClean="0"/>
              <a:t>Ce cred că este după moarte?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000" dirty="0" smtClean="0"/>
              <a:t>Lecție</a:t>
            </a:r>
            <a:endParaRPr lang="de-DE" sz="2000" dirty="0" smtClean="0"/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ro-RO" sz="1600" dirty="0" smtClean="0"/>
              <a:t>Fiecare ființă, ce pleacă</a:t>
            </a:r>
            <a:r>
              <a:rPr lang="ro-RO" sz="1600" dirty="0"/>
              <a:t>,</a:t>
            </a:r>
            <a:r>
              <a:rPr lang="de-DE" sz="1600" dirty="0" smtClean="0"/>
              <a:t> </a:t>
            </a:r>
          </a:p>
          <a:p>
            <a:pPr>
              <a:buNone/>
            </a:pPr>
            <a:r>
              <a:rPr lang="ro-RO" sz="1600" dirty="0" smtClean="0"/>
              <a:t>Ne învață câte puțin</a:t>
            </a:r>
          </a:p>
          <a:p>
            <a:pPr>
              <a:buNone/>
            </a:pPr>
            <a:r>
              <a:rPr lang="ro-RO" sz="1600" dirty="0" smtClean="0"/>
              <a:t>Despre noi înșine</a:t>
            </a:r>
            <a:r>
              <a:rPr lang="de-DE" sz="1600" dirty="0" smtClean="0"/>
              <a:t>. </a:t>
            </a:r>
          </a:p>
          <a:p>
            <a:pPr>
              <a:buNone/>
            </a:pPr>
            <a:r>
              <a:rPr lang="ro-RO" sz="1600" dirty="0" smtClean="0"/>
              <a:t>Lecție neprețuită</a:t>
            </a:r>
            <a:r>
              <a:rPr lang="de-DE" sz="1600" dirty="0" smtClean="0"/>
              <a:t> </a:t>
            </a:r>
          </a:p>
          <a:p>
            <a:pPr>
              <a:buNone/>
            </a:pPr>
            <a:r>
              <a:rPr lang="ro-RO" sz="1600" dirty="0" smtClean="0"/>
              <a:t>La patul de moarte</a:t>
            </a:r>
            <a:r>
              <a:rPr lang="de-DE" sz="1600" dirty="0" smtClean="0"/>
              <a:t>. </a:t>
            </a:r>
          </a:p>
          <a:p>
            <a:pPr>
              <a:buNone/>
            </a:pPr>
            <a:r>
              <a:rPr lang="ro-RO" sz="1600" dirty="0" smtClean="0"/>
              <a:t>Totul se reflectă atât de limpede</a:t>
            </a:r>
          </a:p>
          <a:p>
            <a:pPr>
              <a:buNone/>
            </a:pPr>
            <a:r>
              <a:rPr lang="ro-RO" sz="1600" dirty="0" smtClean="0"/>
              <a:t>Precum marea după ploaie,</a:t>
            </a:r>
          </a:p>
          <a:p>
            <a:pPr>
              <a:buNone/>
            </a:pPr>
            <a:r>
              <a:rPr lang="ro-RO" sz="1600" dirty="0" smtClean="0"/>
              <a:t>Înainte de ziua neclară</a:t>
            </a:r>
          </a:p>
          <a:p>
            <a:pPr>
              <a:buNone/>
            </a:pPr>
            <a:r>
              <a:rPr lang="ro-RO" sz="1600" dirty="0" smtClean="0"/>
              <a:t>Ce tulbură din nou imaginile. </a:t>
            </a:r>
            <a:r>
              <a:rPr lang="de-DE" sz="1600" dirty="0" smtClean="0"/>
              <a:t> </a:t>
            </a:r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ro-RO" sz="1600" dirty="0" smtClean="0"/>
              <a:t>Mor doar o singură dată pentru noi</a:t>
            </a:r>
            <a:r>
              <a:rPr lang="de-DE" sz="1600" dirty="0" smtClean="0"/>
              <a:t>, </a:t>
            </a:r>
          </a:p>
          <a:p>
            <a:pPr>
              <a:buNone/>
            </a:pPr>
            <a:r>
              <a:rPr lang="de-DE" sz="1600" dirty="0" smtClean="0"/>
              <a:t>N</a:t>
            </a:r>
            <a:r>
              <a:rPr lang="ro-RO" sz="1600" dirty="0" smtClean="0"/>
              <a:t>u de mai multe ori</a:t>
            </a:r>
            <a:r>
              <a:rPr lang="de-DE" sz="1600" dirty="0" smtClean="0"/>
              <a:t>. </a:t>
            </a:r>
          </a:p>
          <a:p>
            <a:pPr>
              <a:buNone/>
            </a:pPr>
            <a:r>
              <a:rPr lang="ro-RO" sz="1600" dirty="0" smtClean="0"/>
              <a:t>Ce am fi știut noi fără ei</a:t>
            </a:r>
            <a:r>
              <a:rPr lang="de-DE" sz="1600" dirty="0" smtClean="0"/>
              <a:t>? </a:t>
            </a:r>
          </a:p>
          <a:p>
            <a:pPr>
              <a:buNone/>
            </a:pPr>
            <a:r>
              <a:rPr lang="ro-RO" sz="1600" dirty="0" smtClean="0"/>
              <a:t>Fără balanța sigură</a:t>
            </a:r>
            <a:r>
              <a:rPr lang="de-DE" sz="1600" dirty="0" smtClean="0"/>
              <a:t>, </a:t>
            </a:r>
            <a:endParaRPr lang="ro-RO" sz="1600" dirty="0" smtClean="0"/>
          </a:p>
          <a:p>
            <a:pPr>
              <a:buNone/>
            </a:pPr>
            <a:r>
              <a:rPr lang="ro-RO" sz="1600" dirty="0" smtClean="0"/>
              <a:t>Pe care suntem așezați</a:t>
            </a:r>
            <a:r>
              <a:rPr lang="de-DE" sz="1600" dirty="0" smtClean="0"/>
              <a:t>, </a:t>
            </a:r>
          </a:p>
          <a:p>
            <a:pPr>
              <a:buNone/>
            </a:pPr>
            <a:r>
              <a:rPr lang="ro-RO" sz="1600" dirty="0" smtClean="0"/>
              <a:t>Atunci când suntem părăsiți</a:t>
            </a:r>
            <a:r>
              <a:rPr lang="de-DE" sz="1600" dirty="0" smtClean="0"/>
              <a:t>. </a:t>
            </a:r>
          </a:p>
          <a:p>
            <a:pPr>
              <a:buNone/>
            </a:pPr>
            <a:r>
              <a:rPr lang="ro-RO" sz="1600" dirty="0" smtClean="0"/>
              <a:t>Balanța fără de care, nimic</a:t>
            </a:r>
          </a:p>
          <a:p>
            <a:pPr>
              <a:buNone/>
            </a:pPr>
            <a:r>
              <a:rPr lang="ro-RO" sz="1600" dirty="0" smtClean="0"/>
              <a:t>Nu are greutate. </a:t>
            </a:r>
            <a:r>
              <a:rPr lang="de-DE" sz="1600" dirty="0" smtClean="0"/>
              <a:t>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RO" sz="1600" dirty="0" smtClean="0"/>
              <a:t>Noi </a:t>
            </a:r>
            <a:r>
              <a:rPr lang="de-DE" sz="1600" dirty="0" smtClean="0"/>
              <a:t>,</a:t>
            </a:r>
            <a:r>
              <a:rPr lang="ro-RO" sz="1600" dirty="0" smtClean="0"/>
              <a:t> cuvintele </a:t>
            </a:r>
            <a:r>
              <a:rPr lang="ro-RO" sz="1600" smtClean="0"/>
              <a:t>lor le neglijăm,</a:t>
            </a:r>
            <a:endParaRPr lang="ro-RO" sz="1600" dirty="0" smtClean="0"/>
          </a:p>
          <a:p>
            <a:pPr>
              <a:buNone/>
            </a:pPr>
            <a:r>
              <a:rPr lang="ro-RO" sz="1600" dirty="0" smtClean="0"/>
              <a:t>Le uităm</a:t>
            </a:r>
            <a:r>
              <a:rPr lang="de-DE" sz="1600" dirty="0" smtClean="0"/>
              <a:t>. </a:t>
            </a:r>
          </a:p>
          <a:p>
            <a:pPr>
              <a:buNone/>
            </a:pPr>
            <a:r>
              <a:rPr lang="ro-RO" sz="1600" dirty="0" smtClean="0"/>
              <a:t>Și ei</a:t>
            </a:r>
            <a:r>
              <a:rPr lang="de-DE" sz="1600" dirty="0" smtClean="0"/>
              <a:t>? </a:t>
            </a:r>
          </a:p>
          <a:p>
            <a:pPr>
              <a:buNone/>
            </a:pPr>
            <a:r>
              <a:rPr lang="ro-RO" sz="1600" dirty="0" smtClean="0"/>
              <a:t>Învățătura lor </a:t>
            </a:r>
          </a:p>
          <a:p>
            <a:pPr>
              <a:buNone/>
            </a:pPr>
            <a:r>
              <a:rPr lang="ro-RO" sz="1600" dirty="0" smtClean="0"/>
              <a:t>Nu o pot repeta</a:t>
            </a:r>
            <a:r>
              <a:rPr lang="de-DE" sz="1600" dirty="0" smtClean="0"/>
              <a:t>. </a:t>
            </a:r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ro-RO" sz="1600" dirty="0" smtClean="0"/>
              <a:t>Moartea ta  și </a:t>
            </a:r>
          </a:p>
          <a:p>
            <a:pPr>
              <a:buNone/>
            </a:pPr>
            <a:r>
              <a:rPr lang="ro-RO" sz="1600" dirty="0" smtClean="0"/>
              <a:t>A lecției mele următoare</a:t>
            </a:r>
            <a:r>
              <a:rPr lang="de-DE" sz="1600" dirty="0" smtClean="0"/>
              <a:t>: </a:t>
            </a:r>
          </a:p>
          <a:p>
            <a:pPr>
              <a:buNone/>
            </a:pPr>
            <a:r>
              <a:rPr lang="ro-RO" sz="1600" dirty="0" smtClean="0"/>
              <a:t>Atât de luminoasă</a:t>
            </a:r>
            <a:r>
              <a:rPr lang="de-DE" sz="1600" dirty="0" smtClean="0"/>
              <a:t>, </a:t>
            </a:r>
            <a:endParaRPr lang="ro-RO" sz="1600" dirty="0" smtClean="0"/>
          </a:p>
          <a:p>
            <a:pPr>
              <a:buNone/>
            </a:pPr>
            <a:r>
              <a:rPr lang="ro-RO" sz="1600" dirty="0" smtClean="0"/>
              <a:t>Încât imediat se va întuneca</a:t>
            </a:r>
            <a:r>
              <a:rPr lang="de-DE" sz="1600" dirty="0" smtClean="0"/>
              <a:t>. </a:t>
            </a:r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de-DE" sz="1600" dirty="0" smtClean="0"/>
              <a:t>Hilde Domin (1909 - 2006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o-RO" dirty="0" smtClean="0"/>
              <a:t>Moartea este un subiect pe care societatea noastră îl ignoră și neagă, venerând tinerețea și orietarea către progres</a:t>
            </a:r>
            <a:r>
              <a:rPr lang="de-DE" dirty="0" smtClean="0"/>
              <a:t>. </a:t>
            </a:r>
            <a:r>
              <a:rPr lang="ro-RO" dirty="0" smtClean="0"/>
              <a:t>Aproape, pare că vedem prin moarte doar o altă boală ce trebuie învinsă, depășită</a:t>
            </a:r>
            <a:r>
              <a:rPr lang="de-DE" dirty="0" smtClean="0"/>
              <a:t>. </a:t>
            </a:r>
            <a:r>
              <a:rPr lang="ro-RO" dirty="0" smtClean="0"/>
              <a:t>Dar există un fapt real și anume că moartea este inevitabilă. Cu toții vom muri. Acest lucru este o chestiune de timp. </a:t>
            </a:r>
            <a:endParaRPr lang="de-DE" sz="1600" dirty="0" smtClean="0"/>
          </a:p>
          <a:p>
            <a:r>
              <a:rPr lang="de-DE" sz="1600" dirty="0" smtClean="0"/>
              <a:t>                                                                                                                                        Kübler Ross 1981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</a:t>
            </a:r>
            <a:r>
              <a:rPr lang="ro-RO" dirty="0" smtClean="0"/>
              <a:t>rogrese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„</a:t>
            </a:r>
            <a:r>
              <a:rPr lang="ro-RO" dirty="0" smtClean="0"/>
              <a:t>pe vremuri</a:t>
            </a:r>
            <a:r>
              <a:rPr lang="de-DE" dirty="0" smtClean="0"/>
              <a:t>“ </a:t>
            </a:r>
            <a:r>
              <a:rPr lang="ro-RO" dirty="0" smtClean="0"/>
              <a:t>oamenii, încă avea</a:t>
            </a:r>
            <a:r>
              <a:rPr lang="en-US" dirty="0" smtClean="0"/>
              <a:t>u</a:t>
            </a:r>
            <a:r>
              <a:rPr lang="ro-RO" dirty="0" smtClean="0"/>
              <a:t> o relație directă cu moartea</a:t>
            </a:r>
            <a:r>
              <a:rPr lang="de-DE" dirty="0" smtClean="0"/>
              <a:t>.</a:t>
            </a:r>
          </a:p>
          <a:p>
            <a:r>
              <a:rPr lang="ro-RO" dirty="0" smtClean="0"/>
              <a:t>De regulă, ei mureau acasă și păstrau corpul acolo pentru ceva vreme. </a:t>
            </a:r>
          </a:p>
          <a:p>
            <a:r>
              <a:rPr lang="de-DE" dirty="0" smtClean="0"/>
              <a:t>Famili</a:t>
            </a:r>
            <a:r>
              <a:rPr lang="ro-RO" dirty="0" smtClean="0"/>
              <a:t>a</a:t>
            </a:r>
            <a:r>
              <a:rPr lang="de-DE" dirty="0" smtClean="0"/>
              <a:t>, </a:t>
            </a:r>
            <a:r>
              <a:rPr lang="ro-RO" dirty="0" smtClean="0"/>
              <a:t>prietenii și vecinii veneau pentru a-și lua rămas bun</a:t>
            </a:r>
            <a:r>
              <a:rPr lang="de-DE" dirty="0" smtClean="0"/>
              <a:t>.</a:t>
            </a:r>
          </a:p>
          <a:p>
            <a:r>
              <a:rPr lang="ro-RO" dirty="0" smtClean="0"/>
              <a:t>Și copii erau implicați de timpuriu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</a:t>
            </a:r>
            <a:r>
              <a:rPr lang="ro-RO" dirty="0" smtClean="0"/>
              <a:t>rogrese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În zilele noatre, există oameni care nici până la vârsta de 60 de ani nu au văzut un mort. </a:t>
            </a:r>
            <a:endParaRPr lang="de-DE" dirty="0" smtClean="0"/>
          </a:p>
          <a:p>
            <a:r>
              <a:rPr lang="ro-RO" dirty="0" smtClean="0"/>
              <a:t>Dacă moare un om acasă, se anunță cât mai repede posibil serviciile funerare pentru ridicarea mortului</a:t>
            </a:r>
            <a:r>
              <a:rPr lang="de-DE" dirty="0" smtClean="0"/>
              <a:t>.</a:t>
            </a:r>
          </a:p>
          <a:p>
            <a:r>
              <a:rPr lang="ro-RO" dirty="0" smtClean="0"/>
              <a:t>Pentru copii nu este </a:t>
            </a:r>
            <a:r>
              <a:rPr lang="de-DE" dirty="0" smtClean="0"/>
              <a:t>„</a:t>
            </a:r>
            <a:r>
              <a:rPr lang="ro-RO" dirty="0" smtClean="0"/>
              <a:t>rezonabilă</a:t>
            </a:r>
            <a:r>
              <a:rPr lang="de-DE" dirty="0" smtClean="0"/>
              <a:t>“</a:t>
            </a:r>
            <a:r>
              <a:rPr lang="ro-RO" dirty="0" smtClean="0"/>
              <a:t> această imagine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ro-RO" dirty="0"/>
              <a:t>D</a:t>
            </a:r>
            <a:r>
              <a:rPr lang="ro-RO" dirty="0" smtClean="0"/>
              <a:t>espre moarte nu se prea vorbește; chiar deloc, atunci când ești tânăr.   </a:t>
            </a:r>
            <a:endParaRPr lang="de-DE" dirty="0" smtClean="0"/>
          </a:p>
          <a:p>
            <a:r>
              <a:rPr lang="ro-RO" dirty="0" smtClean="0"/>
              <a:t>Care dintre voi a redactat deja un testament? </a:t>
            </a:r>
            <a:endParaRPr lang="de-DE" dirty="0" smtClean="0"/>
          </a:p>
          <a:p>
            <a:r>
              <a:rPr lang="ro-RO" dirty="0" smtClean="0"/>
              <a:t>Care dintre voi a depus </a:t>
            </a:r>
            <a:r>
              <a:rPr lang="ro-RO" dirty="0"/>
              <a:t>o</a:t>
            </a:r>
            <a:r>
              <a:rPr lang="ro-RO" dirty="0" smtClean="0"/>
              <a:t> declarație a pacientului sau împuternicire în privința asta?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img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8767" y="1600200"/>
            <a:ext cx="3455466" cy="4525963"/>
          </a:xfrm>
        </p:spPr>
      </p:pic>
      <p:pic>
        <p:nvPicPr>
          <p:cNvPr id="13" name="Inhaltsplatzhalter 12" descr="img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9767" y="1600200"/>
            <a:ext cx="3455466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</a:t>
            </a:r>
            <a:r>
              <a:rPr lang="ro-RO" dirty="0" smtClean="0"/>
              <a:t>rogrese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ro-RO" dirty="0" smtClean="0"/>
              <a:t>Pe vremuri, la sarcina unei femeii se folosea </a:t>
            </a:r>
            <a:r>
              <a:rPr lang="ro-RO" dirty="0" smtClean="0"/>
              <a:t>expresia precum că </a:t>
            </a:r>
            <a:r>
              <a:rPr lang="ro-RO" dirty="0" smtClean="0"/>
              <a:t>ea este </a:t>
            </a:r>
            <a:r>
              <a:rPr lang="de-DE" dirty="0" smtClean="0"/>
              <a:t>„</a:t>
            </a:r>
            <a:r>
              <a:rPr lang="ro-RO" dirty="0" smtClean="0"/>
              <a:t>buna speranță</a:t>
            </a:r>
            <a:r>
              <a:rPr lang="de-DE" dirty="0" smtClean="0"/>
              <a:t>“</a:t>
            </a:r>
            <a:r>
              <a:rPr lang="ro-RO" dirty="0" smtClean="0"/>
              <a:t>.</a:t>
            </a:r>
            <a:endParaRPr lang="de-DE" dirty="0" smtClean="0"/>
          </a:p>
          <a:p>
            <a:endParaRPr lang="de-DE" dirty="0" smtClean="0"/>
          </a:p>
          <a:p>
            <a:r>
              <a:rPr lang="ro-RO" dirty="0" smtClean="0"/>
              <a:t>Astăzi se spune că așteaptă un copil.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</a:t>
            </a:r>
            <a:r>
              <a:rPr lang="ro-RO" dirty="0" smtClean="0"/>
              <a:t>rogrese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ro-RO" dirty="0" smtClean="0"/>
              <a:t>Până cu puțin timp în urmă, moartea a fost </a:t>
            </a:r>
            <a:r>
              <a:rPr lang="en-US" dirty="0" smtClean="0"/>
              <a:t>“</a:t>
            </a:r>
            <a:r>
              <a:rPr lang="ro-RO" dirty="0" smtClean="0"/>
              <a:t>deplasată</a:t>
            </a:r>
            <a:r>
              <a:rPr lang="en-US" dirty="0" smtClean="0"/>
              <a:t>”</a:t>
            </a:r>
            <a:r>
              <a:rPr lang="ro-RO" dirty="0" smtClean="0"/>
              <a:t> către azile sau spitale. </a:t>
            </a:r>
          </a:p>
          <a:p>
            <a:r>
              <a:rPr lang="ro-RO" dirty="0" smtClean="0"/>
              <a:t>În viața de zi cu zi, ea nu mai juca nici un rol, nu mai era vizibilă și perceptibilă</a:t>
            </a:r>
            <a:r>
              <a:rPr lang="de-DE" dirty="0" smtClean="0"/>
              <a:t>.</a:t>
            </a:r>
          </a:p>
          <a:p>
            <a:r>
              <a:rPr lang="ro-RO" dirty="0" smtClean="0"/>
              <a:t>S-a impregnat un alt mod de gândire. 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Progrese</a:t>
            </a:r>
            <a:br>
              <a:rPr lang="ro-RO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ro-RO" dirty="0" smtClean="0"/>
              <a:t>Medicina modernă ne </a:t>
            </a:r>
            <a:r>
              <a:rPr lang="en-US" dirty="0" smtClean="0"/>
              <a:t>“</a:t>
            </a:r>
            <a:r>
              <a:rPr lang="ro-RO" dirty="0" smtClean="0"/>
              <a:t>flutură</a:t>
            </a:r>
            <a:r>
              <a:rPr lang="en-US" dirty="0" smtClean="0"/>
              <a:t>”</a:t>
            </a:r>
            <a:r>
              <a:rPr lang="ro-RO" dirty="0" smtClean="0"/>
              <a:t> foarte des, ideea că totul este posibil. </a:t>
            </a:r>
          </a:p>
          <a:p>
            <a:r>
              <a:rPr lang="ro-RO" dirty="0" smtClean="0"/>
              <a:t>Boala și moartea se percep ca un e</a:t>
            </a:r>
            <a:r>
              <a:rPr lang="ro-RO" dirty="0"/>
              <a:t>ș</a:t>
            </a:r>
            <a:r>
              <a:rPr lang="ro-RO" dirty="0" smtClean="0"/>
              <a:t>ec sau o pedeapsă. </a:t>
            </a:r>
          </a:p>
          <a:p>
            <a:r>
              <a:rPr lang="ro-RO" dirty="0" smtClean="0"/>
              <a:t>De ce Dumnezeu mă pedepsește?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915</Words>
  <Application>Microsoft Office PowerPoint</Application>
  <PresentationFormat>On-screen Show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Larissa-Design</vt:lpstr>
      <vt:lpstr>Progresul societății </vt:lpstr>
      <vt:lpstr>PowerPoint Presentation</vt:lpstr>
      <vt:lpstr>Progrese</vt:lpstr>
      <vt:lpstr>Progrese</vt:lpstr>
      <vt:lpstr>PowerPoint Presentation</vt:lpstr>
      <vt:lpstr>PowerPoint Presentation</vt:lpstr>
      <vt:lpstr>Progrese</vt:lpstr>
      <vt:lpstr>Progrese</vt:lpstr>
      <vt:lpstr> Progrese </vt:lpstr>
      <vt:lpstr>PowerPoint Presentation</vt:lpstr>
      <vt:lpstr>PowerPoint Presentation</vt:lpstr>
      <vt:lpstr>Ce este benefic în acompanierea  muribunzilor și a rudelor acestora?</vt:lpstr>
      <vt:lpstr>Ce este benefic în acompanierea  muribunzilor și a rudelor acestora? </vt:lpstr>
      <vt:lpstr>Ce este benefic în acompanierea  muribunzilor și a rudelor acestora?</vt:lpstr>
      <vt:lpstr>Ce este benefic în acompanierea  muribunzilor și a rudelor acestora?</vt:lpstr>
      <vt:lpstr>Ce este benefic pentru  mine și colegii mei?</vt:lpstr>
      <vt:lpstr>Ce este benefic pentru mine și colegii mei?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Gesellschaftliche Entwicklung</dc:title>
  <dc:creator>seelsorge</dc:creator>
  <cp:lastModifiedBy>Tatiana</cp:lastModifiedBy>
  <cp:revision>43</cp:revision>
  <dcterms:created xsi:type="dcterms:W3CDTF">2015-12-14T12:53:31Z</dcterms:created>
  <dcterms:modified xsi:type="dcterms:W3CDTF">2016-02-02T04:47:34Z</dcterms:modified>
</cp:coreProperties>
</file>