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0"/>
  </p:notesMasterIdLst>
  <p:handoutMasterIdLst>
    <p:handoutMasterId r:id="rId11"/>
  </p:handoutMasterIdLst>
  <p:sldIdLst>
    <p:sldId id="579" r:id="rId2"/>
    <p:sldId id="650" r:id="rId3"/>
    <p:sldId id="651" r:id="rId4"/>
    <p:sldId id="640" r:id="rId5"/>
    <p:sldId id="643" r:id="rId6"/>
    <p:sldId id="649" r:id="rId7"/>
    <p:sldId id="652" r:id="rId8"/>
    <p:sldId id="653" r:id="rId9"/>
  </p:sldIdLst>
  <p:sldSz cx="9144000" cy="6858000" type="screen4x3"/>
  <p:notesSz cx="6797675" cy="9926638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DA27"/>
    <a:srgbClr val="91D2DB"/>
    <a:srgbClr val="F7FCC6"/>
    <a:srgbClr val="CC6600"/>
    <a:srgbClr val="F5A4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38" autoAdjust="0"/>
    <p:restoredTop sz="95915" autoAdjust="0"/>
  </p:normalViewPr>
  <p:slideViewPr>
    <p:cSldViewPr>
      <p:cViewPr>
        <p:scale>
          <a:sx n="60" d="100"/>
          <a:sy n="60" d="100"/>
        </p:scale>
        <p:origin x="-1656" y="-318"/>
      </p:cViewPr>
      <p:guideLst>
        <p:guide orient="horz" pos="2160"/>
        <p:guide orient="horz" pos="4065"/>
        <p:guide pos="2880"/>
        <p:guide pos="5193"/>
      </p:guideLst>
    </p:cSldViewPr>
  </p:slideViewPr>
  <p:outlineViewPr>
    <p:cViewPr>
      <p:scale>
        <a:sx n="33" d="100"/>
        <a:sy n="33" d="100"/>
      </p:scale>
      <p:origin x="0" y="20629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98CB440-C176-455F-9C59-616B25101622}" type="datetimeFigureOut">
              <a:rPr lang="de-DE"/>
              <a:pPr>
                <a:defRPr/>
              </a:pPr>
              <a:t>02.02.2016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9170388-3192-4DD0-AB1B-45DD2366FC5A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871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1C115D9C-701C-4D4E-898C-986D4CC6E816}" type="datetimeFigureOut">
              <a:rPr lang="de-DE"/>
              <a:pPr>
                <a:defRPr/>
              </a:pPr>
              <a:t>02.02.2016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 smtClean="0"/>
              <a:t>Textmasterformat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de-DE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8C99CEA-4ED1-4022-9515-BD53F156C67B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24300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l" rtl="0">
              <a:spcBef>
                <a:spcPct val="0"/>
              </a:spcBef>
            </a:pPr>
            <a:endParaRPr lang="pl" smtClean="0"/>
          </a:p>
        </p:txBody>
      </p:sp>
      <p:sp>
        <p:nvSpPr>
          <p:cNvPr id="10243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 algn="l" rtl="0">
              <a:spcBef>
                <a:spcPct val="0"/>
              </a:spcBef>
              <a:spcAft>
                <a:spcPct val="0"/>
              </a:spcAft>
            </a:pPr>
            <a:r>
              <a:rPr b="0" i="0" u="none" baseline="0" lang="pl"/>
              <a:t/>
            </a:r>
            <a:fld id="{D8BA1B7C-5F70-4EC0-B96F-39D159BFC8A7}" type="slidenum">
              <a:rPr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p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0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l" rtl="0">
              <a:spcBef>
                <a:spcPct val="0"/>
              </a:spcBef>
            </a:pPr>
            <a:endParaRPr lang="pl" smtClean="0"/>
          </a:p>
        </p:txBody>
      </p:sp>
      <p:sp>
        <p:nvSpPr>
          <p:cNvPr id="12291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 algn="l" rtl="0">
              <a:spcBef>
                <a:spcPct val="0"/>
              </a:spcBef>
              <a:spcAft>
                <a:spcPct val="0"/>
              </a:spcAft>
            </a:pPr>
            <a:r>
              <a:rPr b="0" i="0" u="none" baseline="0" lang="pl"/>
              <a:t/>
            </a:r>
            <a:fld id="{41538901-FD64-472B-80A4-2D8A5484D85B}" type="slidenum">
              <a:rPr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p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l" rtl="0">
              <a:spcBef>
                <a:spcPct val="0"/>
              </a:spcBef>
            </a:pPr>
            <a:endParaRPr lang="pl" smtClean="0"/>
          </a:p>
          <a:p>
            <a:pPr algn="l" rtl="0">
              <a:spcBef>
                <a:spcPct val="0"/>
              </a:spcBef>
            </a:pPr>
            <a:r>
              <a:rPr b="0" i="0" u="none" baseline="0" lang="pl"/>
              <a:t> </a:t>
            </a:r>
            <a:endParaRPr lang="pl" sz="1600" smtClean="0"/>
          </a:p>
        </p:txBody>
      </p:sp>
      <p:sp>
        <p:nvSpPr>
          <p:cNvPr id="14339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 algn="l" rtl="0">
              <a:spcBef>
                <a:spcPct val="0"/>
              </a:spcBef>
              <a:spcAft>
                <a:spcPct val="0"/>
              </a:spcAft>
            </a:pPr>
            <a:r>
              <a:rPr b="0" i="0" u="none" baseline="0" lang="pl"/>
              <a:t/>
            </a:r>
            <a:fld id="{289B3F3C-9788-4028-8A3E-F66AD4BDC2EE}" type="slidenum">
              <a:rPr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p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l" rtl="0">
              <a:spcBef>
                <a:spcPct val="0"/>
              </a:spcBef>
            </a:pPr>
            <a:endParaRPr lang="pl" smtClean="0"/>
          </a:p>
        </p:txBody>
      </p:sp>
      <p:sp>
        <p:nvSpPr>
          <p:cNvPr id="16387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 algn="l" rtl="0">
              <a:spcBef>
                <a:spcPct val="0"/>
              </a:spcBef>
              <a:spcAft>
                <a:spcPct val="0"/>
              </a:spcAft>
            </a:pPr>
            <a:r>
              <a:rPr b="0" i="0" u="none" baseline="0" lang="pl"/>
              <a:t/>
            </a:r>
            <a:fld id="{8603C127-762E-4D70-A3E8-0CEC86CE73A2}" type="slidenum">
              <a:rPr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p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l" rtl="0">
              <a:spcBef>
                <a:spcPct val="0"/>
              </a:spcBef>
            </a:pPr>
            <a:endParaRPr lang="pl" dirty="0" smtClean="0"/>
          </a:p>
        </p:txBody>
      </p:sp>
      <p:sp>
        <p:nvSpPr>
          <p:cNvPr id="18435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 algn="l" rtl="0">
              <a:spcBef>
                <a:spcPct val="0"/>
              </a:spcBef>
              <a:spcAft>
                <a:spcPct val="0"/>
              </a:spcAft>
            </a:pPr>
            <a:r>
              <a:rPr b="0" i="0" u="none" baseline="0" lang="pl"/>
              <a:t/>
            </a:r>
            <a:fld id="{D42030C1-5C54-4F56-AADB-1D134DD39034}" type="slidenum">
              <a:rPr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p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l" rtl="0">
              <a:spcBef>
                <a:spcPct val="0"/>
              </a:spcBef>
            </a:pPr>
            <a:endParaRPr lang="pl" smtClean="0"/>
          </a:p>
        </p:txBody>
      </p:sp>
      <p:sp>
        <p:nvSpPr>
          <p:cNvPr id="20483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 algn="l" rtl="0">
              <a:spcBef>
                <a:spcPct val="0"/>
              </a:spcBef>
              <a:spcAft>
                <a:spcPct val="0"/>
              </a:spcAft>
            </a:pPr>
            <a:r>
              <a:rPr b="0" i="0" u="none" baseline="0" lang="pl"/>
              <a:t/>
            </a:r>
            <a:fld id="{1F3F25BC-F7B2-4B14-A0B4-45D6DB6C440C}" type="slidenum">
              <a:rPr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p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l" rtl="0">
              <a:spcBef>
                <a:spcPct val="0"/>
              </a:spcBef>
            </a:pPr>
            <a:endParaRPr lang="pl" smtClean="0"/>
          </a:p>
        </p:txBody>
      </p:sp>
      <p:sp>
        <p:nvSpPr>
          <p:cNvPr id="22531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 algn="l" rtl="0">
              <a:spcBef>
                <a:spcPct val="0"/>
              </a:spcBef>
              <a:spcAft>
                <a:spcPct val="0"/>
              </a:spcAft>
            </a:pPr>
            <a:r>
              <a:rPr b="0" i="0" u="none" baseline="0" lang="pl"/>
              <a:t/>
            </a:r>
            <a:fld id="{ACAE04AC-1884-45B6-AFB1-2F2EA4A65422}" type="slidenum">
              <a:rPr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p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l" rtl="0">
              <a:spcBef>
                <a:spcPct val="0"/>
              </a:spcBef>
            </a:pPr>
            <a:endParaRPr lang="pl" smtClean="0"/>
          </a:p>
        </p:txBody>
      </p:sp>
      <p:sp>
        <p:nvSpPr>
          <p:cNvPr id="24579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 algn="l" rtl="0">
              <a:spcBef>
                <a:spcPct val="0"/>
              </a:spcBef>
              <a:spcAft>
                <a:spcPct val="0"/>
              </a:spcAft>
            </a:pPr>
            <a:r>
              <a:rPr b="0" i="0" u="none" baseline="0" lang="pl"/>
              <a:t/>
            </a:r>
            <a:fld id="{B7DAE85F-87B7-436B-AC62-62953B548B9F}" type="slidenum">
              <a:rPr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4000">
                <a:ln>
                  <a:noFill/>
                </a:ln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B77CF-5E86-42A7-9348-A3D878764F65}" type="slidenum">
              <a:rPr lang="de-DE"/>
              <a:pPr>
                <a:defRPr/>
              </a:pPr>
              <a:t>‹#›</a:t>
            </a:fld>
            <a:endParaRPr lang="de-DE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1"/>
          </p:nvPr>
        </p:nvSpPr>
        <p:spPr>
          <a:xfrm>
            <a:off x="6732588" y="6438900"/>
            <a:ext cx="1498600" cy="366713"/>
          </a:xfrm>
        </p:spPr>
        <p:txBody>
          <a:bodyPr/>
          <a:lstStyle>
            <a:lvl1pPr algn="ctr"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F2665C7B-8EAB-4B36-89D1-D3477600EB2E}" type="datetime1">
              <a:rPr lang="de-DE"/>
              <a:pPr>
                <a:defRPr/>
              </a:pPr>
              <a:t>02.02.2016</a:t>
            </a:fld>
            <a:endParaRPr lang="de-DE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684213" y="6407150"/>
            <a:ext cx="3382962" cy="365125"/>
          </a:xfrm>
        </p:spPr>
        <p:txBody>
          <a:bodyPr/>
          <a:lstStyle>
            <a:lvl1pPr algn="l">
              <a:defRPr sz="1200" dirty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e-DE" dirty="0"/>
              <a:t>N. GORMANNS-BIEKER   </a:t>
            </a:r>
            <a:r>
              <a:rPr lang="de-DE" dirty="0" smtClean="0"/>
              <a:t>Pedagog business </a:t>
            </a:r>
            <a:r>
              <a:rPr lang="de-DE" dirty="0"/>
              <a:t>M.A.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 baseline="0">
                <a:latin typeface="+mn-lt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EA1C4-B5F8-4102-96E1-346FFD51F05A}" type="slidenum">
              <a:rPr lang="de-DE"/>
              <a:pPr>
                <a:defRPr/>
              </a:pPr>
              <a:t>‹#›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200" dirty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e-DE" dirty="0"/>
              <a:t>N. GORMANNS-BIEKER   </a:t>
            </a:r>
            <a:r>
              <a:rPr lang="de-DE" dirty="0" smtClean="0"/>
              <a:t>Pedagog business </a:t>
            </a:r>
            <a:r>
              <a:rPr lang="de-DE" dirty="0"/>
              <a:t>M.A.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 algn="ctr"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D46129ED-B276-4CD9-A511-0AF5E9FC1C50}" type="datetime1">
              <a:rPr lang="de-DE"/>
              <a:pPr>
                <a:defRPr/>
              </a:pPr>
              <a:t>02.02.2016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013176"/>
            <a:ext cx="7659687" cy="1168400"/>
          </a:xfrm>
        </p:spPr>
        <p:txBody>
          <a:bodyPr anchor="t"/>
          <a:lstStyle>
            <a:lvl1pPr algn="l">
              <a:defRPr sz="3600" b="0" cap="all">
                <a:latin typeface="+mn-lt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4984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11863" y="6440488"/>
            <a:ext cx="1498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BF7105-F663-4418-B010-C361C21968D5}" type="datetime1">
              <a:rPr lang="de-DE"/>
              <a:pPr>
                <a:defRPr/>
              </a:pPr>
              <a:t>02.02.2016</a:t>
            </a:fld>
            <a:endParaRPr lang="de-DE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65876-B0ED-49CA-95AF-1BFEEA989629}" type="slidenum">
              <a:rPr lang="de-DE"/>
              <a:pPr>
                <a:defRPr/>
              </a:pPr>
              <a:t>‹#›</a:t>
            </a:fld>
            <a:endParaRPr lang="de-D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730250" y="6407150"/>
            <a:ext cx="3384550" cy="365125"/>
          </a:xfrm>
        </p:spPr>
        <p:txBody>
          <a:bodyPr/>
          <a:lstStyle>
            <a:lvl1pPr algn="l">
              <a:defRPr sz="1200" dirty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e-DE" dirty="0"/>
              <a:t>N. GORMANNS-BIEKER   </a:t>
            </a:r>
            <a:r>
              <a:rPr lang="de-DE" dirty="0" smtClean="0"/>
              <a:t>Pedagog business </a:t>
            </a:r>
            <a:r>
              <a:rPr lang="de-DE" dirty="0"/>
              <a:t>M.A.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>
                <a:latin typeface="+mn-lt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16F474-F34D-429D-97C1-A21ACFF265F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1"/>
          </p:nvPr>
        </p:nvSpPr>
        <p:spPr>
          <a:xfrm>
            <a:off x="6588125" y="6408738"/>
            <a:ext cx="1498600" cy="366712"/>
          </a:xfrm>
        </p:spPr>
        <p:txBody>
          <a:bodyPr/>
          <a:lstStyle>
            <a:lvl1pPr algn="ctr"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03DD1B9-0CE3-4D15-8724-CCDD0A93B550}" type="datetime1">
              <a:rPr lang="de-DE"/>
              <a:pPr>
                <a:defRPr/>
              </a:pPr>
              <a:t>02.02.2016</a:t>
            </a:fld>
            <a:endParaRPr lang="de-DE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468313" y="6407150"/>
            <a:ext cx="3382962" cy="365125"/>
          </a:xfrm>
        </p:spPr>
        <p:txBody>
          <a:bodyPr/>
          <a:lstStyle>
            <a:lvl1pPr algn="l">
              <a:defRPr sz="1200" dirty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e-DE" dirty="0"/>
              <a:t>N. GORMANNS-BIEKER   </a:t>
            </a:r>
            <a:r>
              <a:rPr lang="de-DE" dirty="0" smtClean="0"/>
              <a:t>Pedagog business </a:t>
            </a:r>
            <a:r>
              <a:rPr lang="de-DE" dirty="0"/>
              <a:t>M.A.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>
                <a:latin typeface="+mn-lt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520" y="1535113"/>
            <a:ext cx="38160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8298" y="2174875"/>
            <a:ext cx="37800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2400" y="1535113"/>
            <a:ext cx="37800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02817" y="2174875"/>
            <a:ext cx="37800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3E624-7730-49DD-864C-EE008678AA44}" type="slidenum">
              <a:rPr lang="de-DE"/>
              <a:pPr>
                <a:defRPr/>
              </a:pPr>
              <a:t>‹#›</a:t>
            </a:fld>
            <a:endParaRPr lang="de-DE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1"/>
          </p:nvPr>
        </p:nvSpPr>
        <p:spPr>
          <a:xfrm>
            <a:off x="6745288" y="6446838"/>
            <a:ext cx="1498600" cy="366712"/>
          </a:xfrm>
        </p:spPr>
        <p:txBody>
          <a:bodyPr/>
          <a:lstStyle>
            <a:lvl1pPr algn="ctr"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5EDE683-6B22-42C2-989D-CD683DE5E239}" type="datetime1">
              <a:rPr lang="de-DE"/>
              <a:pPr>
                <a:defRPr/>
              </a:pPr>
              <a:t>02.02.2016</a:t>
            </a:fld>
            <a:endParaRPr lang="de-DE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l">
              <a:defRPr sz="1200" dirty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e-DE" dirty="0"/>
              <a:t>N. GORMANNS-BIEKER   </a:t>
            </a:r>
            <a:r>
              <a:rPr lang="de-DE" dirty="0" smtClean="0"/>
              <a:t>Pedagog business </a:t>
            </a:r>
            <a:r>
              <a:rPr lang="de-DE" dirty="0"/>
              <a:t>M.A.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792003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 dirty="0" smtClean="0"/>
              <a:t>Titelmasterformat durch Klicken bearbeiten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484313"/>
            <a:ext cx="7920038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smtClean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225" y="5648325"/>
            <a:ext cx="549275" cy="396875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80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4F0D18E4-9245-4BF5-9E58-58937822AA99}" type="slidenum">
              <a:rPr lang="de-DE"/>
              <a:pPr>
                <a:defRPr/>
              </a:pPr>
              <a:t>‹#›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825" y="6407150"/>
            <a:ext cx="33845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cap="small" spc="0" baseline="0" dirty="0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de-DE" dirty="0"/>
              <a:t>N. Gormanns-Bieker     </a:t>
            </a:r>
            <a:r>
              <a:rPr lang="de-DE" dirty="0" smtClean="0"/>
              <a:t>Pedagog business  </a:t>
            </a:r>
            <a:r>
              <a:rPr lang="de-DE" dirty="0"/>
              <a:t>M.A.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73850" y="6408738"/>
            <a:ext cx="1498600" cy="366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412BAA4F-EA3B-4A67-9747-47771EF66D42}" type="datetime1">
              <a:rPr lang="de-DE"/>
              <a:pPr>
                <a:defRPr/>
              </a:pPr>
              <a:t>02.02.2016</a:t>
            </a:fld>
            <a:endParaRPr lang="de-DE" dirty="0"/>
          </a:p>
        </p:txBody>
      </p:sp>
      <p:pic>
        <p:nvPicPr>
          <p:cNvPr id="1033" name="Picture 2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86788" y="274638"/>
            <a:ext cx="45243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</p:sldLayoutIdLst>
  <p:hf hdr="0"/>
  <p:txStyles>
    <p:titleStyle>
      <a:lvl1pPr algn="l" rtl="0" fontAlgn="base">
        <a:spcBef>
          <a:spcPct val="0"/>
        </a:spcBef>
        <a:spcAft>
          <a:spcPct val="0"/>
        </a:spcAft>
        <a:defRPr sz="3200" kern="1200" spc="-100">
          <a:solidFill>
            <a:schemeClr val="tx2"/>
          </a:solidFill>
          <a:latin typeface="+mn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9pPr>
    </p:titleStyle>
    <p:bodyStyle>
      <a:lvl1pPr marL="342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28600" algn="l" rtl="0" fontAlgn="base">
        <a:spcBef>
          <a:spcPct val="20000"/>
        </a:spcBef>
        <a:spcAft>
          <a:spcPct val="0"/>
        </a:spcAft>
        <a:buClr>
          <a:srgbClr val="FEB80A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ct val="20000"/>
        </a:spcBef>
        <a:spcAft>
          <a:spcPct val="0"/>
        </a:spcAft>
        <a:buClr>
          <a:srgbClr val="00ADDC"/>
        </a:buClr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ct val="20000"/>
        </a:spcBef>
        <a:spcAft>
          <a:spcPct val="0"/>
        </a:spcAft>
        <a:buClr>
          <a:srgbClr val="738AC8"/>
        </a:buClr>
        <a:buFont typeface="Arial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ctrTitle"/>
          </p:nvPr>
        </p:nvSpPr>
        <p:spPr>
          <a:xfrm>
            <a:off x="468313" y="1700213"/>
            <a:ext cx="7761287" cy="2798762"/>
          </a:xfrm>
        </p:spPr>
        <p:txBody>
          <a:bodyPr/>
          <a:lstStyle/>
          <a:p>
            <a:pPr fontAlgn="auto" algn="l" rtl="0">
              <a:spcAft>
                <a:spcPts val="0"/>
              </a:spcAft>
              <a:defRPr/>
            </a:pPr>
            <a:r>
              <a:rPr b="1" i="0" u="none" baseline="0" lang="pl"/>
              <a:t>Erasmus + </a:t>
            </a:r>
            <a:br>
              <a:rPr b="1" lang="pl"/>
            </a:br>
            <a:r>
              <a:rPr sz="3600" b="1" i="0" u="none" baseline="0" lang="pl"/>
              <a:t>Przebieg doskonalenia i rozwoju osobistego</a:t>
            </a:r>
            <a:br>
              <a:rPr sz="4800" lang="pl"/>
            </a:br>
            <a:r>
              <a:rPr sz="2800" b="0" i="0" u="none" baseline="0" lang="pl"/>
              <a:t>Redukcja czynników stresu psycho-społecznego w opiece nad osobami starszymi</a:t>
            </a:r>
            <a:endParaRPr lang="pl" sz="2800" dirty="0"/>
          </a:p>
        </p:txBody>
      </p:sp>
      <p:sp>
        <p:nvSpPr>
          <p:cNvPr id="8" name="Untertitel 7"/>
          <p:cNvSpPr>
            <a:spLocks noGrp="1"/>
          </p:cNvSpPr>
          <p:nvPr>
            <p:ph type="subTitle" idx="1"/>
          </p:nvPr>
        </p:nvSpPr>
        <p:spPr>
          <a:xfrm>
            <a:off x="468313" y="4868863"/>
            <a:ext cx="6461125" cy="730250"/>
          </a:xfrm>
        </p:spPr>
        <p:txBody>
          <a:bodyPr rtlCol="0">
            <a:normAutofit fontScale="92500" lnSpcReduction="20000"/>
          </a:bodyPr>
          <a:lstStyle/>
          <a:p>
            <a:pPr fontAlgn="auto" algn="l" rtl="0">
              <a:spcAft>
                <a:spcPts val="0"/>
              </a:spcAft>
              <a:buFont typeface="Arial" pitchFamily="34" charset="0"/>
              <a:buNone/>
              <a:defRPr/>
            </a:pPr>
            <a:r>
              <a:rPr sz="2400" b="0" i="0" u="none" baseline="0" lang="pl"/>
              <a:t>Natascha Gormanns-Bieker</a:t>
            </a:r>
            <a:endParaRPr lang="pl" sz="2400" dirty="0" smtClean="0"/>
          </a:p>
          <a:p>
            <a:pPr fontAlgn="auto" algn="l" rtl="0">
              <a:spcAft>
                <a:spcPts val="0"/>
              </a:spcAft>
              <a:buFont typeface="Arial" pitchFamily="34" charset="0"/>
              <a:buNone/>
              <a:defRPr/>
            </a:pPr>
            <a:r>
              <a:rPr sz="2400" b="0" i="0" u="none" baseline="0" lang="pl"/>
              <a:t>Pedagog Biznesu M.A.</a:t>
            </a:r>
          </a:p>
        </p:txBody>
      </p:sp>
      <p:sp>
        <p:nvSpPr>
          <p:cNvPr id="9219" name="Foliennummernplatzhalter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 rtl="0">
              <a:spcBef>
                <a:spcPct val="0"/>
              </a:spcBef>
              <a:spcAft>
                <a:spcPct val="0"/>
              </a:spcAft>
            </a:pPr>
            <a:r>
              <a:rPr b="0" i="0" u="none" baseline="0" lang="pl"/>
              <a:t/>
            </a:r>
            <a:fld id="{52A13C74-9456-49A6-9B39-92562FA98705}" type="slidenum">
              <a:rPr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pl"/>
          </a:p>
        </p:txBody>
      </p:sp>
      <p:sp>
        <p:nvSpPr>
          <p:cNvPr id="9220" name="Datumsplatzhalter 5"/>
          <p:cNvSpPr>
            <a:spLocks noGrp="1"/>
          </p:cNvSpPr>
          <p:nvPr>
            <p:ph type="dt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 rtl="0">
              <a:spcBef>
                <a:spcPct val="0"/>
              </a:spcBef>
              <a:spcAft>
                <a:spcPct val="0"/>
              </a:spcAft>
            </a:pPr>
            <a:r>
              <a:rPr b="0" i="0" u="none" baseline="0" lang="pl"/>
              <a:t/>
            </a:r>
            <a:fld id="{67039139-A67D-4441-B142-B4334A26C5B6}" type="datetime1">
              <a:rPr/>
              <a:pPr fontAlgn="base">
                <a:spcBef>
                  <a:spcPct val="0"/>
                </a:spcBef>
                <a:spcAft>
                  <a:spcPct val="0"/>
                </a:spcAft>
              </a:pPr>
              <a:t>02.02.2016</a:t>
            </a:fld>
            <a:endParaRPr lang="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fontAlgn="auto" algn="l" rtl="0">
              <a:spcAft>
                <a:spcPts val="0"/>
              </a:spcAft>
              <a:defRPr/>
            </a:pPr>
            <a:r>
              <a:rPr kern="1200" spc="-100" b="0" i="0" u="none" baseline="0" lang="pl">
                <a:latin typeface="+mn-lt"/>
                <a:ea typeface="+mj-ea"/>
                <a:cs typeface="+mj-cs"/>
              </a:rPr>
              <a:t>Erasmus+ - inne aspekty edukacyjne</a:t>
            </a:r>
            <a:endParaRPr lang="pl" kern="1200" spc="-100" dirty="0">
              <a:latin typeface="+mn-lt"/>
              <a:ea typeface="+mj-ea"/>
              <a:cs typeface="+mj-cs"/>
            </a:endParaRPr>
          </a:p>
        </p:txBody>
      </p:sp>
      <p:sp>
        <p:nvSpPr>
          <p:cNvPr id="11266" name="Inhaltsplatzhalt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b="0" i="0" u="none" baseline="0" lang="pl"/>
              <a:t>Komunikacja - Gama tematów: szeroki zakres</a:t>
            </a:r>
            <a:r>
              <a:rPr b="0" i="0" u="none" baseline="0" lang="pl">
                <a:sym typeface="Wingdings" pitchFamily="2" charset="2"/>
              </a:rPr>
              <a:t></a:t>
            </a:r>
            <a:endParaRPr lang="pl" dirty="0">
              <a:sym typeface="Wingdings" pitchFamily="2" charset="2"/>
            </a:endParaRPr>
          </a:p>
          <a:p>
            <a:pPr algn="l" rtl="0"/>
            <a:r>
              <a:rPr b="0" i="0" u="none" baseline="0" lang="pl">
                <a:sym typeface="Wingdings" pitchFamily="2" charset="2"/>
              </a:rPr>
              <a:t>Ograniczenie do ważnych aspektów </a:t>
            </a:r>
          </a:p>
          <a:p>
            <a:pPr algn="l" rtl="0"/>
            <a:r>
              <a:rPr b="0" i="0" u="none" baseline="0" lang="pl">
                <a:sym typeface="Wingdings" pitchFamily="2" charset="2"/>
              </a:rPr>
              <a:t>Komunikacja z pacjentami i członkami ich rodzin  </a:t>
            </a:r>
          </a:p>
          <a:p>
            <a:pPr lvl="1" algn="l" rtl="0"/>
            <a:r>
              <a:rPr b="0" i="0" u="none" baseline="0" lang="pl">
                <a:sym typeface="Wingdings" pitchFamily="2" charset="2"/>
              </a:rPr>
              <a:t>Komunikacja w grupie </a:t>
            </a:r>
            <a:endParaRPr lang="pl" dirty="0" smtClean="0">
              <a:sym typeface="Wingdings" pitchFamily="2" charset="2"/>
            </a:endParaRPr>
          </a:p>
          <a:p>
            <a:pPr lvl="1" algn="l" rtl="0"/>
            <a:r>
              <a:rPr b="0" i="0" u="none" baseline="0" lang="pl">
                <a:sym typeface="Wingdings" pitchFamily="2" charset="2"/>
              </a:rPr>
              <a:t>Komunikacja jako czynnik kierowniczy </a:t>
            </a:r>
            <a:endParaRPr lang="pl" dirty="0" smtClean="0">
              <a:sym typeface="Wingdings" pitchFamily="2" charset="2"/>
            </a:endParaRPr>
          </a:p>
          <a:p>
            <a:pPr lvl="2" algn="l" rtl="0"/>
            <a:r>
              <a:rPr b="0" i="0" u="none" baseline="0" lang="pl">
                <a:sym typeface="Wingdings" pitchFamily="2" charset="2"/>
              </a:rPr>
              <a:t>Rozmowy współpracowników </a:t>
            </a:r>
            <a:endParaRPr lang="pl" dirty="0" smtClean="0">
              <a:sym typeface="Wingdings" pitchFamily="2" charset="2"/>
            </a:endParaRPr>
          </a:p>
          <a:p>
            <a:pPr lvl="2" algn="l" rtl="0"/>
            <a:r>
              <a:rPr b="0" i="0" u="none" baseline="0" lang="pl">
                <a:sym typeface="Wingdings" pitchFamily="2" charset="2"/>
              </a:rPr>
              <a:t>Inicjowanie rozmowy w grupie</a:t>
            </a:r>
            <a:endParaRPr lang="pl" dirty="0" smtClean="0">
              <a:sym typeface="Wingdings" pitchFamily="2" charset="2"/>
            </a:endParaRPr>
          </a:p>
          <a:p>
            <a:pPr lvl="2" algn="l" rtl="0"/>
            <a:r>
              <a:rPr b="0" i="0" u="none" baseline="0" lang="pl">
                <a:sym typeface="Wingdings" pitchFamily="2" charset="2"/>
              </a:rPr>
              <a:t>Itp.Itd.</a:t>
            </a:r>
          </a:p>
          <a:p>
            <a:pPr algn="l" rtl="0"/>
            <a:r>
              <a:rPr b="0" i="0" u="none" baseline="0" lang="pl"/>
              <a:t>Początkowo, ograniczenie komunikacji z pacjentami i członkami ich rodzin</a:t>
            </a:r>
            <a:endParaRPr lang="pl" dirty="0" smtClean="0"/>
          </a:p>
        </p:txBody>
      </p:sp>
      <p:sp>
        <p:nvSpPr>
          <p:cNvPr id="11267" name="Foliennummernplatzhalter 4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 rtl="0">
              <a:spcBef>
                <a:spcPct val="0"/>
              </a:spcBef>
              <a:spcAft>
                <a:spcPct val="0"/>
              </a:spcAft>
            </a:pPr>
            <a:r>
              <a:rPr b="0" i="0" u="none" baseline="0" lang="pl"/>
              <a:t/>
            </a:r>
            <a:fld id="{04817A04-811A-4C5F-AC83-2E0742A685B4}" type="slidenum">
              <a:rPr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pl"/>
          </a:p>
        </p:txBody>
      </p:sp>
      <p:sp>
        <p:nvSpPr>
          <p:cNvPr id="11268" name="Datumsplatzhalter 1"/>
          <p:cNvSpPr>
            <a:spLocks noGrp="1"/>
          </p:cNvSpPr>
          <p:nvPr>
            <p:ph type="dt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 rtl="0">
              <a:spcBef>
                <a:spcPct val="0"/>
              </a:spcBef>
              <a:spcAft>
                <a:spcPct val="0"/>
              </a:spcAft>
            </a:pPr>
            <a:r>
              <a:rPr b="0" i="0" u="none" baseline="0" lang="pl"/>
              <a:t/>
            </a:r>
            <a:fld id="{BC526046-C03F-4504-B0C2-1BEDAA487E6C}" type="datetime1">
              <a:rPr/>
              <a:pPr fontAlgn="base">
                <a:spcBef>
                  <a:spcPct val="0"/>
                </a:spcBef>
                <a:spcAft>
                  <a:spcPct val="0"/>
                </a:spcAft>
              </a:pPr>
              <a:t>02.02.2016</a:t>
            </a:fld>
            <a:endParaRPr lang="pl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rtl="0">
              <a:defRPr/>
            </a:pPr>
            <a:r>
              <a:rPr b="0" i="0" u="none" baseline="0" lang="pl"/>
              <a:t>N. Gormanns-Bieker           Pedagog Business M.A.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fontAlgn="auto" algn="l" rtl="0">
              <a:spcAft>
                <a:spcPts val="0"/>
              </a:spcAft>
              <a:defRPr/>
            </a:pPr>
            <a:r>
              <a:rPr kern="1200" spc="-100" b="0" i="0" u="none" baseline="0" lang="pl">
                <a:latin typeface="+mn-lt"/>
                <a:ea typeface="+mj-ea"/>
                <a:cs typeface="+mj-cs"/>
              </a:rPr>
              <a:t>            Inne aspekty edukacyjne - Komunikacja</a:t>
            </a:r>
            <a:endParaRPr lang="pl" kern="1200" spc="-100" dirty="0">
              <a:latin typeface="+mn-lt"/>
              <a:ea typeface="+mj-ea"/>
              <a:cs typeface="+mj-cs"/>
            </a:endParaRPr>
          </a:p>
        </p:txBody>
      </p:sp>
      <p:sp>
        <p:nvSpPr>
          <p:cNvPr id="13314" name="Inhaltsplatzhalter 6"/>
          <p:cNvSpPr>
            <a:spLocks noGrp="1"/>
          </p:cNvSpPr>
          <p:nvPr>
            <p:ph idx="1"/>
          </p:nvPr>
        </p:nvSpPr>
        <p:spPr>
          <a:xfrm>
            <a:off x="250824" y="1484313"/>
            <a:ext cx="8065591" cy="4800600"/>
          </a:xfrm>
        </p:spPr>
        <p:txBody>
          <a:bodyPr/>
          <a:lstStyle/>
          <a:p>
            <a:pPr algn="l" rtl="0"/>
            <a:r>
              <a:rPr b="0" i="0" u="none" baseline="0" lang="pl"/>
              <a:t>Komunikacja w ramach opieki, postrzegana jako specjalne wyzwanie</a:t>
            </a:r>
            <a:endParaRPr lang="pl" dirty="0" smtClean="0"/>
          </a:p>
          <a:p>
            <a:pPr lvl="1" algn="l" rtl="0"/>
            <a:r>
              <a:rPr b="0" i="0" u="none" baseline="0" lang="pl">
                <a:sym typeface="Wingdings" pitchFamily="2" charset="2"/>
              </a:rPr>
              <a:t>Komunikacja międzyludzka w specjalnych/trudnych sytuacjachPacjenci i członkowie ich rodzin </a:t>
            </a:r>
            <a:endParaRPr lang="pl" dirty="0" smtClean="0">
              <a:sym typeface="Wingdings" pitchFamily="2" charset="2"/>
            </a:endParaRPr>
          </a:p>
          <a:p>
            <a:pPr lvl="1" algn="l" rtl="0"/>
            <a:r>
              <a:rPr b="0" i="0" u="none" baseline="0" lang="pl">
                <a:sym typeface="Wingdings" pitchFamily="2" charset="2"/>
              </a:rPr>
              <a:t>Trudne tematy, takie jak choroba, cierpienie, lęk itd określają ramy komunikacji</a:t>
            </a:r>
            <a:endParaRPr lang="pl" dirty="0" smtClean="0"/>
          </a:p>
          <a:p>
            <a:pPr algn="l" rtl="0"/>
            <a:r>
              <a:rPr b="0" i="0" u="none" baseline="0" lang="pl"/>
              <a:t>Komunikacja tutaj - to nie tylko język </a:t>
            </a:r>
          </a:p>
          <a:p>
            <a:pPr algn="l" rtl="0"/>
            <a:r>
              <a:rPr b="0" i="0" u="none" baseline="0" lang="pl"/>
              <a:t>Zachowanie/podejście opiekunów jest tak samo ważna dla udanej komunikacji </a:t>
            </a:r>
          </a:p>
          <a:p>
            <a:pPr algn="l" rtl="0"/>
            <a:r>
              <a:rPr b="0" i="0" u="none" baseline="0" lang="pl"/>
              <a:t>Język ciała i gestykulacja grają ogromną rolę </a:t>
            </a:r>
          </a:p>
          <a:p>
            <a:pPr algn="l" rtl="0"/>
            <a:r>
              <a:rPr b="0" i="0" u="none" baseline="0" lang="pl"/>
              <a:t>Ekspresyjność zachowania i gestów mogą wspierać efektywną komunikację</a:t>
            </a:r>
            <a:endParaRPr lang="pl" dirty="0" smtClean="0"/>
          </a:p>
        </p:txBody>
      </p:sp>
      <p:sp>
        <p:nvSpPr>
          <p:cNvPr id="13315" name="Foliennummernplatzhalter 4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 rtl="0">
              <a:spcBef>
                <a:spcPct val="0"/>
              </a:spcBef>
              <a:spcAft>
                <a:spcPct val="0"/>
              </a:spcAft>
            </a:pPr>
            <a:r>
              <a:rPr b="0" i="0" u="none" baseline="0" lang="pl"/>
              <a:t/>
            </a:r>
            <a:fld id="{FE4CF703-34C3-4564-B183-2D31CD6CDDC1}" type="slidenum">
              <a:rPr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pl"/>
          </a:p>
        </p:txBody>
      </p:sp>
      <p:sp>
        <p:nvSpPr>
          <p:cNvPr id="13316" name="Datumsplatzhalter 1"/>
          <p:cNvSpPr>
            <a:spLocks noGrp="1"/>
          </p:cNvSpPr>
          <p:nvPr>
            <p:ph type="dt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 rtl="0">
              <a:spcBef>
                <a:spcPct val="0"/>
              </a:spcBef>
              <a:spcAft>
                <a:spcPct val="0"/>
              </a:spcAft>
            </a:pPr>
            <a:r>
              <a:rPr b="0" i="0" u="none" baseline="0" lang="pl"/>
              <a:t/>
            </a:r>
            <a:fld id="{1CDAD265-0728-4655-8327-BF0F00667654}" type="datetime1">
              <a:rPr/>
              <a:pPr fontAlgn="base">
                <a:spcBef>
                  <a:spcPct val="0"/>
                </a:spcBef>
                <a:spcAft>
                  <a:spcPct val="0"/>
                </a:spcAft>
              </a:pPr>
              <a:t>02.02.2016</a:t>
            </a:fld>
            <a:endParaRPr lang="pl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rtl="0">
              <a:defRPr/>
            </a:pPr>
            <a:r>
              <a:rPr b="0" i="0" u="none" baseline="0" lang="pl"/>
              <a:t>N. Gormanns-Bieker           Pedagog Business M.A.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fontAlgn="auto" algn="l" rtl="0">
              <a:spcAft>
                <a:spcPts val="0"/>
              </a:spcAft>
              <a:defRPr/>
            </a:pPr>
            <a:r>
              <a:rPr kern="1200" spc="-100" b="0" i="0" u="none" baseline="0" lang="pl">
                <a:latin typeface="+mn-lt"/>
                <a:ea typeface="+mj-ea"/>
                <a:cs typeface="+mj-cs"/>
              </a:rPr>
              <a:t>          Inne aspekty edukacyjne - Komunikacja</a:t>
            </a:r>
            <a:endParaRPr lang="pl" kern="1200" spc="-100" dirty="0">
              <a:latin typeface="+mn-lt"/>
              <a:ea typeface="+mj-ea"/>
              <a:cs typeface="+mj-cs"/>
            </a:endParaRPr>
          </a:p>
        </p:txBody>
      </p:sp>
      <p:sp>
        <p:nvSpPr>
          <p:cNvPr id="15362" name="Inhaltsplatzhalt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b="0" i="0" u="none" baseline="0" lang="pl">
                <a:sym typeface="Wingdings" pitchFamily="2" charset="2"/>
              </a:rPr>
              <a:t>Przebieg komunikacji:</a:t>
            </a:r>
          </a:p>
          <a:p>
            <a:pPr lvl="1" algn="l" rtl="0"/>
            <a:r>
              <a:rPr b="0" i="0" u="none" baseline="0" lang="pl"/>
              <a:t>Doskonalenie 1: bliskość i dystans - równowaga pomiędzy pacjentami/mieszkańcami </a:t>
            </a:r>
            <a:endParaRPr lang="pl" dirty="0" smtClean="0"/>
          </a:p>
          <a:p>
            <a:pPr lvl="1" algn="l" rtl="0"/>
            <a:r>
              <a:rPr b="0" i="0" u="none" baseline="0" lang="pl"/>
              <a:t>Doskonalenie 2: efektywna komunikacja z pacjentami i członkami ich rodzin </a:t>
            </a:r>
            <a:endParaRPr lang="pl" dirty="0" smtClean="0"/>
          </a:p>
          <a:p>
            <a:pPr lvl="2" algn="l" rtl="0"/>
            <a:r>
              <a:rPr b="0" i="0" u="none" baseline="0" lang="pl">
                <a:sym typeface="Wingdings" pitchFamily="2" charset="2"/>
              </a:rPr>
              <a:t>Koncentracja na podstawach udanej komunikacji </a:t>
            </a:r>
            <a:endParaRPr lang="pl" dirty="0" smtClean="0">
              <a:sym typeface="Wingdings" pitchFamily="2" charset="2"/>
            </a:endParaRPr>
          </a:p>
          <a:p>
            <a:pPr lvl="2" algn="l" rtl="0"/>
            <a:r>
              <a:rPr b="0" i="0" u="none" baseline="0" lang="pl">
                <a:sym typeface="Wingdings" pitchFamily="2" charset="2"/>
              </a:rPr>
              <a:t>Jednoczesna obserwacja w komunikacji między opiekunami i pacjentami  </a:t>
            </a:r>
          </a:p>
          <a:p>
            <a:pPr lvl="2" algn="l" rtl="0"/>
            <a:r>
              <a:rPr b="0" i="0" u="none" baseline="0" lang="pl">
                <a:sym typeface="Wingdings" pitchFamily="2" charset="2"/>
              </a:rPr>
              <a:t>Udoskonalenie to można zaadaptować bez problemu do komunikacji w grupie. </a:t>
            </a:r>
            <a:endParaRPr lang="pl" dirty="0" smtClean="0">
              <a:sym typeface="Wingdings" pitchFamily="2" charset="2"/>
            </a:endParaRPr>
          </a:p>
        </p:txBody>
      </p:sp>
      <p:sp>
        <p:nvSpPr>
          <p:cNvPr id="15363" name="Foliennummernplatzhalter 4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 rtl="0">
              <a:spcBef>
                <a:spcPct val="0"/>
              </a:spcBef>
              <a:spcAft>
                <a:spcPct val="0"/>
              </a:spcAft>
            </a:pPr>
            <a:r>
              <a:rPr b="0" i="0" u="none" baseline="0" lang="pl"/>
              <a:t/>
            </a:r>
            <a:fld id="{794DE3C7-1682-4951-BB3F-66EDAF5F9A48}" type="slidenum">
              <a:rPr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pl"/>
          </a:p>
        </p:txBody>
      </p:sp>
      <p:sp>
        <p:nvSpPr>
          <p:cNvPr id="15364" name="Datumsplatzhalter 1"/>
          <p:cNvSpPr>
            <a:spLocks noGrp="1"/>
          </p:cNvSpPr>
          <p:nvPr>
            <p:ph type="dt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 rtl="0">
              <a:spcBef>
                <a:spcPct val="0"/>
              </a:spcBef>
              <a:spcAft>
                <a:spcPct val="0"/>
              </a:spcAft>
            </a:pPr>
            <a:r>
              <a:rPr b="0" i="0" u="none" baseline="0" lang="pl"/>
              <a:t/>
            </a:r>
            <a:fld id="{749D229F-1035-404E-969A-63404DD538D2}" type="datetime1">
              <a:rPr/>
              <a:pPr fontAlgn="base">
                <a:spcBef>
                  <a:spcPct val="0"/>
                </a:spcBef>
                <a:spcAft>
                  <a:spcPct val="0"/>
                </a:spcAft>
              </a:pPr>
              <a:t>02.02.2016</a:t>
            </a:fld>
            <a:endParaRPr lang="pl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rtl="0">
              <a:defRPr/>
            </a:pPr>
            <a:r>
              <a:rPr b="0" i="0" u="none" baseline="0" lang="pl"/>
              <a:t>N. Gormanns-Bieker           Pedagog Business M.A.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0" y="188913"/>
            <a:ext cx="8460431" cy="1143000"/>
          </a:xfrm>
        </p:spPr>
        <p:txBody>
          <a:bodyPr/>
          <a:lstStyle/>
          <a:p>
            <a:pPr lvl="1" fontAlgn="auto" algn="l" rtl="0">
              <a:spcAft>
                <a:spcPts val="0"/>
              </a:spcAft>
              <a:defRPr/>
            </a:pPr>
            <a:r>
              <a:rPr kern="1200" spc="-100" b="0" i="0" u="none" baseline="0" lang="pl">
                <a:latin typeface="+mn-lt"/>
                <a:ea typeface="+mj-ea"/>
                <a:cs typeface="+mj-cs"/>
              </a:rPr>
              <a:t>  Przebieg − Komunikacja </a:t>
            </a:r>
            <a:r>
              <a:rPr kern="1200" spc="-100" b="0" i="0" u="none" baseline="0" lang="pl">
                <a:latin typeface="+mn-lt"/>
                <a:ea typeface="+mj-ea"/>
                <a:cs typeface="+mj-cs"/>
                <a:sym typeface="Wingdings" pitchFamily="2" charset="2"/>
              </a:rPr>
              <a:t> Bliskość i dystans </a:t>
            </a:r>
            <a:endParaRPr lang="pl" kern="1200" spc="-100" dirty="0">
              <a:latin typeface="+mn-lt"/>
              <a:ea typeface="+mj-ea"/>
              <a:cs typeface="+mj-cs"/>
            </a:endParaRPr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82550" indent="0" fontAlgn="auto" algn="l" rtl="0">
              <a:spcAft>
                <a:spcPts val="0"/>
              </a:spcAft>
              <a:buFont typeface="Arial" pitchFamily="34" charset="0"/>
              <a:buNone/>
              <a:defRPr/>
            </a:pPr>
            <a:r>
              <a:rPr b="1" i="0" u="none" baseline="0" lang="pl"/>
              <a:t>Doskonalenie 1: bliskość i dystans - równowaga w relacji z pacjentami/mieszkańcami </a:t>
            </a:r>
            <a:endParaRPr lang="pl" b="1" dirty="0" smtClean="0"/>
          </a:p>
          <a:p>
            <a:pPr fontAlgn="auto" algn="l" rtl="0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b="0" i="0" u="none" baseline="0" lang="pl"/>
              <a:t>Istota bliskości i dystansu w opiece  </a:t>
            </a:r>
          </a:p>
          <a:p>
            <a:pPr fontAlgn="auto" algn="l" rtl="0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b="0" i="0" u="none" baseline="0" lang="pl"/>
              <a:t>Istota równowagi obydwu aspektów</a:t>
            </a:r>
            <a:r>
              <a:rPr b="0" i="0" u="none" baseline="0" lang="pl">
                <a:sym typeface="Wingdings" pitchFamily="2" charset="2"/>
              </a:rPr>
              <a:t> koncepcja zdystansowanego współczucia</a:t>
            </a:r>
            <a:endParaRPr lang="pl" b="1" dirty="0" smtClean="0"/>
          </a:p>
          <a:p>
            <a:pPr fontAlgn="auto" algn="l" rtl="0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b="0" i="0" u="none" baseline="0" lang="pl"/>
              <a:t>Nauka zdystansowanego współczucia </a:t>
            </a:r>
            <a:endParaRPr lang="pl" dirty="0" smtClean="0"/>
          </a:p>
          <a:p>
            <a:pPr marL="640080" lvl="1" fontAlgn="auto" algn="l" rtl="0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b="0" i="0" u="none" baseline="0" lang="pl"/>
              <a:t>Ujęcie: terapeutyczne sojusze w pracy</a:t>
            </a:r>
            <a:endParaRPr lang="pl" dirty="0" smtClean="0"/>
          </a:p>
          <a:p>
            <a:pPr marL="640080" lvl="1" fontAlgn="auto" algn="l" rtl="0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b="0" i="0" u="none" baseline="0" lang="pl"/>
              <a:t>Wyrażanie bliskości i dystansu wobec zachowania </a:t>
            </a:r>
          </a:p>
          <a:p>
            <a:pPr fontAlgn="auto" algn="l" rtl="0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b="0" i="0" u="none" baseline="0" lang="pl"/>
              <a:t>Część praktyczna </a:t>
            </a:r>
            <a:endParaRPr lang="pl" b="1" dirty="0" smtClean="0"/>
          </a:p>
        </p:txBody>
      </p:sp>
      <p:sp>
        <p:nvSpPr>
          <p:cNvPr id="17411" name="Foliennummernplatzhalter 4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 rtl="0">
              <a:spcBef>
                <a:spcPct val="0"/>
              </a:spcBef>
              <a:spcAft>
                <a:spcPct val="0"/>
              </a:spcAft>
            </a:pPr>
            <a:r>
              <a:rPr b="0" i="0" u="none" baseline="0" lang="pl"/>
              <a:t/>
            </a:r>
            <a:fld id="{37AEEE04-82C9-4557-BEAE-D4ACF557D4B1}" type="slidenum">
              <a:rPr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pl"/>
          </a:p>
        </p:txBody>
      </p:sp>
      <p:sp>
        <p:nvSpPr>
          <p:cNvPr id="17412" name="Datumsplatzhalter 1"/>
          <p:cNvSpPr>
            <a:spLocks noGrp="1"/>
          </p:cNvSpPr>
          <p:nvPr>
            <p:ph type="dt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 rtl="0">
              <a:spcBef>
                <a:spcPct val="0"/>
              </a:spcBef>
              <a:spcAft>
                <a:spcPct val="0"/>
              </a:spcAft>
            </a:pPr>
            <a:r>
              <a:rPr b="0" i="0" u="none" baseline="0" lang="pl"/>
              <a:t/>
            </a:r>
            <a:fld id="{CF960F06-9ACE-4E11-A9A6-AE4E32AAC398}" type="datetime1">
              <a:rPr/>
              <a:pPr fontAlgn="base">
                <a:spcBef>
                  <a:spcPct val="0"/>
                </a:spcBef>
                <a:spcAft>
                  <a:spcPct val="0"/>
                </a:spcAft>
              </a:pPr>
              <a:t>02.02.2016</a:t>
            </a:fld>
            <a:endParaRPr lang="pl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rtl="0">
              <a:defRPr/>
            </a:pPr>
            <a:r>
              <a:rPr b="0" i="0" u="none" baseline="0" lang="pl"/>
              <a:t>N. Gormanns-Bieker           Pedagog Business M.A.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fontAlgn="auto" algn="l" rtl="0">
              <a:spcAft>
                <a:spcPts val="0"/>
              </a:spcAft>
              <a:defRPr/>
            </a:pPr>
            <a:r>
              <a:rPr kern="1200" spc="-100" b="0" i="0" u="none" baseline="0" lang="pl">
                <a:latin typeface="+mn-lt"/>
                <a:ea typeface="+mj-ea"/>
                <a:cs typeface="+mj-cs"/>
              </a:rPr>
              <a:t>Przebieg - Komunikacja </a:t>
            </a:r>
            <a:endParaRPr lang="pl" kern="1200" spc="-100" dirty="0">
              <a:latin typeface="+mn-lt"/>
              <a:ea typeface="+mj-ea"/>
              <a:cs typeface="+mj-cs"/>
            </a:endParaRPr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marL="82550" indent="0" fontAlgn="auto" algn="l" rtl="0">
              <a:spcAft>
                <a:spcPts val="0"/>
              </a:spcAft>
              <a:buFont typeface="Arial" pitchFamily="34" charset="0"/>
              <a:buNone/>
              <a:defRPr/>
            </a:pPr>
            <a:r>
              <a:rPr b="1" i="0" u="none" baseline="0" lang="pl"/>
              <a:t>Doskonalenie 2: efektywna komunikacja z pacjentami i członkami ich rodzin </a:t>
            </a:r>
            <a:endParaRPr lang="pl" b="1" dirty="0" smtClean="0"/>
          </a:p>
          <a:p>
            <a:pPr fontAlgn="auto" algn="l" rtl="0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b="0" i="0" u="none" baseline="0" lang="pl"/>
              <a:t>Komunikacja ogólna - problematyka </a:t>
            </a:r>
            <a:endParaRPr lang="pl" dirty="0" smtClean="0"/>
          </a:p>
          <a:p>
            <a:pPr fontAlgn="auto" algn="l" rtl="0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b="0" i="0" u="none" baseline="0" lang="pl"/>
              <a:t>Podstawy i poziomy komunikacji </a:t>
            </a:r>
            <a:endParaRPr lang="pl" dirty="0" smtClean="0"/>
          </a:p>
          <a:p>
            <a:pPr marL="640080" lvl="1" fontAlgn="auto" algn="l" rtl="0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b="0" i="0" u="none" baseline="0" lang="pl"/>
              <a:t>Schulz von Thun </a:t>
            </a:r>
            <a:r>
              <a:rPr b="0" i="0" u="none" baseline="0" lang="pl">
                <a:sym typeface="Wingdings" pitchFamily="2" charset="2"/>
              </a:rPr>
              <a:t> </a:t>
            </a:r>
            <a:r>
              <a:rPr b="0" i="0" u="none" baseline="0" lang="pl"/>
              <a:t>4 poziomy wiadomości  </a:t>
            </a:r>
          </a:p>
          <a:p>
            <a:pPr marL="640080" lvl="1" fontAlgn="auto" algn="l" rtl="0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b="0" i="0" u="none" baseline="0" lang="pl"/>
              <a:t>Paul Watzlawick </a:t>
            </a:r>
            <a:r>
              <a:rPr b="0" i="0" u="none" baseline="0" lang="pl">
                <a:sym typeface="Wingdings" pitchFamily="2" charset="2"/>
              </a:rPr>
              <a:t> </a:t>
            </a:r>
            <a:r>
              <a:rPr b="0" i="0" u="none" baseline="0" lang="pl"/>
              <a:t>5 podstawowych reguł komunikacji</a:t>
            </a:r>
            <a:endParaRPr lang="pl" dirty="0" smtClean="0"/>
          </a:p>
          <a:p>
            <a:pPr fontAlgn="auto" algn="l" rtl="0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b="0" i="0" u="none" baseline="0" lang="pl"/>
              <a:t>Ubytki w komunikacji </a:t>
            </a:r>
            <a:endParaRPr lang="pl" dirty="0" smtClean="0"/>
          </a:p>
          <a:p>
            <a:pPr fontAlgn="auto" algn="l" rtl="0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b="0" i="0" u="none" baseline="0" lang="pl"/>
              <a:t>Techniki organizacyjne dla udanej komunikacji </a:t>
            </a:r>
            <a:endParaRPr lang="pl" dirty="0" smtClean="0"/>
          </a:p>
          <a:p>
            <a:pPr marL="640080" lvl="1" fontAlgn="auto" algn="l" rtl="0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b="0" i="0" u="none" baseline="0" lang="pl"/>
              <a:t>Podstawy </a:t>
            </a:r>
            <a:endParaRPr lang="pl" dirty="0" smtClean="0"/>
          </a:p>
          <a:p>
            <a:pPr marL="640080" lvl="1" fontAlgn="auto" algn="l" rtl="0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b="0" i="0" u="none" baseline="0" lang="pl"/>
              <a:t>Koncepcje: Carl Rogers, M. Rosenberg </a:t>
            </a:r>
          </a:p>
          <a:p>
            <a:pPr marL="640080" lvl="1" fontAlgn="auto" algn="l" rtl="0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b="0" i="0" u="none" baseline="0" lang="pl"/>
              <a:t>Techniki komunikacji i rozmowy </a:t>
            </a:r>
            <a:endParaRPr lang="pl" dirty="0" smtClean="0"/>
          </a:p>
          <a:p>
            <a:pPr marL="640080" lvl="1" fontAlgn="auto" algn="l" rtl="0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b="0" i="0" u="none" baseline="0" lang="pl"/>
              <a:t>Zarządzanie emocjami i krytyką </a:t>
            </a:r>
            <a:endParaRPr lang="pl" dirty="0" smtClean="0"/>
          </a:p>
          <a:p>
            <a:pPr fontAlgn="auto" algn="l" rtl="0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b="0" i="0" u="none" baseline="0" lang="pl"/>
              <a:t>Część praktyczna </a:t>
            </a:r>
            <a:endParaRPr lang="pl" b="1" dirty="0" smtClean="0"/>
          </a:p>
        </p:txBody>
      </p:sp>
      <p:sp>
        <p:nvSpPr>
          <p:cNvPr id="19459" name="Foliennummernplatzhalter 4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 rtl="0">
              <a:spcBef>
                <a:spcPct val="0"/>
              </a:spcBef>
              <a:spcAft>
                <a:spcPct val="0"/>
              </a:spcAft>
            </a:pPr>
            <a:r>
              <a:rPr b="0" i="0" u="none" baseline="0" lang="pl"/>
              <a:t/>
            </a:r>
            <a:fld id="{18F4661C-90AD-4313-BAA0-F8040041FB9B}" type="slidenum">
              <a:rPr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pl"/>
          </a:p>
        </p:txBody>
      </p:sp>
      <p:sp>
        <p:nvSpPr>
          <p:cNvPr id="19460" name="Datumsplatzhalter 1"/>
          <p:cNvSpPr>
            <a:spLocks noGrp="1"/>
          </p:cNvSpPr>
          <p:nvPr>
            <p:ph type="dt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 rtl="0">
              <a:spcBef>
                <a:spcPct val="0"/>
              </a:spcBef>
              <a:spcAft>
                <a:spcPct val="0"/>
              </a:spcAft>
            </a:pPr>
            <a:r>
              <a:rPr b="0" i="0" u="none" baseline="0" lang="pl"/>
              <a:t/>
            </a:r>
            <a:fld id="{C68F53BC-689F-4266-923C-798AAE95DAEF}" type="datetime1">
              <a:rPr/>
              <a:pPr fontAlgn="base">
                <a:spcBef>
                  <a:spcPct val="0"/>
                </a:spcBef>
                <a:spcAft>
                  <a:spcPct val="0"/>
                </a:spcAft>
              </a:pPr>
              <a:t>02.02.2016</a:t>
            </a:fld>
            <a:endParaRPr lang="pl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rtl="0">
              <a:defRPr/>
            </a:pPr>
            <a:r>
              <a:rPr b="0" i="0" u="none" baseline="0" lang="pl"/>
              <a:t>N. Gormanns-Bieker           Pedagog Business M.A.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fontAlgn="auto" algn="l" rtl="0">
              <a:spcAft>
                <a:spcPts val="0"/>
              </a:spcAft>
              <a:defRPr/>
            </a:pPr>
            <a:r>
              <a:rPr kern="1200" spc="-100" b="0" i="0" u="none" baseline="0" lang="pl">
                <a:latin typeface="+mn-lt"/>
                <a:ea typeface="+mj-ea"/>
                <a:cs typeface="+mj-cs"/>
              </a:rPr>
              <a:t>Przebieg - Komunikacja</a:t>
            </a:r>
            <a:endParaRPr lang="pl" kern="1200" spc="-100" dirty="0">
              <a:latin typeface="+mn-lt"/>
              <a:ea typeface="+mj-ea"/>
              <a:cs typeface="+mj-cs"/>
            </a:endParaRPr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82550" indent="0" fontAlgn="auto" algn="l" rtl="0">
              <a:spcAft>
                <a:spcPts val="0"/>
              </a:spcAft>
              <a:buFont typeface="Arial" pitchFamily="34" charset="0"/>
              <a:buNone/>
              <a:defRPr/>
            </a:pPr>
            <a:r>
              <a:rPr b="1" i="0" u="none" baseline="0" lang="pl"/>
              <a:t>Inne możliwe tematy:</a:t>
            </a:r>
          </a:p>
          <a:p>
            <a:pPr fontAlgn="auto" algn="l" rtl="0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b="0" i="0" u="none" baseline="0" lang="pl">
                <a:sym typeface="Wingdings" pitchFamily="2" charset="2"/>
              </a:rPr>
              <a:t>Komunikacja w grupie</a:t>
            </a:r>
            <a:endParaRPr lang="pl" dirty="0" smtClean="0">
              <a:sym typeface="Wingdings" pitchFamily="2" charset="2"/>
            </a:endParaRPr>
          </a:p>
          <a:p>
            <a:pPr marL="640080" lvl="1" fontAlgn="auto" algn="l" rtl="0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b="0" i="0" u="none" baseline="0" lang="pl">
                <a:sym typeface="Wingdings" pitchFamily="2" charset="2"/>
              </a:rPr>
              <a:t>Udana i efektywna komunikacja w gronie znajomych </a:t>
            </a:r>
            <a:endParaRPr lang="pl" dirty="0" smtClean="0">
              <a:sym typeface="Wingdings" pitchFamily="2" charset="2"/>
            </a:endParaRPr>
          </a:p>
          <a:p>
            <a:pPr marL="1005205" lvl="2" fontAlgn="auto" algn="l" rtl="0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b="0" i="0" u="none" baseline="0" lang="pl">
                <a:sym typeface="Wingdings" pitchFamily="2" charset="2"/>
              </a:rPr>
              <a:t>Przeciwdziałanie konfliktom, nieporozumieniom </a:t>
            </a:r>
            <a:endParaRPr lang="pl" dirty="0" smtClean="0">
              <a:sym typeface="Wingdings" pitchFamily="2" charset="2"/>
            </a:endParaRPr>
          </a:p>
          <a:p>
            <a:pPr marL="640080" lvl="1" fontAlgn="auto" algn="l" rtl="0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b="0" i="0" u="none" baseline="0" lang="pl">
                <a:sym typeface="Wingdings" pitchFamily="2" charset="2"/>
              </a:rPr>
              <a:t>Polepszenie pracy w grupie poprzez lepszą komunikację </a:t>
            </a:r>
            <a:endParaRPr lang="pl" dirty="0" smtClean="0">
              <a:sym typeface="Wingdings" pitchFamily="2" charset="2"/>
            </a:endParaRPr>
          </a:p>
          <a:p>
            <a:pPr fontAlgn="auto" algn="l" rtl="0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b="0" i="0" u="none" baseline="0" lang="pl">
                <a:sym typeface="Wingdings" pitchFamily="2" charset="2"/>
              </a:rPr>
              <a:t>Komunikacja jako czynnik kierowniczy</a:t>
            </a:r>
            <a:endParaRPr lang="pl" dirty="0" smtClean="0">
              <a:sym typeface="Wingdings" pitchFamily="2" charset="2"/>
            </a:endParaRPr>
          </a:p>
          <a:p>
            <a:pPr marL="640080" lvl="1" fontAlgn="auto" algn="l" rtl="0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b="0" i="0" u="none" baseline="0" lang="pl">
                <a:sym typeface="Wingdings" pitchFamily="2" charset="2"/>
              </a:rPr>
              <a:t>Rozmowy współpracowników</a:t>
            </a:r>
            <a:endParaRPr lang="pl" dirty="0" smtClean="0">
              <a:sym typeface="Wingdings" pitchFamily="2" charset="2"/>
            </a:endParaRPr>
          </a:p>
          <a:p>
            <a:pPr marL="640080" lvl="1" fontAlgn="auto" algn="l" rtl="0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b="0" i="0" u="none" baseline="0" lang="pl">
                <a:sym typeface="Wingdings" pitchFamily="2" charset="2"/>
              </a:rPr>
              <a:t>Rozmowy o rozwoju pracowników </a:t>
            </a:r>
            <a:endParaRPr lang="pl" dirty="0" smtClean="0">
              <a:sym typeface="Wingdings" pitchFamily="2" charset="2"/>
            </a:endParaRPr>
          </a:p>
          <a:p>
            <a:pPr marL="640080" lvl="1" fontAlgn="auto" algn="l" rtl="0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b="0" i="0" u="none" baseline="0" lang="pl">
                <a:sym typeface="Wingdings" pitchFamily="2" charset="2"/>
              </a:rPr>
              <a:t>Motywacja przez rozmowęwyrażanie uczuć doceniania i wdzięczności wobec współpracowników</a:t>
            </a:r>
            <a:endParaRPr lang="pl" dirty="0" smtClean="0">
              <a:sym typeface="Wingdings" pitchFamily="2" charset="2"/>
            </a:endParaRPr>
          </a:p>
          <a:p>
            <a:pPr marL="640080" lvl="1" fontAlgn="auto" algn="l" rtl="0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b="0" i="0" u="none" baseline="0" lang="pl">
                <a:sym typeface="Wingdings" pitchFamily="2" charset="2"/>
              </a:rPr>
              <a:t>Inicjowanie rozmowy w grupie</a:t>
            </a:r>
            <a:endParaRPr lang="pl" dirty="0" smtClean="0">
              <a:sym typeface="Wingdings" pitchFamily="2" charset="2"/>
            </a:endParaRPr>
          </a:p>
        </p:txBody>
      </p:sp>
      <p:sp>
        <p:nvSpPr>
          <p:cNvPr id="21507" name="Foliennummernplatzhalter 4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 rtl="0">
              <a:spcBef>
                <a:spcPct val="0"/>
              </a:spcBef>
              <a:spcAft>
                <a:spcPct val="0"/>
              </a:spcAft>
            </a:pPr>
            <a:r>
              <a:rPr b="0" i="0" u="none" baseline="0" lang="pl"/>
              <a:t/>
            </a:r>
            <a:fld id="{DDB736A9-83AE-438B-B05C-99C7BBD1144E}" type="slidenum">
              <a:rPr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pl"/>
          </a:p>
        </p:txBody>
      </p:sp>
      <p:sp>
        <p:nvSpPr>
          <p:cNvPr id="21508" name="Datumsplatzhalter 1"/>
          <p:cNvSpPr>
            <a:spLocks noGrp="1"/>
          </p:cNvSpPr>
          <p:nvPr>
            <p:ph type="dt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 rtl="0">
              <a:spcBef>
                <a:spcPct val="0"/>
              </a:spcBef>
              <a:spcAft>
                <a:spcPct val="0"/>
              </a:spcAft>
            </a:pPr>
            <a:r>
              <a:rPr b="0" i="0" u="none" baseline="0" lang="pl"/>
              <a:t/>
            </a:r>
            <a:fld id="{A5CCBA63-C8BE-489F-B7EC-1BD7C5AFF7BF}" type="datetime1">
              <a:rPr/>
              <a:pPr fontAlgn="base">
                <a:spcBef>
                  <a:spcPct val="0"/>
                </a:spcBef>
                <a:spcAft>
                  <a:spcPct val="0"/>
                </a:spcAft>
              </a:pPr>
              <a:t>02.02.2016</a:t>
            </a:fld>
            <a:endParaRPr lang="pl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rtl="0">
              <a:defRPr/>
            </a:pPr>
            <a:r>
              <a:rPr b="0" i="0" u="none" baseline="0" lang="pl"/>
              <a:t>N. Gormanns-Bieker           Pedagog Business M.A.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Inhaltsplatzhalter 6"/>
          <p:cNvSpPr>
            <a:spLocks noGrp="1"/>
          </p:cNvSpPr>
          <p:nvPr>
            <p:ph idx="1"/>
          </p:nvPr>
        </p:nvSpPr>
        <p:spPr>
          <a:xfrm>
            <a:off x="250825" y="2636838"/>
            <a:ext cx="7920038" cy="1512887"/>
          </a:xfrm>
        </p:spPr>
        <p:txBody>
          <a:bodyPr anchor="ctr"/>
          <a:lstStyle/>
          <a:p>
            <a:pPr marL="82550" indent="0" algn="ctr" rtl="0">
              <a:buFont typeface="Arial" charset="0"/>
              <a:buNone/>
            </a:pPr>
            <a:r>
              <a:rPr sz="4000" b="0" i="0" u="none" baseline="0" lang="pl">
                <a:sym typeface="Wingdings" pitchFamily="2" charset="2"/>
              </a:rPr>
              <a:t>Dziękujemy za uwagę!</a:t>
            </a:r>
          </a:p>
        </p:txBody>
      </p:sp>
      <p:sp>
        <p:nvSpPr>
          <p:cNvPr id="23554" name="Foliennummernplatzhalter 4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 rtl="0">
              <a:spcBef>
                <a:spcPct val="0"/>
              </a:spcBef>
              <a:spcAft>
                <a:spcPct val="0"/>
              </a:spcAft>
            </a:pPr>
            <a:r>
              <a:rPr b="0" i="0" u="none" baseline="0" lang="pl"/>
              <a:t/>
            </a:r>
            <a:fld id="{627CE50D-4F08-429D-B4F9-0D2E9B9180F9}" type="slidenum">
              <a:rPr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pl"/>
          </a:p>
        </p:txBody>
      </p:sp>
      <p:sp>
        <p:nvSpPr>
          <p:cNvPr id="23555" name="Datumsplatzhalter 1"/>
          <p:cNvSpPr>
            <a:spLocks noGrp="1"/>
          </p:cNvSpPr>
          <p:nvPr>
            <p:ph type="dt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 rtl="0">
              <a:spcBef>
                <a:spcPct val="0"/>
              </a:spcBef>
              <a:spcAft>
                <a:spcPct val="0"/>
              </a:spcAft>
            </a:pPr>
            <a:r>
              <a:rPr b="0" i="0" u="none" baseline="0" lang="pl"/>
              <a:t/>
            </a:r>
            <a:fld id="{40CF9BC4-F833-44DA-AAE9-0B697D3A894E}" type="datetime1">
              <a:rPr/>
              <a:pPr fontAlgn="base">
                <a:spcBef>
                  <a:spcPct val="0"/>
                </a:spcBef>
                <a:spcAft>
                  <a:spcPct val="0"/>
                </a:spcAft>
              </a:pPr>
              <a:t>02.02.2016</a:t>
            </a:fld>
            <a:endParaRPr lang="pl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rtl="0">
              <a:defRPr/>
            </a:pPr>
            <a:r>
              <a:rPr b="0" i="0" u="none" baseline="0" lang="pl"/>
              <a:t>N. Gormanns-Bieker           Pedagog Business M.A.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ähe">
  <a:themeElements>
    <a:clrScheme name="Iapetus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Larissa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ähe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</TotalTime>
  <Words>475</Words>
  <Application>Microsoft Office PowerPoint</Application>
  <PresentationFormat>On-screen Show (4:3)</PresentationFormat>
  <Paragraphs>94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Nähe</vt:lpstr>
      <vt:lpstr>Erasmus+ Curriculum pentru perfecționare și dezvoltare continuă Reducerea factorilor de stres psihosocial în îngrjirea vârstnicilor </vt:lpstr>
      <vt:lpstr>Erasmus+ − alte aspecte educaționale</vt:lpstr>
      <vt:lpstr>            Alte aspecte educaționale – Comunicarea</vt:lpstr>
      <vt:lpstr>          Alte aspecte educaționale - Comunicarea</vt:lpstr>
      <vt:lpstr>  Curriculum − Comunicarea  Apropiere și distanțare </vt:lpstr>
      <vt:lpstr>Curriculum − Comunicarea </vt:lpstr>
      <vt:lpstr>Curriculum − Comunicarea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 9 Qualitäts-management</dc:title>
  <dc:creator>Sandra</dc:creator>
  <cp:lastModifiedBy>Tatiana</cp:lastModifiedBy>
  <cp:revision>344</cp:revision>
  <cp:lastPrinted>2011-08-18T12:31:28Z</cp:lastPrinted>
  <dcterms:created xsi:type="dcterms:W3CDTF">2011-08-13T05:30:11Z</dcterms:created>
  <dcterms:modified xsi:type="dcterms:W3CDTF">2016-02-02T13:08:10Z</dcterms:modified>
</cp:coreProperties>
</file>