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579" r:id="rId2"/>
    <p:sldId id="650" r:id="rId3"/>
    <p:sldId id="651" r:id="rId4"/>
    <p:sldId id="640" r:id="rId5"/>
    <p:sldId id="643" r:id="rId6"/>
    <p:sldId id="649" r:id="rId7"/>
    <p:sldId id="652" r:id="rId8"/>
    <p:sldId id="653" r:id="rId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DA27"/>
    <a:srgbClr val="91D2DB"/>
    <a:srgbClr val="F7FCC6"/>
    <a:srgbClr val="CC6600"/>
    <a:srgbClr val="F5A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8" autoAdjust="0"/>
    <p:restoredTop sz="95915" autoAdjust="0"/>
  </p:normalViewPr>
  <p:slideViewPr>
    <p:cSldViewPr>
      <p:cViewPr>
        <p:scale>
          <a:sx n="60" d="100"/>
          <a:sy n="60" d="100"/>
        </p:scale>
        <p:origin x="-1656" y="-318"/>
      </p:cViewPr>
      <p:guideLst>
        <p:guide orient="horz" pos="2160"/>
        <p:guide orient="horz" pos="4065"/>
        <p:guide pos="2880"/>
        <p:guide pos="5193"/>
      </p:guideLst>
    </p:cSldViewPr>
  </p:slideViewPr>
  <p:outlineViewPr>
    <p:cViewPr>
      <p:scale>
        <a:sx n="33" d="100"/>
        <a:sy n="33" d="100"/>
      </p:scale>
      <p:origin x="0" y="2062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8CB440-C176-455F-9C59-616B25101622}" type="datetimeFigureOut">
              <a:rPr lang="de-DE"/>
              <a:pPr>
                <a:defRPr/>
              </a:pPr>
              <a:t>02.02.2016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170388-3192-4DD0-AB1B-45DD2366FC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71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115D9C-701C-4D4E-898C-986D4CC6E816}" type="datetimeFigureOut">
              <a:rPr lang="de-DE"/>
              <a:pPr>
                <a:defRPr/>
              </a:pPr>
              <a:t>02.02.2016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C99CEA-4ED1-4022-9515-BD53F156C6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43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>
              <a:spcBef>
                <a:spcPct val="0"/>
              </a:spcBef>
            </a:pPr>
            <a:endParaRPr lang="pl" smtClean="0"/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algn="l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D8BA1B7C-5F70-4EC0-B96F-39D159BFC8A7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>
              <a:spcBef>
                <a:spcPct val="0"/>
              </a:spcBef>
            </a:pPr>
            <a:endParaRPr lang="pl" smtClean="0"/>
          </a:p>
        </p:txBody>
      </p:sp>
      <p:sp>
        <p:nvSpPr>
          <p:cNvPr id="1229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algn="l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41538901-FD64-472B-80A4-2D8A5484D85B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>
              <a:spcBef>
                <a:spcPct val="0"/>
              </a:spcBef>
            </a:pPr>
            <a:endParaRPr lang="pl" smtClean="0"/>
          </a:p>
          <a:p>
            <a:pPr algn="l" rtl="0">
              <a:spcBef>
                <a:spcPct val="0"/>
              </a:spcBef>
            </a:pPr>
            <a:r>
              <a:rPr b="0" i="0" u="none" baseline="0" lang="pl"/>
              <a:t> </a:t>
            </a:r>
            <a:endParaRPr lang="pl" sz="1600" smtClean="0"/>
          </a:p>
        </p:txBody>
      </p:sp>
      <p:sp>
        <p:nvSpPr>
          <p:cNvPr id="1433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algn="l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289B3F3C-9788-4028-8A3E-F66AD4BDC2EE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>
              <a:spcBef>
                <a:spcPct val="0"/>
              </a:spcBef>
            </a:pPr>
            <a:endParaRPr lang="pl" smtClean="0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algn="l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8603C127-762E-4D70-A3E8-0CEC86CE73A2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>
              <a:spcBef>
                <a:spcPct val="0"/>
              </a:spcBef>
            </a:pPr>
            <a:endParaRPr lang="pl" dirty="0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algn="l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D42030C1-5C54-4F56-AADB-1D134DD39034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>
              <a:spcBef>
                <a:spcPct val="0"/>
              </a:spcBef>
            </a:pPr>
            <a:endParaRPr lang="pl" smtClean="0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algn="l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1F3F25BC-F7B2-4B14-A0B4-45D6DB6C440C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>
              <a:spcBef>
                <a:spcPct val="0"/>
              </a:spcBef>
            </a:pPr>
            <a:endParaRPr lang="pl" smtClean="0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algn="l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ACAE04AC-1884-45B6-AFB1-2F2EA4A65422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>
              <a:spcBef>
                <a:spcPct val="0"/>
              </a:spcBef>
            </a:pPr>
            <a:endParaRPr lang="pl" smtClean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algn="l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B7DAE85F-87B7-436B-AC62-62953B548B9F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000">
                <a:ln>
                  <a:noFill/>
                </a:ln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B77CF-5E86-42A7-9348-A3D878764F6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732588" y="6438900"/>
            <a:ext cx="1498600" cy="366713"/>
          </a:xfrm>
        </p:spPr>
        <p:txBody>
          <a:bodyPr/>
          <a:lstStyle>
            <a:lvl1pPr algn="ct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665C7B-8EAB-4B36-89D1-D3477600EB2E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84213" y="6407150"/>
            <a:ext cx="3382962" cy="365125"/>
          </a:xfrm>
        </p:spPr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A1C4-B5F8-4102-96E1-346FFD51F0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6129ED-B276-4CD9-A511-0AF5E9FC1C50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013176"/>
            <a:ext cx="7659687" cy="1168400"/>
          </a:xfrm>
        </p:spPr>
        <p:txBody>
          <a:bodyPr anchor="t"/>
          <a:lstStyle>
            <a:lvl1pPr algn="l">
              <a:defRPr sz="3600" b="0" cap="all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498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1863" y="6440488"/>
            <a:ext cx="1498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F7105-F663-4418-B010-C361C21968D5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65876-B0ED-49CA-95AF-1BFEEA9896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30250" y="6407150"/>
            <a:ext cx="3384550" cy="365125"/>
          </a:xfrm>
        </p:spPr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F474-F34D-429D-97C1-A21ACFF265F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588125" y="6408738"/>
            <a:ext cx="1498600" cy="366712"/>
          </a:xfrm>
        </p:spPr>
        <p:txBody>
          <a:bodyPr/>
          <a:lstStyle>
            <a:lvl1pPr algn="ct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3DD1B9-0CE3-4D15-8724-CCDD0A93B550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68313" y="6407150"/>
            <a:ext cx="3382962" cy="365125"/>
          </a:xfrm>
        </p:spPr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535113"/>
            <a:ext cx="3816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98" y="2174875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2400" y="1535113"/>
            <a:ext cx="378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2817" y="2174875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E624-7730-49DD-864C-EE008678AA4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6745288" y="6446838"/>
            <a:ext cx="1498600" cy="366712"/>
          </a:xfrm>
        </p:spPr>
        <p:txBody>
          <a:bodyPr/>
          <a:lstStyle>
            <a:lvl1pPr algn="ct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5EDE683-6B22-42C2-989D-CD683DE5E239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920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484313"/>
            <a:ext cx="79200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F0D18E4-9245-4BF5-9E58-58937822AA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825" y="6407150"/>
            <a:ext cx="3384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cap="small" spc="0" baseline="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/>
              <a:t>N. Gormanns-Bieker     </a:t>
            </a:r>
            <a:r>
              <a:rPr lang="de-DE" dirty="0" smtClean="0"/>
              <a:t>Pedagog business  </a:t>
            </a:r>
            <a:r>
              <a:rPr lang="de-DE" dirty="0"/>
              <a:t>M.A.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3850" y="6408738"/>
            <a:ext cx="14986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12BAA4F-EA3B-4A67-9747-47771EF66D42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86788" y="274638"/>
            <a:ext cx="4524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kern="1200" spc="-100">
          <a:solidFill>
            <a:schemeClr val="tx2"/>
          </a:solidFill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00ADD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738AC8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68313" y="1700213"/>
            <a:ext cx="7761287" cy="2798762"/>
          </a:xfrm>
        </p:spPr>
        <p:txBody>
          <a:bodyPr/>
          <a:lstStyle/>
          <a:p>
            <a:pPr fontAlgn="auto" algn="l" rtl="0">
              <a:spcAft>
                <a:spcPts val="0"/>
              </a:spcAft>
              <a:defRPr/>
            </a:pPr>
            <a:r>
              <a:rPr b="1" i="0" u="none" baseline="0" lang="pl"/>
              <a:t>Erasmus + </a:t>
            </a:r>
            <a:br>
              <a:rPr b="1" lang="pl"/>
            </a:br>
            <a:r>
              <a:rPr sz="3600" b="1" i="0" u="none" baseline="0" lang="pl"/>
              <a:t>Przebieg doskonalenia i rozwoju osobistego</a:t>
            </a:r>
            <a:br>
              <a:rPr sz="4800" lang="pl"/>
            </a:br>
            <a:r>
              <a:rPr sz="2800" b="0" i="0" u="none" baseline="0" lang="pl"/>
              <a:t>Redukcja czynników stresu psycho-społecznego w opiece nad osobami starszymi</a:t>
            </a:r>
            <a:endParaRPr lang="pl" sz="2800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468313" y="4868863"/>
            <a:ext cx="6461125" cy="730250"/>
          </a:xfrm>
        </p:spPr>
        <p:txBody>
          <a:bodyPr rtlCol="0">
            <a:normAutofit fontScale="92500" lnSpcReduction="20000"/>
          </a:bodyPr>
          <a:lstStyle/>
          <a:p>
            <a:pPr fontAlgn="auto" algn="l" rtl="0">
              <a:spcAft>
                <a:spcPts val="0"/>
              </a:spcAft>
              <a:buFont typeface="Arial" pitchFamily="34" charset="0"/>
              <a:buNone/>
              <a:defRPr/>
            </a:pPr>
            <a:r>
              <a:rPr sz="2400" b="0" i="0" u="none" baseline="0" lang="pl"/>
              <a:t>Natascha Gormanns-Bieker</a:t>
            </a:r>
            <a:endParaRPr lang="pl" sz="2400" dirty="0" smtClean="0"/>
          </a:p>
          <a:p>
            <a:pPr fontAlgn="auto" algn="l" rtl="0">
              <a:spcAft>
                <a:spcPts val="0"/>
              </a:spcAft>
              <a:buFont typeface="Arial" pitchFamily="34" charset="0"/>
              <a:buNone/>
              <a:defRPr/>
            </a:pPr>
            <a:r>
              <a:rPr sz="2400" b="0" i="0" u="none" baseline="0" lang="pl"/>
              <a:t>Pedagog Biznesu M.A.</a:t>
            </a:r>
          </a:p>
        </p:txBody>
      </p:sp>
      <p:sp>
        <p:nvSpPr>
          <p:cNvPr id="9219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52A13C74-9456-49A6-9B39-92562FA98705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"/>
          </a:p>
        </p:txBody>
      </p:sp>
      <p:sp>
        <p:nvSpPr>
          <p:cNvPr id="9220" name="Datumsplatzhalter 5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67039139-A67D-4441-B142-B4334A26C5B6}" type="datetime1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 algn="l" rtl="0">
              <a:spcAft>
                <a:spcPts val="0"/>
              </a:spcAft>
              <a:defRPr/>
            </a:pPr>
            <a:r>
              <a:rPr kern="1200" spc="-100" b="0" i="0" u="none" baseline="0" lang="pl">
                <a:latin typeface="+mn-lt"/>
                <a:ea typeface="+mj-ea"/>
                <a:cs typeface="+mj-cs"/>
              </a:rPr>
              <a:t>Erasmus+ - inne aspekty edukacyjne</a:t>
            </a:r>
            <a:endParaRPr lang="pl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11266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Komunikacja - Gama tematów: szeroki zakres</a:t>
            </a:r>
            <a:r>
              <a:rPr b="0" i="0" u="none" baseline="0" lang="pl">
                <a:sym typeface="Wingdings" pitchFamily="2" charset="2"/>
              </a:rPr>
              <a:t></a:t>
            </a:r>
            <a:endParaRPr lang="pl" dirty="0">
              <a:sym typeface="Wingdings" pitchFamily="2" charset="2"/>
            </a:endParaRPr>
          </a:p>
          <a:p>
            <a:pPr algn="l" rtl="0"/>
            <a:r>
              <a:rPr b="0" i="0" u="none" baseline="0" lang="pl">
                <a:sym typeface="Wingdings" pitchFamily="2" charset="2"/>
              </a:rPr>
              <a:t>Ograniczenie do ważnych aspektów </a:t>
            </a:r>
          </a:p>
          <a:p>
            <a:pPr algn="l" rtl="0"/>
            <a:r>
              <a:rPr b="0" i="0" u="none" baseline="0" lang="pl">
                <a:sym typeface="Wingdings" pitchFamily="2" charset="2"/>
              </a:rPr>
              <a:t>Komunikacja z pacjentami i członkami ich rodzin  </a:t>
            </a:r>
          </a:p>
          <a:p>
            <a:pPr lvl="1" algn="l" rtl="0"/>
            <a:r>
              <a:rPr b="0" i="0" u="none" baseline="0" lang="pl">
                <a:sym typeface="Wingdings" pitchFamily="2" charset="2"/>
              </a:rPr>
              <a:t>Komunikacja w grupie </a:t>
            </a:r>
            <a:endParaRPr lang="pl" dirty="0" smtClean="0">
              <a:sym typeface="Wingdings" pitchFamily="2" charset="2"/>
            </a:endParaRPr>
          </a:p>
          <a:p>
            <a:pPr lvl="1" algn="l" rtl="0"/>
            <a:r>
              <a:rPr b="0" i="0" u="none" baseline="0" lang="pl">
                <a:sym typeface="Wingdings" pitchFamily="2" charset="2"/>
              </a:rPr>
              <a:t>Komunikacja jako czynnik kierowniczy </a:t>
            </a:r>
            <a:endParaRPr lang="pl" dirty="0" smtClean="0">
              <a:sym typeface="Wingdings" pitchFamily="2" charset="2"/>
            </a:endParaRPr>
          </a:p>
          <a:p>
            <a:pPr lvl="2" algn="l" rtl="0"/>
            <a:r>
              <a:rPr b="0" i="0" u="none" baseline="0" lang="pl">
                <a:sym typeface="Wingdings" pitchFamily="2" charset="2"/>
              </a:rPr>
              <a:t>Rozmowy współpracowników </a:t>
            </a:r>
            <a:endParaRPr lang="pl" dirty="0" smtClean="0">
              <a:sym typeface="Wingdings" pitchFamily="2" charset="2"/>
            </a:endParaRPr>
          </a:p>
          <a:p>
            <a:pPr lvl="2" algn="l" rtl="0"/>
            <a:r>
              <a:rPr b="0" i="0" u="none" baseline="0" lang="pl">
                <a:sym typeface="Wingdings" pitchFamily="2" charset="2"/>
              </a:rPr>
              <a:t>Inicjowanie rozmowy w grupie</a:t>
            </a:r>
            <a:endParaRPr lang="pl" dirty="0" smtClean="0">
              <a:sym typeface="Wingdings" pitchFamily="2" charset="2"/>
            </a:endParaRPr>
          </a:p>
          <a:p>
            <a:pPr lvl="2" algn="l" rtl="0"/>
            <a:r>
              <a:rPr b="0" i="0" u="none" baseline="0" lang="pl">
                <a:sym typeface="Wingdings" pitchFamily="2" charset="2"/>
              </a:rPr>
              <a:t>Itp.Itd.</a:t>
            </a:r>
          </a:p>
          <a:p>
            <a:pPr algn="l" rtl="0"/>
            <a:r>
              <a:rPr b="0" i="0" u="none" baseline="0" lang="pl"/>
              <a:t>Początkowo, ograniczenie komunikacji z pacjentami i członkami ich rodzin</a:t>
            </a:r>
            <a:endParaRPr lang="pl" dirty="0" smtClean="0"/>
          </a:p>
        </p:txBody>
      </p:sp>
      <p:sp>
        <p:nvSpPr>
          <p:cNvPr id="11267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04817A04-811A-4C5F-AC83-2E0742A685B4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"/>
          </a:p>
        </p:txBody>
      </p:sp>
      <p:sp>
        <p:nvSpPr>
          <p:cNvPr id="11268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BC526046-C03F-4504-B0C2-1BEDAA487E6C}" type="datetime1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p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>
              <a:defRPr/>
            </a:pPr>
            <a:r>
              <a:rPr b="0" i="0" u="none" baseline="0" lang="pl"/>
              <a:t>N. Gormanns-Bieker           Pedagog Business 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 algn="l" rtl="0">
              <a:spcAft>
                <a:spcPts val="0"/>
              </a:spcAft>
              <a:defRPr/>
            </a:pPr>
            <a:r>
              <a:rPr kern="1200" spc="-100" b="0" i="0" u="none" baseline="0" lang="pl">
                <a:latin typeface="+mn-lt"/>
                <a:ea typeface="+mj-ea"/>
                <a:cs typeface="+mj-cs"/>
              </a:rPr>
              <a:t>            Inne aspekty edukacyjne - Komunikacja</a:t>
            </a:r>
            <a:endParaRPr lang="pl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13314" name="Inhaltsplatzhalter 6"/>
          <p:cNvSpPr>
            <a:spLocks noGrp="1"/>
          </p:cNvSpPr>
          <p:nvPr>
            <p:ph idx="1"/>
          </p:nvPr>
        </p:nvSpPr>
        <p:spPr>
          <a:xfrm>
            <a:off x="250824" y="1484313"/>
            <a:ext cx="8065591" cy="4800600"/>
          </a:xfrm>
        </p:spPr>
        <p:txBody>
          <a:bodyPr/>
          <a:lstStyle/>
          <a:p>
            <a:pPr algn="l" rtl="0"/>
            <a:r>
              <a:rPr b="0" i="0" u="none" baseline="0" lang="pl"/>
              <a:t>Komunikacja w ramach opieki, postrzegana jako specjalne wyzwanie</a:t>
            </a:r>
            <a:endParaRPr lang="pl" dirty="0" smtClean="0"/>
          </a:p>
          <a:p>
            <a:pPr lvl="1" algn="l" rtl="0"/>
            <a:r>
              <a:rPr b="0" i="0" u="none" baseline="0" lang="pl">
                <a:sym typeface="Wingdings" pitchFamily="2" charset="2"/>
              </a:rPr>
              <a:t>Komunikacja międzyludzka w specjalnych/trudnych sytuacjachPacjenci i członkowie ich rodzin </a:t>
            </a:r>
            <a:endParaRPr lang="pl" dirty="0" smtClean="0">
              <a:sym typeface="Wingdings" pitchFamily="2" charset="2"/>
            </a:endParaRPr>
          </a:p>
          <a:p>
            <a:pPr lvl="1" algn="l" rtl="0"/>
            <a:r>
              <a:rPr b="0" i="0" u="none" baseline="0" lang="pl">
                <a:sym typeface="Wingdings" pitchFamily="2" charset="2"/>
              </a:rPr>
              <a:t>Trudne tematy, takie jak choroba, cierpienie, lęk itd określają ramy komunikacji</a:t>
            </a:r>
            <a:endParaRPr lang="pl" dirty="0" smtClean="0"/>
          </a:p>
          <a:p>
            <a:pPr algn="l" rtl="0"/>
            <a:r>
              <a:rPr b="0" i="0" u="none" baseline="0" lang="pl"/>
              <a:t>Komunikacja tutaj - to nie tylko język </a:t>
            </a:r>
          </a:p>
          <a:p>
            <a:pPr algn="l" rtl="0"/>
            <a:r>
              <a:rPr b="0" i="0" u="none" baseline="0" lang="pl"/>
              <a:t>Zachowanie/podejście opiekunów jest tak samo ważna dla udanej komunikacji </a:t>
            </a:r>
          </a:p>
          <a:p>
            <a:pPr algn="l" rtl="0"/>
            <a:r>
              <a:rPr b="0" i="0" u="none" baseline="0" lang="pl"/>
              <a:t>Język ciała i gestykulacja grają ogromną rolę </a:t>
            </a:r>
          </a:p>
          <a:p>
            <a:pPr algn="l" rtl="0"/>
            <a:r>
              <a:rPr b="0" i="0" u="none" baseline="0" lang="pl"/>
              <a:t>Ekspresyjność zachowania i gestów mogą wspierać efektywną komunikację</a:t>
            </a:r>
            <a:endParaRPr lang="pl" dirty="0" smtClean="0"/>
          </a:p>
        </p:txBody>
      </p:sp>
      <p:sp>
        <p:nvSpPr>
          <p:cNvPr id="13315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FE4CF703-34C3-4564-B183-2D31CD6CDDC1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"/>
          </a:p>
        </p:txBody>
      </p:sp>
      <p:sp>
        <p:nvSpPr>
          <p:cNvPr id="13316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1CDAD265-0728-4655-8327-BF0F00667654}" type="datetime1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p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>
              <a:defRPr/>
            </a:pPr>
            <a:r>
              <a:rPr b="0" i="0" u="none" baseline="0" lang="pl"/>
              <a:t>N. Gormanns-Bieker           Pedagog Business 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 algn="l" rtl="0">
              <a:spcAft>
                <a:spcPts val="0"/>
              </a:spcAft>
              <a:defRPr/>
            </a:pPr>
            <a:r>
              <a:rPr kern="1200" spc="-100" b="0" i="0" u="none" baseline="0" lang="pl">
                <a:latin typeface="+mn-lt"/>
                <a:ea typeface="+mj-ea"/>
                <a:cs typeface="+mj-cs"/>
              </a:rPr>
              <a:t>          Inne aspekty edukacyjne - Komunikacja</a:t>
            </a:r>
            <a:endParaRPr lang="pl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15362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b="0" i="0" u="none" baseline="0" lang="pl">
                <a:sym typeface="Wingdings" pitchFamily="2" charset="2"/>
              </a:rPr>
              <a:t>Przebieg komunikacji:</a:t>
            </a:r>
          </a:p>
          <a:p>
            <a:pPr lvl="1" algn="l" rtl="0"/>
            <a:r>
              <a:rPr b="0" i="0" u="none" baseline="0" lang="pl"/>
              <a:t>Doskonalenie 1: bliskość i dystans - równowaga pomiędzy pacjentami/mieszkańcami </a:t>
            </a:r>
            <a:endParaRPr lang="pl" dirty="0" smtClean="0"/>
          </a:p>
          <a:p>
            <a:pPr lvl="1" algn="l" rtl="0"/>
            <a:r>
              <a:rPr b="0" i="0" u="none" baseline="0" lang="pl"/>
              <a:t>Doskonalenie 2: efektywna komunikacja z pacjentami i członkami ich rodzin </a:t>
            </a:r>
            <a:endParaRPr lang="pl" dirty="0" smtClean="0"/>
          </a:p>
          <a:p>
            <a:pPr lvl="2" algn="l" rtl="0"/>
            <a:r>
              <a:rPr b="0" i="0" u="none" baseline="0" lang="pl">
                <a:sym typeface="Wingdings" pitchFamily="2" charset="2"/>
              </a:rPr>
              <a:t>Koncentracja na podstawach udanej komunikacji </a:t>
            </a:r>
            <a:endParaRPr lang="pl" dirty="0" smtClean="0">
              <a:sym typeface="Wingdings" pitchFamily="2" charset="2"/>
            </a:endParaRPr>
          </a:p>
          <a:p>
            <a:pPr lvl="2" algn="l" rtl="0"/>
            <a:r>
              <a:rPr b="0" i="0" u="none" baseline="0" lang="pl">
                <a:sym typeface="Wingdings" pitchFamily="2" charset="2"/>
              </a:rPr>
              <a:t>Jednoczesna obserwacja w komunikacji między opiekunami i pacjentami  </a:t>
            </a:r>
          </a:p>
          <a:p>
            <a:pPr lvl="2" algn="l" rtl="0"/>
            <a:r>
              <a:rPr b="0" i="0" u="none" baseline="0" lang="pl">
                <a:sym typeface="Wingdings" pitchFamily="2" charset="2"/>
              </a:rPr>
              <a:t>Udoskonalenie to można zaadaptować bez problemu do komunikacji w grupie. </a:t>
            </a:r>
            <a:endParaRPr lang="pl" dirty="0" smtClean="0">
              <a:sym typeface="Wingdings" pitchFamily="2" charset="2"/>
            </a:endParaRPr>
          </a:p>
        </p:txBody>
      </p:sp>
      <p:sp>
        <p:nvSpPr>
          <p:cNvPr id="15363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794DE3C7-1682-4951-BB3F-66EDAF5F9A48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"/>
          </a:p>
        </p:txBody>
      </p:sp>
      <p:sp>
        <p:nvSpPr>
          <p:cNvPr id="15364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749D229F-1035-404E-969A-63404DD538D2}" type="datetime1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p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>
              <a:defRPr/>
            </a:pPr>
            <a:r>
              <a:rPr b="0" i="0" u="none" baseline="0" lang="pl"/>
              <a:t>N. Gormanns-Bieker           Pedagog Business 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0" y="188913"/>
            <a:ext cx="8460431" cy="1143000"/>
          </a:xfrm>
        </p:spPr>
        <p:txBody>
          <a:bodyPr/>
          <a:lstStyle/>
          <a:p>
            <a:pPr lvl="1" fontAlgn="auto" algn="l" rtl="0">
              <a:spcAft>
                <a:spcPts val="0"/>
              </a:spcAft>
              <a:defRPr/>
            </a:pPr>
            <a:r>
              <a:rPr kern="1200" spc="-100" b="0" i="0" u="none" baseline="0" lang="pl">
                <a:latin typeface="+mn-lt"/>
                <a:ea typeface="+mj-ea"/>
                <a:cs typeface="+mj-cs"/>
              </a:rPr>
              <a:t>  Przebieg − Komunikacja </a:t>
            </a:r>
            <a:r>
              <a:rPr kern="1200" spc="-100" b="0" i="0" u="none" baseline="0" lang="pl">
                <a:latin typeface="+mn-lt"/>
                <a:ea typeface="+mj-ea"/>
                <a:cs typeface="+mj-cs"/>
                <a:sym typeface="Wingdings" pitchFamily="2" charset="2"/>
              </a:rPr>
              <a:t> Bliskość i dystans </a:t>
            </a:r>
            <a:endParaRPr lang="pl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2550" indent="0" fontAlgn="auto" algn="l" rtl="0">
              <a:spcAft>
                <a:spcPts val="0"/>
              </a:spcAft>
              <a:buFont typeface="Arial" pitchFamily="34" charset="0"/>
              <a:buNone/>
              <a:defRPr/>
            </a:pPr>
            <a:r>
              <a:rPr b="1" i="0" u="none" baseline="0" lang="pl"/>
              <a:t>Doskonalenie 1: bliskość i dystans - równowaga w relacji z pacjentami/mieszkańcami </a:t>
            </a:r>
            <a:endParaRPr lang="pl" b="1" dirty="0" smtClean="0"/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Istota bliskości i dystansu w opiece  </a:t>
            </a:r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Istota równowagi obydwu aspektów</a:t>
            </a:r>
            <a:r>
              <a:rPr b="0" i="0" u="none" baseline="0" lang="pl">
                <a:sym typeface="Wingdings" pitchFamily="2" charset="2"/>
              </a:rPr>
              <a:t> koncepcja zdystansowanego współczucia</a:t>
            </a:r>
            <a:endParaRPr lang="pl" b="1" dirty="0" smtClean="0"/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Nauka zdystansowanego współczucia </a:t>
            </a:r>
            <a:endParaRPr lang="pl" dirty="0" smtClean="0"/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Ujęcie: terapeutyczne sojusze w pracy</a:t>
            </a:r>
            <a:endParaRPr lang="pl" dirty="0" smtClean="0"/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Wyrażanie bliskości i dystansu wobec zachowania </a:t>
            </a:r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Część praktyczna </a:t>
            </a:r>
            <a:endParaRPr lang="pl" b="1" dirty="0" smtClean="0"/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37AEEE04-82C9-4557-BEAE-D4ACF557D4B1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"/>
          </a:p>
        </p:txBody>
      </p:sp>
      <p:sp>
        <p:nvSpPr>
          <p:cNvPr id="17412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CF960F06-9ACE-4E11-A9A6-AE4E32AAC398}" type="datetime1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p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>
              <a:defRPr/>
            </a:pPr>
            <a:r>
              <a:rPr b="0" i="0" u="none" baseline="0" lang="pl"/>
              <a:t>N. Gormanns-Bieker           Pedagog Business 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 algn="l" rtl="0">
              <a:spcAft>
                <a:spcPts val="0"/>
              </a:spcAft>
              <a:defRPr/>
            </a:pPr>
            <a:r>
              <a:rPr kern="1200" spc="-100" b="0" i="0" u="none" baseline="0" lang="pl">
                <a:latin typeface="+mn-lt"/>
                <a:ea typeface="+mj-ea"/>
                <a:cs typeface="+mj-cs"/>
              </a:rPr>
              <a:t>Przebieg - Komunikacja </a:t>
            </a:r>
            <a:endParaRPr lang="pl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82550" indent="0" fontAlgn="auto" algn="l" rtl="0">
              <a:spcAft>
                <a:spcPts val="0"/>
              </a:spcAft>
              <a:buFont typeface="Arial" pitchFamily="34" charset="0"/>
              <a:buNone/>
              <a:defRPr/>
            </a:pPr>
            <a:r>
              <a:rPr b="1" i="0" u="none" baseline="0" lang="pl"/>
              <a:t>Doskonalenie 2: efektywna komunikacja z pacjentami i członkami ich rodzin </a:t>
            </a:r>
            <a:endParaRPr lang="pl" b="1" dirty="0" smtClean="0"/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Komunikacja ogólna - problematyka </a:t>
            </a:r>
            <a:endParaRPr lang="pl" dirty="0" smtClean="0"/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Podstawy i poziomy komunikacji </a:t>
            </a:r>
            <a:endParaRPr lang="pl" dirty="0" smtClean="0"/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Schulz von Thun </a:t>
            </a:r>
            <a:r>
              <a:rPr b="0" i="0" u="none" baseline="0" lang="pl">
                <a:sym typeface="Wingdings" pitchFamily="2" charset="2"/>
              </a:rPr>
              <a:t> </a:t>
            </a:r>
            <a:r>
              <a:rPr b="0" i="0" u="none" baseline="0" lang="pl"/>
              <a:t>4 poziomy wiadomości  </a:t>
            </a:r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Paul Watzlawick </a:t>
            </a:r>
            <a:r>
              <a:rPr b="0" i="0" u="none" baseline="0" lang="pl">
                <a:sym typeface="Wingdings" pitchFamily="2" charset="2"/>
              </a:rPr>
              <a:t> </a:t>
            </a:r>
            <a:r>
              <a:rPr b="0" i="0" u="none" baseline="0" lang="pl"/>
              <a:t>5 podstawowych reguł komunikacji</a:t>
            </a:r>
            <a:endParaRPr lang="pl" dirty="0" smtClean="0"/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Ubytki w komunikacji </a:t>
            </a:r>
            <a:endParaRPr lang="pl" dirty="0" smtClean="0"/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Techniki organizacyjne dla udanej komunikacji </a:t>
            </a:r>
            <a:endParaRPr lang="pl" dirty="0" smtClean="0"/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Podstawy </a:t>
            </a:r>
            <a:endParaRPr lang="pl" dirty="0" smtClean="0"/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Koncepcje: Carl Rogers, M. Rosenberg </a:t>
            </a:r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Techniki komunikacji i rozmowy </a:t>
            </a:r>
            <a:endParaRPr lang="pl" dirty="0" smtClean="0"/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Zarządzanie emocjami i krytyką </a:t>
            </a:r>
            <a:endParaRPr lang="pl" dirty="0" smtClean="0"/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/>
              <a:t>Część praktyczna </a:t>
            </a:r>
            <a:endParaRPr lang="pl" b="1" dirty="0" smtClean="0"/>
          </a:p>
        </p:txBody>
      </p:sp>
      <p:sp>
        <p:nvSpPr>
          <p:cNvPr id="19459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18F4661C-90AD-4313-BAA0-F8040041FB9B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"/>
          </a:p>
        </p:txBody>
      </p:sp>
      <p:sp>
        <p:nvSpPr>
          <p:cNvPr id="19460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C68F53BC-689F-4266-923C-798AAE95DAEF}" type="datetime1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p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>
              <a:defRPr/>
            </a:pPr>
            <a:r>
              <a:rPr b="0" i="0" u="none" baseline="0" lang="pl"/>
              <a:t>N. Gormanns-Bieker           Pedagog Business 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 algn="l" rtl="0">
              <a:spcAft>
                <a:spcPts val="0"/>
              </a:spcAft>
              <a:defRPr/>
            </a:pPr>
            <a:r>
              <a:rPr kern="1200" spc="-100" b="0" i="0" u="none" baseline="0" lang="pl">
                <a:latin typeface="+mn-lt"/>
                <a:ea typeface="+mj-ea"/>
                <a:cs typeface="+mj-cs"/>
              </a:rPr>
              <a:t>Przebieg - Komunikacja</a:t>
            </a:r>
            <a:endParaRPr lang="pl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2550" indent="0" fontAlgn="auto" algn="l" rtl="0">
              <a:spcAft>
                <a:spcPts val="0"/>
              </a:spcAft>
              <a:buFont typeface="Arial" pitchFamily="34" charset="0"/>
              <a:buNone/>
              <a:defRPr/>
            </a:pPr>
            <a:r>
              <a:rPr b="1" i="0" u="none" baseline="0" lang="pl"/>
              <a:t>Inne możliwe tematy:</a:t>
            </a:r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>
                <a:sym typeface="Wingdings" pitchFamily="2" charset="2"/>
              </a:rPr>
              <a:t>Komunikacja w grupie</a:t>
            </a:r>
            <a:endParaRPr lang="pl" dirty="0" smtClean="0">
              <a:sym typeface="Wingdings" pitchFamily="2" charset="2"/>
            </a:endParaRPr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>
                <a:sym typeface="Wingdings" pitchFamily="2" charset="2"/>
              </a:rPr>
              <a:t>Udana i efektywna komunikacja w gronie znajomych </a:t>
            </a:r>
            <a:endParaRPr lang="pl" dirty="0" smtClean="0">
              <a:sym typeface="Wingdings" pitchFamily="2" charset="2"/>
            </a:endParaRPr>
          </a:p>
          <a:p>
            <a:pPr marL="1005205" lvl="2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>
                <a:sym typeface="Wingdings" pitchFamily="2" charset="2"/>
              </a:rPr>
              <a:t>Przeciwdziałanie konfliktom, nieporozumieniom </a:t>
            </a:r>
            <a:endParaRPr lang="pl" dirty="0" smtClean="0">
              <a:sym typeface="Wingdings" pitchFamily="2" charset="2"/>
            </a:endParaRPr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>
                <a:sym typeface="Wingdings" pitchFamily="2" charset="2"/>
              </a:rPr>
              <a:t>Polepszenie pracy w grupie poprzez lepszą komunikację </a:t>
            </a:r>
            <a:endParaRPr lang="pl" dirty="0" smtClean="0">
              <a:sym typeface="Wingdings" pitchFamily="2" charset="2"/>
            </a:endParaRPr>
          </a:p>
          <a:p>
            <a:pPr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>
                <a:sym typeface="Wingdings" pitchFamily="2" charset="2"/>
              </a:rPr>
              <a:t>Komunikacja jako czynnik kierowniczy</a:t>
            </a:r>
            <a:endParaRPr lang="pl" dirty="0" smtClean="0">
              <a:sym typeface="Wingdings" pitchFamily="2" charset="2"/>
            </a:endParaRPr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>
                <a:sym typeface="Wingdings" pitchFamily="2" charset="2"/>
              </a:rPr>
              <a:t>Rozmowy współpracowników</a:t>
            </a:r>
            <a:endParaRPr lang="pl" dirty="0" smtClean="0">
              <a:sym typeface="Wingdings" pitchFamily="2" charset="2"/>
            </a:endParaRPr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>
                <a:sym typeface="Wingdings" pitchFamily="2" charset="2"/>
              </a:rPr>
              <a:t>Rozmowy o rozwoju pracowników </a:t>
            </a:r>
            <a:endParaRPr lang="pl" dirty="0" smtClean="0">
              <a:sym typeface="Wingdings" pitchFamily="2" charset="2"/>
            </a:endParaRPr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>
                <a:sym typeface="Wingdings" pitchFamily="2" charset="2"/>
              </a:rPr>
              <a:t>Motywacja przez rozmowęwyrażanie uczuć doceniania i wdzięczności wobec współpracowników</a:t>
            </a:r>
            <a:endParaRPr lang="pl" dirty="0" smtClean="0">
              <a:sym typeface="Wingdings" pitchFamily="2" charset="2"/>
            </a:endParaRPr>
          </a:p>
          <a:p>
            <a:pPr marL="640080" lvl="1" fontAlgn="auto" algn="l" rtl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b="0" i="0" u="none" baseline="0" lang="pl">
                <a:sym typeface="Wingdings" pitchFamily="2" charset="2"/>
              </a:rPr>
              <a:t>Inicjowanie rozmowy w grupie</a:t>
            </a:r>
            <a:endParaRPr lang="pl" dirty="0" smtClean="0">
              <a:sym typeface="Wingdings" pitchFamily="2" charset="2"/>
            </a:endParaRPr>
          </a:p>
        </p:txBody>
      </p:sp>
      <p:sp>
        <p:nvSpPr>
          <p:cNvPr id="21507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DDB736A9-83AE-438B-B05C-99C7BBD1144E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"/>
          </a:p>
        </p:txBody>
      </p:sp>
      <p:sp>
        <p:nvSpPr>
          <p:cNvPr id="21508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A5CCBA63-C8BE-489F-B7EC-1BD7C5AFF7BF}" type="datetime1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p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>
              <a:defRPr/>
            </a:pPr>
            <a:r>
              <a:rPr b="0" i="0" u="none" baseline="0" lang="pl"/>
              <a:t>N. Gormanns-Bieker           Pedagog Business 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6"/>
          <p:cNvSpPr>
            <a:spLocks noGrp="1"/>
          </p:cNvSpPr>
          <p:nvPr>
            <p:ph idx="1"/>
          </p:nvPr>
        </p:nvSpPr>
        <p:spPr>
          <a:xfrm>
            <a:off x="250825" y="2636838"/>
            <a:ext cx="7920038" cy="1512887"/>
          </a:xfrm>
        </p:spPr>
        <p:txBody>
          <a:bodyPr anchor="ctr"/>
          <a:lstStyle/>
          <a:p>
            <a:pPr marL="82550" indent="0" algn="ctr" rtl="0">
              <a:buFont typeface="Arial" charset="0"/>
              <a:buNone/>
            </a:pPr>
            <a:r>
              <a:rPr sz="4000" b="0" i="0" u="none" baseline="0" lang="pl">
                <a:sym typeface="Wingdings" pitchFamily="2" charset="2"/>
              </a:rPr>
              <a:t>Dziękujemy za uwagę!</a:t>
            </a:r>
          </a:p>
        </p:txBody>
      </p:sp>
      <p:sp>
        <p:nvSpPr>
          <p:cNvPr id="23554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627CE50D-4F08-429D-B4F9-0D2E9B9180F9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"/>
          </a:p>
        </p:txBody>
      </p:sp>
      <p:sp>
        <p:nvSpPr>
          <p:cNvPr id="23555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rtl="0">
              <a:spcBef>
                <a:spcPct val="0"/>
              </a:spcBef>
              <a:spcAft>
                <a:spcPct val="0"/>
              </a:spcAft>
            </a:pPr>
            <a:r>
              <a:rPr b="0" i="0" u="none" baseline="0" lang="pl"/>
              <a:t/>
            </a:r>
            <a:fld id="{40CF9BC4-F833-44DA-AAE9-0B697D3A894E}" type="datetime1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p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>
              <a:defRPr/>
            </a:pPr>
            <a:r>
              <a:rPr b="0" i="0" u="none" baseline="0" lang="pl"/>
              <a:t>N. Gormanns-Bieker           Pedagog Business 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ähe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ariss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475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Nähe</vt:lpstr>
      <vt:lpstr>Erasmus+ Curriculum pentru perfecționare și dezvoltare continuă Reducerea factorilor de stres psihosocial în îngrjirea vârstnicilor </vt:lpstr>
      <vt:lpstr>Erasmus+ − alte aspecte educaționale</vt:lpstr>
      <vt:lpstr>            Alte aspecte educaționale – Comunicarea</vt:lpstr>
      <vt:lpstr>          Alte aspecte educaționale - Comunicarea</vt:lpstr>
      <vt:lpstr>  Curriculum − Comunicarea  Apropiere și distanțare </vt:lpstr>
      <vt:lpstr>Curriculum − Comunicarea </vt:lpstr>
      <vt:lpstr>Curriculum − Comunicarea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9 Qualitäts-management</dc:title>
  <dc:creator>Sandra</dc:creator>
  <cp:lastModifiedBy>Tatiana</cp:lastModifiedBy>
  <cp:revision>344</cp:revision>
  <cp:lastPrinted>2011-08-18T12:31:28Z</cp:lastPrinted>
  <dcterms:created xsi:type="dcterms:W3CDTF">2011-08-13T05:30:11Z</dcterms:created>
  <dcterms:modified xsi:type="dcterms:W3CDTF">2016-02-02T13:08:10Z</dcterms:modified>
</cp:coreProperties>
</file>