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579" r:id="rId2"/>
    <p:sldId id="594" r:id="rId3"/>
    <p:sldId id="629" r:id="rId4"/>
    <p:sldId id="649" r:id="rId5"/>
    <p:sldId id="631" r:id="rId6"/>
    <p:sldId id="639" r:id="rId7"/>
    <p:sldId id="640" r:id="rId8"/>
    <p:sldId id="641" r:id="rId9"/>
    <p:sldId id="645" r:id="rId10"/>
    <p:sldId id="646" r:id="rId11"/>
    <p:sldId id="642" r:id="rId12"/>
    <p:sldId id="647" r:id="rId13"/>
    <p:sldId id="644" r:id="rId14"/>
    <p:sldId id="648" r:id="rId15"/>
    <p:sldId id="650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A27"/>
    <a:srgbClr val="91D2DB"/>
    <a:srgbClr val="F7FCC6"/>
    <a:srgbClr val="CC6600"/>
    <a:srgbClr val="F5A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8" autoAdjust="0"/>
    <p:restoredTop sz="84914" autoAdjust="0"/>
  </p:normalViewPr>
  <p:slideViewPr>
    <p:cSldViewPr>
      <p:cViewPr>
        <p:scale>
          <a:sx n="70" d="100"/>
          <a:sy n="70" d="100"/>
        </p:scale>
        <p:origin x="-2730" y="-738"/>
      </p:cViewPr>
      <p:guideLst>
        <p:guide orient="horz" pos="2160"/>
        <p:guide orient="horz" pos="4065"/>
        <p:guide pos="2880"/>
        <p:guide pos="5193"/>
      </p:guideLst>
    </p:cSldViewPr>
  </p:slideViewPr>
  <p:outlineViewPr>
    <p:cViewPr>
      <p:scale>
        <a:sx n="33" d="100"/>
        <a:sy n="33" d="100"/>
      </p:scale>
      <p:origin x="0" y="2062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E944E-8E5F-4EA5-87DF-383323CD484D}" type="datetimeFigureOut">
              <a:rPr lang="de-DE" smtClean="0"/>
              <a:pPr/>
              <a:t>03.02.2016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F0C6F-8045-4207-BA73-1A0399C8F04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6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6BA66-DB06-40FE-814F-B843B22B7B44}" type="datetimeFigureOut">
              <a:rPr lang="de-DE" smtClean="0"/>
              <a:pPr/>
              <a:t>03.02.2016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9C196-5D6C-486A-8B33-916C8968432A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31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00611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10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11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12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13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14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15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rtl="0"/>
            <a:r>
              <a:rPr sz="1200" kern="1200" b="0" i="0" u="none" baseline="0" lang="pl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pl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2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 rtl="0"/>
            <a:endParaRPr lang="pl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3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 rtl="0"/>
            <a:endParaRPr lang="pl" sz="16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4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5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6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7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8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1769C196-5D6C-486A-8B33-916C8968432A}" type="slidenum">
              <a:rPr/>
              <a:pPr/>
              <a:t>9</a:t>
            </a:fld>
            <a:endParaRPr lang="pl"/>
          </a:p>
        </p:txBody>
      </p:sp>
    </p:spTree>
    <p:extLst>
      <p:ext uri="{BB962C8B-B14F-4D97-AF65-F5344CB8AC3E}">
        <p14:creationId xmlns:p14="http://schemas.microsoft.com/office/powerpoint/2010/main" val="41634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6439227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39D329A9-6DFD-43B4-A6A3-BE3AF2A1C514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3568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49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9C276186-0659-422F-8A82-F7848206AF7F}" type="datetime1">
              <a:rPr lang="de-DE" smtClean="0"/>
              <a:pPr/>
              <a:t>03.02.2016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659687" cy="1168400"/>
          </a:xfrm>
        </p:spPr>
        <p:txBody>
          <a:bodyPr anchor="t"/>
          <a:lstStyle>
            <a:lvl1pPr algn="l">
              <a:defRPr sz="3600" b="0" cap="all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4984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2160" y="6440488"/>
            <a:ext cx="1498551" cy="365760"/>
          </a:xfrm>
        </p:spPr>
        <p:txBody>
          <a:bodyPr/>
          <a:lstStyle/>
          <a:p>
            <a:fld id="{58DE6465-02F4-4A24-A549-8B7D9183D62B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409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3"/>
          </p:nvPr>
        </p:nvSpPr>
        <p:spPr>
          <a:xfrm>
            <a:off x="6588224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723F40D8-607B-4C56-815D-00D6676FCDF8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3816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298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400" y="1535113"/>
            <a:ext cx="378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2817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6745857" y="644761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4926DC61-3E5E-4D44-BB31-0DFBC13A6518}" type="datetime1">
              <a:rPr lang="de-DE" smtClean="0"/>
              <a:pPr/>
              <a:t>03.02.2016</a:t>
            </a:fld>
            <a:endParaRPr lang="de-DE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GORMANNS-BIEKER   Pedagog Business M.A.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84784"/>
            <a:ext cx="79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CB782E5-A1FD-4CB2-BA3F-7128E927D61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6406495"/>
            <a:ext cx="338437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small" spc="0" baseline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N. </a:t>
            </a:r>
            <a:r>
              <a:rPr lang="de-DE" dirty="0" err="1" smtClean="0"/>
              <a:t>Gormanns-Bieker</a:t>
            </a:r>
            <a:r>
              <a:rPr lang="de-DE" dirty="0" smtClean="0"/>
              <a:t>     Betriebspädagogin  M.A.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49" y="6408936"/>
            <a:ext cx="149855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1D16D2D8-ED4D-47B4-8308-1DE85B1A2279}" type="datetime1">
              <a:rPr lang="de-DE" smtClean="0"/>
              <a:pPr/>
              <a:t>03.02.2016</a:t>
            </a:fld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17463" y="544502"/>
            <a:ext cx="9906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kern="1200" cap="none" spc="-100" baseline="0">
          <a:ln>
            <a:noFill/>
          </a:ln>
          <a:solidFill>
            <a:schemeClr val="tx2"/>
          </a:solidFill>
          <a:effectLst/>
          <a:latin typeface="+mn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7762056" cy="2798167"/>
          </a:xfrm>
        </p:spPr>
        <p:txBody>
          <a:bodyPr/>
          <a:lstStyle/>
          <a:p>
            <a:pPr algn="l" rtl="0"/>
            <a:r>
              <a:rPr b="1" i="0" u="none" baseline="0" lang="pl"/>
              <a:t>Erasmus + </a:t>
            </a:r>
            <a:br>
              <a:rPr b="1" lang="pl"/>
            </a:br>
            <a:r>
              <a:rPr sz="3600" b="1" i="0" u="none" baseline="0" lang="pl"/>
              <a:t>Przebieg doskonalenia i rozwoju osobistego</a:t>
            </a:r>
            <a:br>
              <a:rPr sz="3600" lang="pl"/>
            </a:br>
            <a:r>
              <a:rPr sz="2800" b="0" i="0" u="none" baseline="0" lang="pl"/>
              <a:t>Redukcja czynników przeciążenia psychicznego w opiece nad osobami starszymi</a:t>
            </a:r>
            <a:endParaRPr lang="pl" sz="2800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467544" y="4869160"/>
            <a:ext cx="6461760" cy="72920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sz="2400" b="0" i="0" u="none" baseline="0" lang="pl"/>
              <a:t>Natascha Gormanns-Bieker</a:t>
            </a:r>
            <a:endParaRPr lang="pl" sz="2400" dirty="0" smtClean="0"/>
          </a:p>
          <a:p>
            <a:pPr algn="l" rtl="0"/>
            <a:r>
              <a:rPr sz="2400" b="0" i="0" u="none" baseline="0" lang="pl"/>
              <a:t>Pedagog Biznesu M.A.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</a:t>
            </a:fld>
            <a:endParaRPr lang="pl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9C276186-0659-422F-8A82-F7848206AF7F}" type="datetime1">
              <a:rPr/>
              <a:pPr/>
              <a:t>03.02.2016</a:t>
            </a:fld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3517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- Uwaga i higiena psychiczna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b="1" i="0" u="none" baseline="0" lang="pl"/>
              <a:t>Doskonalenie 3: </a:t>
            </a:r>
            <a:r>
              <a:rPr b="1" i="0" u="none" baseline="0" lang="pl"/>
              <a:t>Polepszenie umiejętności wyłączania się i relaksacja  </a:t>
            </a:r>
          </a:p>
          <a:p>
            <a:pPr algn="l" rtl="0"/>
            <a:r>
              <a:rPr b="0" i="0" u="none" baseline="0" lang="pl"/>
              <a:t>Omówienie przyczyn i problemów związanych z wyłączaniem się /relaksacją  </a:t>
            </a:r>
          </a:p>
          <a:p>
            <a:pPr lvl="1" algn="l" rtl="0"/>
            <a:r>
              <a:rPr b="0" i="0" u="none" baseline="0" lang="pl"/>
              <a:t>Rozpoznanie przyczyn wewnętrznych  /zewnętrznych i uświadomienie sobie ich </a:t>
            </a:r>
            <a:endParaRPr lang="pl" dirty="0" smtClean="0"/>
          </a:p>
          <a:p>
            <a:pPr lvl="1" algn="l" rtl="0"/>
            <a:r>
              <a:rPr b="0" i="0" u="none" baseline="0" lang="pl"/>
              <a:t>Następstwa napięć psychicznych i braku odpoczynku   </a:t>
            </a:r>
          </a:p>
          <a:p>
            <a:pPr algn="l" rtl="0"/>
            <a:r>
              <a:rPr b="0" i="0" u="none" baseline="0" lang="pl"/>
              <a:t>Trening mentalny </a:t>
            </a:r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Zdrowe myślenie </a:t>
            </a:r>
            <a:endParaRPr lang="pl" dirty="0" smtClean="0">
              <a:sym typeface="Wingdings" pitchFamily="2" charset="2"/>
            </a:endParaRPr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Inne metody 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10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- Strategie odnośnie cierpienia/zbliżającej się śmierci </a:t>
            </a:r>
            <a:endParaRPr lang="pl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b="1" i="0" u="none" baseline="0" lang="pl"/>
              <a:t>Doskonalenie 1: </a:t>
            </a:r>
            <a:r>
              <a:rPr b="1" i="0" u="none" baseline="0" lang="pl"/>
              <a:t>Strategie odnośnie cierpienia/ zbliżającej się śmierci </a:t>
            </a:r>
            <a:endParaRPr lang="pl" dirty="0" smtClean="0"/>
          </a:p>
          <a:p>
            <a:pPr algn="l" rtl="0"/>
            <a:r>
              <a:rPr b="0" i="0" u="none" baseline="0" lang="pl"/>
              <a:t>Ogólna pomoc paliatywna  Istota i cele </a:t>
            </a:r>
            <a:endParaRPr lang="pl" dirty="0" smtClean="0"/>
          </a:p>
          <a:p>
            <a:pPr algn="l" rtl="0"/>
            <a:r>
              <a:rPr b="0" i="0" u="none" baseline="0" lang="pl"/>
              <a:t>Obycie się ze śmiercią/zrozumienie </a:t>
            </a:r>
            <a:endParaRPr lang="pl" dirty="0" smtClean="0"/>
          </a:p>
          <a:p>
            <a:pPr algn="l" rtl="0"/>
            <a:r>
              <a:rPr b="0" i="0" u="none" baseline="0" lang="pl"/>
              <a:t>Strategie adaptacyjne odnośnie cierpienia i zbliżającej się śmierci </a:t>
            </a:r>
            <a:endParaRPr lang="pl" dirty="0" smtClean="0"/>
          </a:p>
          <a:p>
            <a:pPr algn="l" rtl="0"/>
            <a:r>
              <a:rPr b="0" i="0" u="none" baseline="0" lang="pl"/>
              <a:t>Komunikacja i zachowanie wobec umierającego </a:t>
            </a:r>
            <a:endParaRPr lang="pl" dirty="0" smtClean="0"/>
          </a:p>
          <a:p>
            <a:pPr algn="l" rtl="0"/>
            <a:r>
              <a:rPr b="0" i="0" u="none" baseline="0" lang="pl"/>
              <a:t>Zbliżająca się śmierć/ umieranie i śmierć w innych kulturach/religiach  </a:t>
            </a:r>
          </a:p>
          <a:p>
            <a:pPr algn="l" rtl="0"/>
            <a:r>
              <a:rPr b="0" i="0" u="none" baseline="0" lang="pl"/>
              <a:t>Parametry pomocy paliatywnej 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11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− </a:t>
            </a:r>
            <a:r>
              <a:rPr b="0" i="0" u="none" baseline="0" lang="pl"/>
              <a:t>Sstrategie odnoszące się do cierpienia/zbliżającej się śmierci</a:t>
            </a:r>
            <a:endParaRPr lang="pl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8" indent="0" algn="l" rtl="0">
              <a:buNone/>
            </a:pPr>
            <a:r>
              <a:rPr b="1" i="0" u="none" baseline="0" lang="pl"/>
              <a:t>Doskonalenie 2: </a:t>
            </a:r>
            <a:r>
              <a:rPr b="1" i="0" u="none" baseline="0" lang="pl"/>
              <a:t>Praktyczne zastosowanie opieki paliatywnej</a:t>
            </a:r>
          </a:p>
          <a:p>
            <a:pPr algn="l" rtl="0"/>
            <a:r>
              <a:rPr b="0" i="0" u="none" baseline="0" lang="pl"/>
              <a:t>Pomoc paliatywna jako zawód i rozpoznanie części składowych opieki codziennej </a:t>
            </a:r>
            <a:r>
              <a:rPr b="0" i="0" u="none" baseline="0" lang="pl">
                <a:sym typeface="Wingdings" pitchFamily="2" charset="2"/>
              </a:rPr>
              <a:t> zwiększenie znaczenia</a:t>
            </a:r>
            <a:endParaRPr lang="pl" dirty="0" smtClean="0"/>
          </a:p>
          <a:p>
            <a:pPr algn="l" rtl="0"/>
            <a:r>
              <a:rPr b="0" i="0" u="none" baseline="0" lang="pl"/>
              <a:t>Profesjonalizacja pomocy paliatywnej </a:t>
            </a:r>
            <a:endParaRPr lang="pl" dirty="0" smtClean="0"/>
          </a:p>
          <a:p>
            <a:pPr algn="l" rtl="0"/>
            <a:r>
              <a:rPr b="0" i="0" u="none" baseline="0" lang="pl"/>
              <a:t>Kultura rozłąki i zastosowanie koncepcji pomocy paliatywnej 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12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− Trening - ruch </a:t>
            </a: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  <a:sym typeface="Wingdings" pitchFamily="2" charset="2"/>
              </a:rPr>
              <a:t> Kinestezja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8" indent="0" algn="l" rtl="0">
              <a:buNone/>
            </a:pPr>
            <a:r>
              <a:rPr b="1" i="0" u="none" baseline="0" lang="pl"/>
              <a:t>Doskonalenie 1: </a:t>
            </a:r>
            <a:r>
              <a:rPr b="1" i="0" u="none" baseline="0" lang="pl"/>
              <a:t>Kinestezja - prawidłowy ruch własny i innych osób</a:t>
            </a:r>
            <a:endParaRPr lang="pl" b="1" dirty="0" smtClean="0"/>
          </a:p>
          <a:p>
            <a:pPr algn="l" rtl="0"/>
            <a:r>
              <a:rPr b="0" i="0" u="none" baseline="0" lang="pl"/>
              <a:t>Koncepcja i idea kinestezji </a:t>
            </a:r>
            <a:endParaRPr lang="pl" dirty="0" smtClean="0"/>
          </a:p>
          <a:p>
            <a:pPr algn="l" rtl="0"/>
            <a:r>
              <a:rPr b="0" i="0" u="none" baseline="0" lang="pl"/>
              <a:t>Cele kinestezji  </a:t>
            </a:r>
          </a:p>
          <a:p>
            <a:pPr algn="l" rtl="0"/>
            <a:r>
              <a:rPr b="0" i="0" u="none" baseline="0" lang="pl"/>
              <a:t>System pojęcia kinestezji </a:t>
            </a:r>
            <a:endParaRPr lang="pl" dirty="0" smtClean="0"/>
          </a:p>
          <a:p>
            <a:pPr lvl="1" algn="l" rtl="0"/>
            <a:r>
              <a:rPr b="0" i="0" u="none" baseline="0" lang="pl"/>
              <a:t>Sześć podstaw ruchu psychologicznego</a:t>
            </a:r>
          </a:p>
          <a:p>
            <a:pPr lvl="2" algn="l" rtl="0"/>
            <a:r>
              <a:rPr b="0" i="0" u="none" baseline="0" lang="pl"/>
              <a:t>Interakcja i komunikacja </a:t>
            </a:r>
            <a:endParaRPr lang="pl" dirty="0" smtClean="0"/>
          </a:p>
          <a:p>
            <a:pPr lvl="2" algn="l" rtl="0"/>
            <a:r>
              <a:rPr b="0" i="0" u="none" baseline="0" lang="pl"/>
              <a:t>Anatomia funkcjonalna </a:t>
            </a:r>
            <a:endParaRPr lang="pl" dirty="0" smtClean="0"/>
          </a:p>
          <a:p>
            <a:pPr lvl="2" algn="l" rtl="0"/>
            <a:r>
              <a:rPr b="0" i="0" u="none" baseline="0" lang="pl"/>
              <a:t>Ruch człowieka </a:t>
            </a:r>
            <a:endParaRPr lang="pl" dirty="0" smtClean="0"/>
          </a:p>
          <a:p>
            <a:pPr lvl="2" algn="l" rtl="0"/>
            <a:r>
              <a:rPr b="0" i="0" u="none" baseline="0" lang="pl"/>
              <a:t>Wysiłek fizyczny </a:t>
            </a:r>
            <a:endParaRPr lang="pl" dirty="0" smtClean="0"/>
          </a:p>
          <a:p>
            <a:pPr lvl="2" algn="l" rtl="0"/>
            <a:r>
              <a:rPr b="0" i="0" u="none" baseline="0" lang="pl"/>
              <a:t>Rola człowieka</a:t>
            </a:r>
            <a:endParaRPr lang="pl" dirty="0" smtClean="0"/>
          </a:p>
          <a:p>
            <a:pPr lvl="2" algn="l" rtl="0"/>
            <a:r>
              <a:rPr b="0" i="0" u="none" baseline="0" lang="pl"/>
              <a:t>Adekwatny zakres 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13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− Trening - ruch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b="1" i="0" u="none" baseline="0" lang="pl"/>
              <a:t>Doskonalenie 2: </a:t>
            </a:r>
            <a:r>
              <a:rPr b="1" i="0" u="none" baseline="0" lang="pl"/>
              <a:t>Badanie psychosomatyczne bólu pleców</a:t>
            </a:r>
            <a:endParaRPr lang="pl" b="1" dirty="0" smtClean="0"/>
          </a:p>
          <a:p>
            <a:pPr algn="l" rtl="0"/>
            <a:r>
              <a:rPr b="0" i="0" u="none" baseline="0" lang="pl"/>
              <a:t>Plecy: Anatomia, najczęstsze bolesne punkty, przyczyny bólu</a:t>
            </a:r>
            <a:endParaRPr lang="pl" dirty="0" smtClean="0"/>
          </a:p>
          <a:p>
            <a:pPr algn="l" rtl="0"/>
            <a:r>
              <a:rPr b="0" i="0" u="none" baseline="0" lang="pl"/>
              <a:t>Związek pomięsdzy bólem pleców, a psychiką</a:t>
            </a:r>
            <a:r>
              <a:rPr b="0" i="0" u="none" baseline="0" lang="pl">
                <a:sym typeface="Wingdings" pitchFamily="2" charset="2"/>
              </a:rPr>
              <a:t></a:t>
            </a:r>
            <a:r>
              <a:rPr b="0" i="0" u="none" baseline="0" lang="pl"/>
              <a:t>Psycho-somatyka</a:t>
            </a:r>
            <a:endParaRPr lang="pl" dirty="0" smtClean="0"/>
          </a:p>
          <a:p>
            <a:pPr algn="l" rtl="0"/>
            <a:r>
              <a:rPr b="0" i="0" u="none" baseline="0" lang="pl"/>
              <a:t>Ujęcie holistyczne  terapii i przeciwdziałania  </a:t>
            </a:r>
          </a:p>
          <a:p>
            <a:pPr lvl="1" algn="l" rtl="0"/>
            <a:r>
              <a:rPr b="0" i="0" u="none" baseline="0" lang="pl"/>
              <a:t>Poziom cielesny </a:t>
            </a:r>
            <a:endParaRPr lang="pl" dirty="0" smtClean="0"/>
          </a:p>
          <a:p>
            <a:pPr lvl="1" algn="l" rtl="0"/>
            <a:r>
              <a:rPr b="0" i="0" u="none" baseline="0" lang="pl"/>
              <a:t>Poziom terapii zachowawczej </a:t>
            </a:r>
            <a:endParaRPr lang="pl" dirty="0" smtClean="0"/>
          </a:p>
          <a:p>
            <a:pPr lvl="1" algn="l" rtl="0"/>
            <a:r>
              <a:rPr b="0" i="0" u="none" baseline="0" lang="pl"/>
              <a:t>Poziom psychologiczny 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14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251520" y="2636912"/>
            <a:ext cx="7920000" cy="1512168"/>
          </a:xfrm>
        </p:spPr>
        <p:txBody>
          <a:bodyPr anchor="ctr" anchorCtr="0">
            <a:normAutofit/>
          </a:bodyPr>
          <a:lstStyle/>
          <a:p>
            <a:pPr marL="82550" indent="0" algn="ctr" rtl="0">
              <a:buNone/>
            </a:pPr>
            <a:r>
              <a:rPr sz="4000" b="0" i="0" u="none" baseline="0" lang="pl">
                <a:sym typeface="Wingdings" pitchFamily="2" charset="2"/>
              </a:rPr>
              <a:t>Dziękujemy za uwagę!</a:t>
            </a:r>
            <a:endParaRPr lang="pl" sz="4000" dirty="0" smtClean="0">
              <a:sym typeface="Wingdings" pitchFamily="2" charset="2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15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Erasmus + - rozpoznanie ważnych pól tematycznych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Kwestionariusz:</a:t>
            </a:r>
          </a:p>
          <a:p>
            <a:pPr lvl="1" algn="l" rtl="0"/>
            <a:r>
              <a:rPr b="0" i="0" u="none" baseline="0" lang="pl"/>
              <a:t>Rozpoznanie czynników stresu w opiece nad osobami starszymi </a:t>
            </a:r>
            <a:endParaRPr lang="pl" dirty="0" smtClean="0"/>
          </a:p>
          <a:p>
            <a:pPr lvl="1" algn="l" rtl="0"/>
            <a:r>
              <a:rPr b="0" i="0" u="none" baseline="0" lang="pl"/>
              <a:t>Kwestionariusze, istotne tematy, prośby i sugestie, środki doskonalenia i rozwoju osobistego </a:t>
            </a:r>
            <a:endParaRPr lang="pl" dirty="0" smtClean="0"/>
          </a:p>
          <a:p>
            <a:pPr marL="341313" lvl="1" indent="-231775" algn="l" rtl="0"/>
            <a:r>
              <a:rPr b="1" i="0" u="none" baseline="0" lang="pl"/>
              <a:t>Pisanie curriculum: </a:t>
            </a:r>
          </a:p>
          <a:p>
            <a:pPr lvl="1" algn="l" rtl="0"/>
            <a:r>
              <a:rPr b="0" i="0" u="none" baseline="0" lang="pl"/>
              <a:t>Przyswojenie tych próśb/sugestii </a:t>
            </a:r>
            <a:endParaRPr lang="pl" dirty="0" smtClean="0"/>
          </a:p>
          <a:p>
            <a:pPr lvl="1" algn="l" rtl="0"/>
            <a:r>
              <a:rPr b="0" i="0" u="none" baseline="0" lang="pl"/>
              <a:t>Opracowanie możliwych modułów na podstawie wyżej wymienionych czynników stesogennych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2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11884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Poprzednie ujęcia czynników stresogennych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r>
              <a:rPr b="0" i="0" u="none" baseline="0" lang="pl"/>
              <a:t>Typowe re</a:t>
            </a:r>
            <a:r>
              <a:rPr sz="2400" b="0" i="0" u="none" baseline="0" lang="pl"/>
              <a:t>komandacje:</a:t>
            </a:r>
          </a:p>
          <a:p>
            <a:pPr lvl="1" algn="l" rtl="0"/>
            <a:r>
              <a:rPr b="0" i="0" u="none" baseline="0" lang="pl"/>
              <a:t>Trening osobisty</a:t>
            </a:r>
            <a:endParaRPr lang="pl" dirty="0" smtClean="0"/>
          </a:p>
          <a:p>
            <a:pPr lvl="1" algn="l" rtl="0"/>
            <a:r>
              <a:rPr sz="2000" b="0" i="0" u="none" baseline="0" lang="pl"/>
              <a:t>Joga</a:t>
            </a:r>
          </a:p>
          <a:p>
            <a:pPr lvl="1" algn="l" rtl="0"/>
            <a:r>
              <a:rPr b="0" i="0" u="none" baseline="0" lang="pl"/>
              <a:t>Inne metody relaksacyjne</a:t>
            </a:r>
            <a:endParaRPr lang="pl" dirty="0" smtClean="0"/>
          </a:p>
          <a:p>
            <a:pPr algn="l" rtl="0"/>
            <a:r>
              <a:rPr b="0" i="0" u="none" baseline="0" lang="pl"/>
              <a:t>Mimo wszystko: istnieje duża presja na polu opieki nad osobami starszymi </a:t>
            </a:r>
            <a:endParaRPr lang="pl" dirty="0" smtClean="0"/>
          </a:p>
          <a:p>
            <a:pPr algn="l" rtl="0"/>
            <a:r>
              <a:rPr b="0" i="0" u="none" baseline="0" lang="pl"/>
              <a:t>Dlaczego, skoro metody jej pomniejszania są znane?</a:t>
            </a:r>
          </a:p>
          <a:p>
            <a:pPr lvl="1" algn="l" rtl="0"/>
            <a:r>
              <a:rPr b="0" i="0" u="none" baseline="0" lang="pl"/>
              <a:t>Brak znajomości, brak wdrażania w życie, itp?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3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Poprzednie ujęcia czynników stresogennych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algn="l" rtl="0">
              <a:buClr>
                <a:schemeClr val="accent1"/>
              </a:buClr>
              <a:defRPr/>
            </a:pPr>
            <a:r>
              <a:rPr sz="2400" b="0" i="0" u="none" baseline="0" lang="pl"/>
              <a:t>Stosowanie metod tylko wówczas, gdy pojawia się przeciążenie </a:t>
            </a:r>
            <a:endParaRPr lang="pl" sz="2400" dirty="0" smtClean="0"/>
          </a:p>
          <a:p>
            <a:pPr marL="342900" lvl="1" algn="l" rtl="0">
              <a:buClr>
                <a:schemeClr val="accent1"/>
              </a:buClr>
              <a:defRPr/>
            </a:pPr>
            <a:r>
              <a:rPr sz="2400" b="0" i="0" u="none" baseline="0" lang="pl"/>
              <a:t>Pomysł: opracowanie metod, które sprawdziły się w praktyce </a:t>
            </a:r>
            <a:endParaRPr lang="pl" sz="2400" dirty="0" smtClean="0"/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Metody kognitywne, siła wewnętrzna, odporność itp</a:t>
            </a:r>
          </a:p>
          <a:p>
            <a:pPr lvl="1" algn="l" rtl="0"/>
            <a:r>
              <a:rPr b="0" i="0" u="none" baseline="0" lang="pl"/>
              <a:t>Strategie mentalne/kognitywne, aby przeciwdziałać czynnikom stresowym już podczas pracy </a:t>
            </a:r>
          </a:p>
          <a:p>
            <a:pPr marL="361950" lvl="1" indent="-361950" algn="l" rtl="0">
              <a:buClr>
                <a:schemeClr val="accent1"/>
              </a:buClr>
              <a:buFont typeface="Wingdings" panose="05000000000000000000" pitchFamily="2" charset="2"/>
              <a:buChar char="ð"/>
              <a:defRPr/>
            </a:pPr>
            <a:r>
              <a:rPr sz="2400" b="0" i="0" u="none" baseline="0" lang="pl"/>
              <a:t>Ma to zastosowanie zwłaszcza w polach tematycznych związanych z higieną psychiczną</a:t>
            </a:r>
            <a:endParaRPr lang="pl" sz="2400" dirty="0" smtClean="0"/>
          </a:p>
          <a:p>
            <a:pPr algn="l" rtl="0">
              <a:buNone/>
            </a:pPr>
            <a:endParaRPr lang="pl" dirty="0" smtClean="0"/>
          </a:p>
          <a:p>
            <a:pPr algn="l" rtl="0"/>
            <a:r>
              <a:rPr b="0" i="0" u="none" baseline="0" lang="pl"/>
              <a:t>Poszukiwanie metod i punktów odniesienia</a:t>
            </a:r>
            <a:endParaRPr lang="pl" dirty="0" smtClean="0"/>
          </a:p>
          <a:p>
            <a:pPr algn="l" rtl="0"/>
            <a:r>
              <a:rPr b="0" i="0" u="none" baseline="0" lang="pl"/>
              <a:t>Integracja z Programem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4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Program - istotne pola tematyczne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Higiena psychiczna  </a:t>
            </a:r>
          </a:p>
          <a:p>
            <a:pPr algn="l" rtl="0"/>
            <a:r>
              <a:rPr b="0" i="0" u="none" baseline="0" lang="pl"/>
              <a:t>Zarządzanie cierpieniem i zbliżającą się śmiercią </a:t>
            </a:r>
            <a:endParaRPr lang="pl" dirty="0" smtClean="0"/>
          </a:p>
          <a:p>
            <a:pPr algn="l" rtl="0"/>
            <a:r>
              <a:rPr b="0" i="0" u="none" baseline="0" lang="pl"/>
              <a:t>Trening - ruch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5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Program - istotne pola tematyczne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Higiena psychiczna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1: umocnienie się </a:t>
            </a:r>
            <a:r>
              <a:rPr b="0" i="0" u="none" baseline="0" lang="pl">
                <a:sym typeface="Wingdings" pitchFamily="2" charset="2"/>
              </a:rPr>
              <a:t>wzmocnienie odporności</a:t>
            </a:r>
            <a:endParaRPr lang="pl" dirty="0" smtClean="0">
              <a:sym typeface="Wingdings" pitchFamily="2" charset="2"/>
            </a:endParaRPr>
          </a:p>
          <a:p>
            <a:pPr lvl="1" algn="l" rtl="0"/>
            <a:r>
              <a:rPr b="0" i="0" u="none" baseline="0" lang="pl"/>
              <a:t>Doskonalenie 2: Metody higieny psychicznej, a kierowanie uwagi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3: polepszenie umiejętności wyłączania się i relaksacji </a:t>
            </a:r>
            <a:endParaRPr lang="pl" dirty="0" smtClean="0"/>
          </a:p>
          <a:p>
            <a:pPr algn="l" rtl="0"/>
            <a:r>
              <a:rPr b="0" i="0" u="none" baseline="0" lang="pl"/>
              <a:t>Przyzwyczajenie w związku z cierpieniem/ zbliżającą się śmiercią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1: Strategie odnośnie cierpienia/ zbliżającej się śmierci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2: Praktyczne zastosowanie opieki paliatywnej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6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- istotne pola tematyczne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b="0" i="0" u="none" baseline="0" lang="pl"/>
              <a:t>Trening - ruch 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1 : kinestetyczne - odpowiedni ruch własny i innych osób</a:t>
            </a:r>
            <a:endParaRPr lang="pl" dirty="0" smtClean="0"/>
          </a:p>
          <a:p>
            <a:pPr lvl="1" algn="l" rtl="0"/>
            <a:r>
              <a:rPr b="0" i="0" u="none" baseline="0" lang="pl"/>
              <a:t>Doskonalenie 2: ból pleców postrzegany holistycznie</a:t>
            </a:r>
            <a:r>
              <a:rPr b="0" i="0" u="none" baseline="0" lang="pl">
                <a:sym typeface="Wingdings" pitchFamily="2" charset="2"/>
              </a:rPr>
              <a:t> składowe psychosomatyczne bólu pleców</a:t>
            </a:r>
            <a:endParaRPr lang="pl" dirty="0" smtClean="0">
              <a:sym typeface="Wingdings" pitchFamily="2" charset="2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7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- Uwaga i higiena psychiczna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b="1" i="0" u="none" baseline="0" lang="pl"/>
              <a:t>Doskonalenie 1: umocnienie się   </a:t>
            </a:r>
          </a:p>
          <a:p>
            <a:pPr algn="l" rtl="0"/>
            <a:r>
              <a:rPr b="0" i="0" u="none" baseline="0" lang="pl"/>
              <a:t>Autoanaliza, odkrycie mocnych punktów i potencjału Koncepcja odporności</a:t>
            </a:r>
            <a:endParaRPr lang="pl" dirty="0" smtClean="0"/>
          </a:p>
          <a:p>
            <a:pPr lvl="1" algn="l" rtl="0"/>
            <a:r>
              <a:rPr b="0" i="0" u="none" baseline="0" lang="pl">
                <a:sym typeface="Wingdings" pitchFamily="2" charset="2"/>
              </a:rPr>
              <a:t>7 filarów i czynników odporności </a:t>
            </a:r>
            <a:endParaRPr lang="pl" dirty="0" smtClean="0"/>
          </a:p>
          <a:p>
            <a:pPr lvl="1" algn="l" rtl="0"/>
            <a:r>
              <a:rPr b="0" i="0" u="none" baseline="0" lang="pl"/>
              <a:t>Trening odporności </a:t>
            </a:r>
            <a:endParaRPr lang="pl" dirty="0" smtClean="0"/>
          </a:p>
          <a:p>
            <a:pPr lvl="2" algn="l" rtl="0"/>
            <a:r>
              <a:rPr b="0" i="0" u="none" baseline="0" lang="pl"/>
              <a:t>Zwiększenie odporności na stres, trening uwagi</a:t>
            </a:r>
            <a:endParaRPr lang="pl" dirty="0" smtClean="0"/>
          </a:p>
          <a:p>
            <a:pPr algn="l" rtl="0"/>
            <a:r>
              <a:rPr b="0" i="0" u="none" baseline="0" lang="pl"/>
              <a:t>Zorientowanie na własny potencjał</a:t>
            </a:r>
            <a:endParaRPr lang="pl" dirty="0" smtClean="0"/>
          </a:p>
          <a:p>
            <a:pPr lvl="1" algn="l" rtl="0"/>
            <a:r>
              <a:rPr b="0" i="0" u="none" baseline="0" lang="pl"/>
              <a:t>Optymizm, pozytywne uczucia, własna determinacja, uwaga itp.</a:t>
            </a:r>
          </a:p>
          <a:p>
            <a:pPr lvl="1" algn="l" rtl="0"/>
            <a:r>
              <a:rPr b="0" i="0" u="none" baseline="0" lang="pl"/>
              <a:t>Kontrola negatywnych myśli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8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sz="3200" kern="1200" spc="-100" b="0" i="0" u="none" baseline="0" lang="pl">
                <a:solidFill>
                  <a:schemeClr val="tx2"/>
                </a:solidFill>
                <a:latin typeface="+mn-lt"/>
                <a:ea typeface="+mj-ea"/>
                <a:cs typeface="+mj-cs"/>
              </a:rPr>
              <a:t>Przebieg - Uwaga i higiena psychiczna </a:t>
            </a:r>
            <a:endParaRPr lang="pl" sz="3200" kern="1200" spc="-100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4625" indent="3175" algn="l" rtl="0">
              <a:buNone/>
            </a:pPr>
            <a:r>
              <a:rPr b="1" i="0" u="none" baseline="0" lang="pl"/>
              <a:t>Doskonalenie 2: </a:t>
            </a:r>
            <a:r>
              <a:rPr b="1" i="0" u="none" baseline="0" lang="pl"/>
              <a:t>Metody higieny psychicznej i kierowania uwagi</a:t>
            </a:r>
            <a:endParaRPr lang="pl" b="1" dirty="0" smtClean="0"/>
          </a:p>
          <a:p>
            <a:pPr algn="l" rtl="0"/>
            <a:r>
              <a:rPr b="0" i="0" u="none" baseline="0" lang="pl"/>
              <a:t>Higiena psychiczna - co to oznacza?</a:t>
            </a:r>
          </a:p>
          <a:p>
            <a:pPr lvl="1" algn="l" rtl="0"/>
            <a:r>
              <a:rPr b="0" i="0" u="none" baseline="0" lang="pl"/>
              <a:t>Profilaktyka - lub charakter prewencyjny </a:t>
            </a:r>
            <a:endParaRPr lang="pl" dirty="0" smtClean="0"/>
          </a:p>
          <a:p>
            <a:pPr algn="l" rtl="0"/>
            <a:r>
              <a:rPr b="0" i="0" u="none" baseline="0" lang="pl"/>
              <a:t>Uwaga </a:t>
            </a:r>
            <a:r>
              <a:rPr b="0" i="0" u="none" baseline="0" lang="pl">
                <a:sym typeface="Wingdings" pitchFamily="2" charset="2"/>
              </a:rPr>
              <a:t> Fundamentalne cele i postawy</a:t>
            </a:r>
            <a:r>
              <a:rPr b="0" i="0" u="none" baseline="0" lang="pl"/>
              <a:t> </a:t>
            </a:r>
          </a:p>
          <a:p>
            <a:pPr algn="l" rtl="0"/>
            <a:r>
              <a:rPr b="0" i="0" u="none" baseline="0" lang="pl"/>
              <a:t>Metody higieny psychicznej   </a:t>
            </a:r>
          </a:p>
          <a:p>
            <a:pPr lvl="1" algn="l" rtl="0"/>
            <a:r>
              <a:rPr b="0" i="0" u="none" baseline="0" lang="pl"/>
              <a:t>Być uważnym/ą w stosunku do siebie samego/samej </a:t>
            </a:r>
            <a:endParaRPr lang="pl" dirty="0" smtClean="0"/>
          </a:p>
          <a:p>
            <a:pPr lvl="1" algn="l" rtl="0"/>
            <a:r>
              <a:rPr b="0" i="0" u="none" baseline="0" lang="pl"/>
              <a:t>Rozpoznanie przeciążenia psychicznego, autorefleksja, promowanie własnych kompetencji  </a:t>
            </a:r>
            <a:endParaRPr lang="pl" dirty="0" smtClean="0"/>
          </a:p>
          <a:p>
            <a:pPr lvl="1" algn="l" rtl="0"/>
            <a:r>
              <a:rPr b="0" i="0" u="none" baseline="0" lang="pl"/>
              <a:t>Aspiracja w stronę równowagi pomiędzy życiem prywatnym, a pracą (Work-Life-Balance)</a:t>
            </a:r>
            <a:endParaRPr lang="pl" dirty="0" smtClean="0"/>
          </a:p>
          <a:p>
            <a:pPr lvl="1" algn="l" rtl="0"/>
            <a:r>
              <a:rPr b="0" i="0" u="none" baseline="0" lang="pl"/>
              <a:t>Codzienne metody zachowania higieny psychicznej i uwagi</a:t>
            </a:r>
            <a:endParaRPr lang="pl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FCB782E5-A1FD-4CB2-BA3F-7128E927D61F}" type="slidenum">
              <a:rPr/>
              <a:pPr/>
              <a:t>9</a:t>
            </a:fld>
            <a:endParaRPr lang="pl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b="0" i="0" u="none" baseline="0" lang="pl"/>
              <a:t/>
            </a:r>
            <a:fld id="{599A9CA1-B7EB-4B60-A278-7B3C09CE80BD}" type="datetime1">
              <a:rPr/>
              <a:pPr/>
              <a:t>03.02.2016</a:t>
            </a:fld>
            <a:endParaRPr lang="pl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N. Gormanns-Bieker           Pedagog Business M.A.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704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799</Words>
  <Application>Microsoft Office PowerPoint</Application>
  <PresentationFormat>On-screen Show (4:3)</PresentationFormat>
  <Paragraphs>165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Nähe</vt:lpstr>
      <vt:lpstr>Erasmus+ Curriculum pentru perfecționare și dezvoltare continuă  Reducerea factorilor de suprasolicitare psihosocială în îngrijirea vârstnicilor </vt:lpstr>
      <vt:lpstr>Erasmus+ − identificarea ariilor tematice importante</vt:lpstr>
      <vt:lpstr>Abordări anterioare în legătură cu agenții stresori</vt:lpstr>
      <vt:lpstr>Abordări anterioare în legătură cu agenții stresori</vt:lpstr>
      <vt:lpstr>Curriculum − arii tematice relevante </vt:lpstr>
      <vt:lpstr>Curriculum − arii tematice relevante </vt:lpstr>
      <vt:lpstr>Curriculum − arii tematice relevante</vt:lpstr>
      <vt:lpstr>Curriculum − Atenție și psihoigienă </vt:lpstr>
      <vt:lpstr>Curriculum − Atenție și psihoigienă </vt:lpstr>
      <vt:lpstr>Curriculum − Atenția și psihoigiena </vt:lpstr>
      <vt:lpstr>Curriculum − Strategii privind la suferința/moartea iminentă </vt:lpstr>
      <vt:lpstr>Curriculum − Strategii privind suferința/moartea iminentă</vt:lpstr>
      <vt:lpstr>Curriculum − Formare - mișcare   Kinestezic </vt:lpstr>
      <vt:lpstr>Curriculum − Formare – mișcare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9 Qualitäts-management</dc:title>
  <dc:creator>Sandra</dc:creator>
  <cp:lastModifiedBy>Rodica</cp:lastModifiedBy>
  <cp:revision>351</cp:revision>
  <cp:lastPrinted>2011-08-18T12:31:28Z</cp:lastPrinted>
  <dcterms:created xsi:type="dcterms:W3CDTF">2011-08-13T05:30:11Z</dcterms:created>
  <dcterms:modified xsi:type="dcterms:W3CDTF">2016-02-03T07:50:04Z</dcterms:modified>
</cp:coreProperties>
</file>