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562" r:id="rId2"/>
    <p:sldId id="563" r:id="rId3"/>
    <p:sldId id="568" r:id="rId4"/>
    <p:sldId id="580" r:id="rId5"/>
    <p:sldId id="565" r:id="rId6"/>
    <p:sldId id="564" r:id="rId7"/>
    <p:sldId id="422" r:id="rId8"/>
    <p:sldId id="554" r:id="rId9"/>
    <p:sldId id="504" r:id="rId10"/>
    <p:sldId id="427" r:id="rId11"/>
    <p:sldId id="513" r:id="rId12"/>
    <p:sldId id="581" r:id="rId13"/>
    <p:sldId id="571" r:id="rId14"/>
    <p:sldId id="572" r:id="rId15"/>
    <p:sldId id="523" r:id="rId16"/>
    <p:sldId id="550" r:id="rId17"/>
    <p:sldId id="551" r:id="rId18"/>
    <p:sldId id="576" r:id="rId19"/>
    <p:sldId id="577" r:id="rId20"/>
    <p:sldId id="578" r:id="rId21"/>
    <p:sldId id="579" r:id="rId22"/>
  </p:sldIdLst>
  <p:sldSz cx="8640763" cy="6483350"/>
  <p:notesSz cx="6797675" cy="992663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 Narrow" panose="020B060602020203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 Narrow" panose="020B060602020203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 Narrow" panose="020B060602020203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 Narrow" panose="020B060602020203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 Narrow" panose="020B0606020202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 Narrow" panose="020B0606020202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 Narrow" panose="020B0606020202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 Narrow" panose="020B0606020202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 Narrow" panose="020B0606020202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5">
          <p15:clr>
            <a:srgbClr val="A4A3A4"/>
          </p15:clr>
        </p15:guide>
        <p15:guide id="2" orient="horz" pos="318">
          <p15:clr>
            <a:srgbClr val="A4A3A4"/>
          </p15:clr>
        </p15:guide>
        <p15:guide id="3" orient="horz" pos="681">
          <p15:clr>
            <a:srgbClr val="A4A3A4"/>
          </p15:clr>
        </p15:guide>
        <p15:guide id="4" orient="horz" pos="3562">
          <p15:clr>
            <a:srgbClr val="A4A3A4"/>
          </p15:clr>
        </p15:guide>
        <p15:guide id="5" pos="2676">
          <p15:clr>
            <a:srgbClr val="A4A3A4"/>
          </p15:clr>
        </p15:guide>
        <p15:guide id="6" pos="589">
          <p15:clr>
            <a:srgbClr val="A4A3A4"/>
          </p15:clr>
        </p15:guide>
        <p15:guide id="7" pos="5034">
          <p15:clr>
            <a:srgbClr val="A4A3A4"/>
          </p15:clr>
        </p15:guide>
        <p15:guide id="8" pos="276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7D6EB"/>
    <a:srgbClr val="9DB8DB"/>
    <a:srgbClr val="FFFFCC"/>
    <a:srgbClr val="FF694B"/>
    <a:srgbClr val="9CCCAC"/>
    <a:srgbClr val="FFFF99"/>
    <a:srgbClr val="B1D7BE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230" autoAdjust="0"/>
    <p:restoredTop sz="94693" autoAdjust="0"/>
  </p:normalViewPr>
  <p:slideViewPr>
    <p:cSldViewPr>
      <p:cViewPr varScale="1">
        <p:scale>
          <a:sx n="79" d="100"/>
          <a:sy n="79" d="100"/>
        </p:scale>
        <p:origin x="1458" y="48"/>
      </p:cViewPr>
      <p:guideLst>
        <p:guide orient="horz" pos="1135"/>
        <p:guide orient="horz" pos="318"/>
        <p:guide orient="horz" pos="681"/>
        <p:guide orient="horz" pos="3562"/>
        <p:guide pos="2676"/>
        <p:guide pos="589"/>
        <p:guide pos="5034"/>
        <p:guide pos="276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904"/>
    </p:cViewPr>
  </p:sorterViewPr>
  <p:notesViewPr>
    <p:cSldViewPr>
      <p:cViewPr varScale="1">
        <p:scale>
          <a:sx n="115" d="100"/>
          <a:sy n="115" d="100"/>
        </p:scale>
        <p:origin x="-1576" y="-96"/>
      </p:cViewPr>
      <p:guideLst>
        <p:guide orient="horz" pos="3127"/>
        <p:guide pos="214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204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21" tIns="45661" rIns="91321" bIns="45661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204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21" tIns="45661" rIns="91321" bIns="4566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516A8FD6-F5E9-4BBD-B03C-0B5882DFBB50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64307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4538"/>
            <a:ext cx="4957763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21" tIns="45661" rIns="91321" bIns="45661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21" tIns="45661" rIns="91321" bIns="4566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ABD0C1B6-6C65-4478-946F-E99B517F9FF8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18854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pl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36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1363" indent="-284163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1413" indent="-227013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597025" indent="-227013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4225" indent="-227013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1425" indent="-22701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68625" indent="-22701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5825" indent="-22701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3025" indent="-22701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/>
            <a:fld id="{F8D9C960-4A37-4E9C-9D07-63C216B5FD82}" type="slidenum">
              <a:rPr sz="1200">
                <a:latin typeface="Arial" panose="020B0604020202020204" pitchFamily="34" charset="0"/>
              </a:rPr>
              <a:pPr/>
              <a:t>1</a:t>
            </a:fld>
            <a:endParaRPr lang="pl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995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8"/>
          <p:cNvSpPr txBox="1">
            <a:spLocks noChangeArrowheads="1"/>
          </p:cNvSpPr>
          <p:nvPr userDrawn="1"/>
        </p:nvSpPr>
        <p:spPr bwMode="auto">
          <a:xfrm>
            <a:off x="0" y="5638800"/>
            <a:ext cx="8636000" cy="850900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576000" bIns="0" anchor="b"/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endParaRPr lang="de-DE" sz="4000">
              <a:solidFill>
                <a:schemeClr val="bg1"/>
              </a:solidFill>
              <a:latin typeface="Times" panose="02020603050405020304" pitchFamily="18" charset="0"/>
            </a:endParaRP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590800"/>
            <a:ext cx="7315200" cy="1143000"/>
          </a:xfrm>
        </p:spPr>
        <p:txBody>
          <a:bodyPr/>
          <a:lstStyle>
            <a:lvl1pPr algn="ctr">
              <a:defRPr sz="3400"/>
            </a:lvl1pPr>
          </a:lstStyle>
          <a:p>
            <a:pPr lvl="0"/>
            <a:r>
              <a:rPr lang="de-DE" noProof="0" smtClean="0"/>
              <a:t>Mastertitelformat bearbeiten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886200"/>
            <a:ext cx="6019800" cy="1600200"/>
          </a:xfrm>
        </p:spPr>
        <p:txBody>
          <a:bodyPr lIns="86420" tIns="43210" rIns="86420" bIns="43210"/>
          <a:lstStyle>
            <a:lvl1pPr marL="0" indent="0" algn="ctr">
              <a:buFont typeface="Arial" charset="0"/>
              <a:buNone/>
              <a:defRPr/>
            </a:lvl1pPr>
          </a:lstStyle>
          <a:p>
            <a:pPr lvl="0"/>
            <a:r>
              <a:rPr lang="de-DE" noProof="0" smtClean="0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019142120"/>
      </p:ext>
    </p:extLst>
  </p:cSld>
  <p:clrMapOvr>
    <a:masterClrMapping/>
  </p:clrMapOvr>
  <p:transition spd="slow">
    <p:cover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A81051B-2FA8-4C56-A4CD-D489B824D09B}" type="slidenum">
              <a:rPr lang="de-DE"/>
              <a:pPr/>
              <a:t>‹#›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vi-VN" dirty="0" smtClean="0"/>
              <a:t>Conferința</a:t>
            </a:r>
            <a:r>
              <a:rPr lang="de-DE" dirty="0" smtClean="0"/>
              <a:t> </a:t>
            </a:r>
            <a:r>
              <a:rPr lang="de-DE" dirty="0"/>
              <a:t>Prof. Dr. Michael Bach / pro mente reha, Salzburg</a:t>
            </a:r>
          </a:p>
        </p:txBody>
      </p:sp>
    </p:spTree>
    <p:extLst>
      <p:ext uri="{BB962C8B-B14F-4D97-AF65-F5344CB8AC3E}">
        <p14:creationId xmlns:p14="http://schemas.microsoft.com/office/powerpoint/2010/main" val="929182464"/>
      </p:ext>
    </p:extLst>
  </p:cSld>
  <p:clrMapOvr>
    <a:masterClrMapping/>
  </p:clrMapOvr>
  <p:transition spd="slow"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72B3A30-9047-49BD-86DA-2A9BCC6B3247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9378398"/>
      </p:ext>
    </p:extLst>
  </p:cSld>
  <p:clrMapOvr>
    <a:masterClrMapping/>
  </p:clrMapOvr>
  <p:transition spd="slow">
    <p:cover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1800" y="260350"/>
            <a:ext cx="7777163" cy="10795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31800" y="1450975"/>
            <a:ext cx="3817938" cy="6048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31800" y="2055813"/>
            <a:ext cx="3817938" cy="37353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389438" y="1450975"/>
            <a:ext cx="3819525" cy="6048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389438" y="2055813"/>
            <a:ext cx="3819525" cy="37353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B38E70D-599B-46D9-9A73-E135537F182B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2239901"/>
      </p:ext>
    </p:extLst>
  </p:cSld>
  <p:clrMapOvr>
    <a:masterClrMapping/>
  </p:clrMapOvr>
  <p:transition spd="slow">
    <p:cover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 9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6238" y="5946775"/>
            <a:ext cx="1914525" cy="552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eck 3"/>
          <p:cNvSpPr>
            <a:spLocks noChangeArrowheads="1"/>
          </p:cNvSpPr>
          <p:nvPr userDrawn="1"/>
        </p:nvSpPr>
        <p:spPr bwMode="auto">
          <a:xfrm>
            <a:off x="6264275" y="109538"/>
            <a:ext cx="23828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nl-NL">
                <a:latin typeface="Arial" panose="020B0604020202020204" pitchFamily="34" charset="0"/>
                <a:cs typeface="Times New Roman" panose="02020603050405020304" pitchFamily="18" charset="0"/>
              </a:rPr>
              <a:t>Projekt Arbeitswelt 2020</a:t>
            </a:r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/>
          </p:nvPr>
        </p:nvSpPr>
        <p:spPr>
          <a:xfrm>
            <a:off x="6726238" y="5726113"/>
            <a:ext cx="1590675" cy="220662"/>
          </a:xfrm>
        </p:spPr>
        <p:txBody>
          <a:bodyPr/>
          <a:lstStyle>
            <a:lvl1pPr marL="0" indent="0">
              <a:buNone/>
              <a:defRPr sz="900"/>
            </a:lvl1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fld id="{8D4A33F9-699C-48E3-9B40-E6AD24C7B20A}" type="slidenum">
              <a:rPr lang="de-DE"/>
              <a:pPr/>
              <a:t>‹#›</a:t>
            </a:fld>
            <a:endParaRPr lang="de-DE"/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985838" y="5969000"/>
            <a:ext cx="2916237" cy="3460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vi-VN" dirty="0" smtClean="0"/>
              <a:t>Conferința</a:t>
            </a:r>
            <a:r>
              <a:rPr lang="de-DE" dirty="0" smtClean="0"/>
              <a:t> </a:t>
            </a:r>
            <a:r>
              <a:rPr lang="de-DE" dirty="0"/>
              <a:t>Prof. Dr. Michael Bach / pro mente reha, Salzburg</a:t>
            </a:r>
          </a:p>
        </p:txBody>
      </p:sp>
    </p:spTree>
    <p:extLst>
      <p:ext uri="{BB962C8B-B14F-4D97-AF65-F5344CB8AC3E}">
        <p14:creationId xmlns:p14="http://schemas.microsoft.com/office/powerpoint/2010/main" val="2854324744"/>
      </p:ext>
    </p:extLst>
  </p:cSld>
  <p:clrMapOvr>
    <a:masterClrMapping/>
  </p:clrMapOvr>
  <p:transition spd="slow">
    <p:cover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3863" y="4538663"/>
            <a:ext cx="5184775" cy="5349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693863" y="579438"/>
            <a:ext cx="5184775" cy="38893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93863" y="5073650"/>
            <a:ext cx="5184775" cy="76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F7FC497-F8C6-4AE3-A3C3-ACDBCEE0362B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3166419"/>
      </p:ext>
    </p:extLst>
  </p:cSld>
  <p:clrMapOvr>
    <a:masterClrMapping/>
  </p:clrMapOvr>
  <p:transition spd="slow">
    <p:cover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56B552A-3BFC-47E1-BA4D-88D2C86C7E3B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1107194"/>
      </p:ext>
    </p:extLst>
  </p:cSld>
  <p:clrMapOvr>
    <a:masterClrMapping/>
  </p:clrMapOvr>
  <p:transition spd="slow">
    <p:cover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172200" y="381000"/>
            <a:ext cx="1828800" cy="51085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334000" cy="51085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858C8AE-A5A2-4A03-9B1C-5D15E14F153D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5981852"/>
      </p:ext>
    </p:extLst>
  </p:cSld>
  <p:clrMapOvr>
    <a:masterClrMapping/>
  </p:clrMapOvr>
  <p:transition spd="slow">
    <p:cover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el, zwei Inhalte üb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5334000" cy="105727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685800" y="1828800"/>
            <a:ext cx="3581400" cy="17541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419600" y="1828800"/>
            <a:ext cx="3581400" cy="17541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half" idx="3"/>
          </p:nvPr>
        </p:nvSpPr>
        <p:spPr>
          <a:xfrm>
            <a:off x="685800" y="3735388"/>
            <a:ext cx="7315200" cy="175418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F0849CA-3A04-48AC-B6F4-24198878BAAD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0557611"/>
      </p:ext>
    </p:extLst>
  </p:cSld>
  <p:clrMapOvr>
    <a:masterClrMapping/>
  </p:clrMapOvr>
  <p:transition spd="slow">
    <p:cover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8104A9D-1420-4E08-9F8A-C06C834235A8}" type="slidenum">
              <a:rPr lang="de-DE"/>
              <a:pPr/>
              <a:t>‹#›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vi-VN" dirty="0" smtClean="0"/>
              <a:t>Conferința</a:t>
            </a:r>
            <a:r>
              <a:rPr lang="de-DE" dirty="0" smtClean="0"/>
              <a:t> </a:t>
            </a:r>
            <a:r>
              <a:rPr lang="de-DE" dirty="0"/>
              <a:t>Prof. Dr. Michael Bach / pro mente reha, Salzburg</a:t>
            </a:r>
          </a:p>
        </p:txBody>
      </p:sp>
    </p:spTree>
    <p:extLst>
      <p:ext uri="{BB962C8B-B14F-4D97-AF65-F5344CB8AC3E}">
        <p14:creationId xmlns:p14="http://schemas.microsoft.com/office/powerpoint/2010/main" val="2636622786"/>
      </p:ext>
    </p:extLst>
  </p:cSld>
  <p:clrMapOvr>
    <a:masterClrMapping/>
  </p:clrMapOvr>
  <p:transition spd="slow">
    <p:cover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15"/>
          <p:cNvSpPr txBox="1">
            <a:spLocks noChangeArrowheads="1"/>
          </p:cNvSpPr>
          <p:nvPr userDrawn="1"/>
        </p:nvSpPr>
        <p:spPr bwMode="auto">
          <a:xfrm>
            <a:off x="4763" y="5638800"/>
            <a:ext cx="8636000" cy="844550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576000" bIns="0" anchor="b"/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endParaRPr lang="de-DE" sz="4000">
              <a:solidFill>
                <a:schemeClr val="bg1"/>
              </a:solidFill>
              <a:latin typeface="Times" panose="02020603050405020304" pitchFamily="18" charset="0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19813" y="147638"/>
            <a:ext cx="2520950" cy="32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Arbeitswelt 2020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315200" cy="366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2625" y="5816600"/>
            <a:ext cx="17621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863600">
              <a:defRPr sz="1400">
                <a:solidFill>
                  <a:schemeClr val="bg1"/>
                </a:solidFill>
              </a:defRPr>
            </a:lvl1pPr>
          </a:lstStyle>
          <a:p>
            <a:fld id="{10AE3631-BD2A-461C-9826-D5E7094E501F}" type="slidenum">
              <a:rPr lang="de-DE"/>
              <a:pPr/>
              <a:t>‹#›</a:t>
            </a:fld>
            <a:endParaRPr lang="de-DE"/>
          </a:p>
        </p:txBody>
      </p:sp>
      <p:sp>
        <p:nvSpPr>
          <p:cNvPr id="8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2862263" y="6008688"/>
            <a:ext cx="2916237" cy="346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0000"/>
                </a:solidFill>
              </a:defRPr>
            </a:lvl1pPr>
          </a:lstStyle>
          <a:p>
            <a:pPr>
              <a:defRPr/>
            </a:pPr>
            <a:r>
              <a:rPr lang="vi-VN" dirty="0" smtClean="0"/>
              <a:t>Conferința</a:t>
            </a:r>
            <a:r>
              <a:rPr lang="de-DE" dirty="0" smtClean="0"/>
              <a:t> </a:t>
            </a:r>
            <a:r>
              <a:rPr lang="de-DE" dirty="0"/>
              <a:t>Prof. Dr. Michael Bach / pro mente reha, Salzburg</a:t>
            </a:r>
          </a:p>
        </p:txBody>
      </p:sp>
      <p:pic>
        <p:nvPicPr>
          <p:cNvPr id="1031" name="Grafik 1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8" y="60325"/>
            <a:ext cx="59420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umsplatzhalter 2"/>
          <p:cNvSpPr>
            <a:spLocks noGrp="1"/>
          </p:cNvSpPr>
          <p:nvPr>
            <p:ph type="dt" sz="half" idx="2"/>
          </p:nvPr>
        </p:nvSpPr>
        <p:spPr>
          <a:xfrm>
            <a:off x="593725" y="6008688"/>
            <a:ext cx="1944688" cy="3460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A9A9A"/>
                </a:solidFill>
              </a:defRPr>
            </a:lvl1pPr>
          </a:lstStyle>
          <a:p>
            <a:fld id="{CE153817-8442-438E-8FD3-D2972A11CEE9}" type="datetimeFigureOut">
              <a:rPr lang="de-DE"/>
              <a:pPr/>
              <a:t>15.02.2016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73" r:id="rId2"/>
    <p:sldLayoutId id="2147483974" r:id="rId3"/>
    <p:sldLayoutId id="2147483975" r:id="rId4"/>
    <p:sldLayoutId id="2147483976" r:id="rId5"/>
    <p:sldLayoutId id="2147483977" r:id="rId6"/>
    <p:sldLayoutId id="2147483978" r:id="rId7"/>
    <p:sldLayoutId id="2147483979" r:id="rId8"/>
    <p:sldLayoutId id="2147483980" r:id="rId9"/>
    <p:sldLayoutId id="2147483981" r:id="rId10"/>
  </p:sldLayoutIdLst>
  <p:transition spd="slow">
    <p:cover dir="r"/>
  </p:transition>
  <p:hf hdr="0" dt="0"/>
  <p:txStyles>
    <p:titleStyle>
      <a:lvl1pPr algn="l" defTabSz="8636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>
          <a:solidFill>
            <a:schemeClr val="hlink"/>
          </a:solidFill>
          <a:latin typeface="+mj-lt"/>
          <a:ea typeface="+mj-ea"/>
          <a:cs typeface="+mj-cs"/>
        </a:defRPr>
      </a:lvl1pPr>
      <a:lvl2pPr algn="l" defTabSz="8636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>
          <a:solidFill>
            <a:schemeClr val="hlink"/>
          </a:solidFill>
          <a:latin typeface="Arial Narrow" pitchFamily="34" charset="0"/>
          <a:ea typeface="ＭＳ Ｐゴシック" pitchFamily="-106" charset="-128"/>
        </a:defRPr>
      </a:lvl2pPr>
      <a:lvl3pPr algn="l" defTabSz="8636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>
          <a:solidFill>
            <a:schemeClr val="hlink"/>
          </a:solidFill>
          <a:latin typeface="Arial Narrow" pitchFamily="34" charset="0"/>
          <a:ea typeface="ＭＳ Ｐゴシック" pitchFamily="-106" charset="-128"/>
        </a:defRPr>
      </a:lvl3pPr>
      <a:lvl4pPr algn="l" defTabSz="8636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>
          <a:solidFill>
            <a:schemeClr val="hlink"/>
          </a:solidFill>
          <a:latin typeface="Arial Narrow" pitchFamily="34" charset="0"/>
          <a:ea typeface="ＭＳ Ｐゴシック" pitchFamily="-106" charset="-128"/>
        </a:defRPr>
      </a:lvl4pPr>
      <a:lvl5pPr algn="l" defTabSz="8636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>
          <a:solidFill>
            <a:schemeClr val="hlink"/>
          </a:solidFill>
          <a:latin typeface="Arial Narrow" pitchFamily="34" charset="0"/>
          <a:ea typeface="ＭＳ Ｐゴシック" pitchFamily="-106" charset="-128"/>
        </a:defRPr>
      </a:lvl5pPr>
      <a:lvl6pPr marL="457200" algn="l" defTabSz="863600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 Narrow" pitchFamily="34" charset="0"/>
          <a:ea typeface="ＭＳ Ｐゴシック" pitchFamily="-106" charset="-128"/>
        </a:defRPr>
      </a:lvl6pPr>
      <a:lvl7pPr marL="914400" algn="l" defTabSz="863600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 Narrow" pitchFamily="34" charset="0"/>
          <a:ea typeface="ＭＳ Ｐゴシック" pitchFamily="-106" charset="-128"/>
        </a:defRPr>
      </a:lvl7pPr>
      <a:lvl8pPr marL="1371600" algn="l" defTabSz="863600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 Narrow" pitchFamily="34" charset="0"/>
          <a:ea typeface="ＭＳ Ｐゴシック" pitchFamily="-106" charset="-128"/>
        </a:defRPr>
      </a:lvl8pPr>
      <a:lvl9pPr marL="1828800" algn="l" defTabSz="863600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 Narrow" pitchFamily="34" charset="0"/>
          <a:ea typeface="ＭＳ Ｐゴシック" pitchFamily="-106" charset="-128"/>
        </a:defRPr>
      </a:lvl9pPr>
    </p:titleStyle>
    <p:bodyStyle>
      <a:lvl1pPr marL="323850" indent="-323850" algn="l" defTabSz="86360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panose="020B0604020202020204" pitchFamily="34" charset="0"/>
        <a:buAutoNum type="arabicPeriod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36600" indent="-304800" algn="l" defTabSz="86360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•"/>
        <a:defRPr sz="2000">
          <a:solidFill>
            <a:schemeClr val="tx1"/>
          </a:solidFill>
          <a:latin typeface="+mn-lt"/>
          <a:ea typeface="+mn-ea"/>
        </a:defRPr>
      </a:lvl2pPr>
      <a:lvl3pPr marL="1168400" indent="-304800" algn="l" defTabSz="86360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1788" indent="-304800" algn="l" defTabSz="86360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2097088" indent="-304800" algn="l" defTabSz="86360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54288" indent="-304800" algn="l" defTabSz="863600" rtl="0" fontAlgn="base">
        <a:spcBef>
          <a:spcPct val="2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3011488" indent="-304800" algn="l" defTabSz="863600" rtl="0" fontAlgn="base">
        <a:spcBef>
          <a:spcPct val="2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3468688" indent="-304800" algn="l" defTabSz="863600" rtl="0" fontAlgn="base">
        <a:spcBef>
          <a:spcPct val="2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925888" indent="-304800" algn="l" defTabSz="863600" rtl="0" fontAlgn="base">
        <a:spcBef>
          <a:spcPct val="2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nbgf.de/" TargetMode="External"/><Relationship Id="rId2" Type="http://schemas.openxmlformats.org/officeDocument/2006/relationships/hyperlink" Target="http://www.psyga.de/" TargetMode="Externa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liennummernplatzhalter 1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fld id="{ABF78B55-2B57-4482-AB14-0C5A2FC141A4}" type="slidenum">
              <a:rPr sz="14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pl" sz="1400">
              <a:solidFill>
                <a:schemeClr val="bg1"/>
              </a:solidFill>
            </a:endParaRPr>
          </a:p>
        </p:txBody>
      </p:sp>
      <p:sp>
        <p:nvSpPr>
          <p:cNvPr id="14339" name="Rectangle 28"/>
          <p:cNvSpPr>
            <a:spLocks noChangeArrowheads="1"/>
          </p:cNvSpPr>
          <p:nvPr/>
        </p:nvSpPr>
        <p:spPr bwMode="auto">
          <a:xfrm>
            <a:off x="685800" y="381000"/>
            <a:ext cx="53340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pl" sz="2400">
                <a:solidFill>
                  <a:schemeClr val="hlink"/>
                </a:solidFill>
              </a:rPr>
              <a:t/>
            </a:r>
            <a:br>
              <a:rPr lang="pl" sz="2400">
                <a:solidFill>
                  <a:schemeClr val="hlink"/>
                </a:solidFill>
              </a:rPr>
            </a:br>
            <a:r>
              <a:rPr lang="pl" sz="2400" b="0" i="0" u="none" baseline="0">
                <a:solidFill>
                  <a:schemeClr val="hlink"/>
                </a:solidFill>
              </a:rPr>
              <a:t>Choroby psychiczne</a:t>
            </a:r>
            <a:r>
              <a:rPr lang="pl" sz="2800" b="0" i="0" u="none" baseline="0">
                <a:solidFill>
                  <a:schemeClr val="hlink"/>
                </a:solidFill>
              </a:rPr>
              <a:t>:</a:t>
            </a:r>
            <a:r>
              <a:rPr lang="pl" sz="2800">
                <a:solidFill>
                  <a:schemeClr val="hlink"/>
                </a:solidFill>
              </a:rPr>
              <a:t/>
            </a:r>
            <a:br>
              <a:rPr lang="pl" sz="2800">
                <a:solidFill>
                  <a:schemeClr val="hlink"/>
                </a:solidFill>
              </a:rPr>
            </a:br>
            <a:r>
              <a:rPr lang="pl" sz="2800" b="0" i="0" u="none" baseline="0">
                <a:solidFill>
                  <a:schemeClr val="hlink"/>
                </a:solidFill>
              </a:rPr>
              <a:t>Częstośc występowania na poszczególnych etapach życia</a:t>
            </a:r>
            <a:r>
              <a:rPr lang="pl" sz="2800">
                <a:solidFill>
                  <a:schemeClr val="hlink"/>
                </a:solidFill>
              </a:rPr>
              <a:t/>
            </a:r>
            <a:br>
              <a:rPr lang="pl" sz="2800">
                <a:solidFill>
                  <a:schemeClr val="hlink"/>
                </a:solidFill>
              </a:rPr>
            </a:br>
            <a:endParaRPr lang="pl" sz="2800" dirty="0">
              <a:solidFill>
                <a:schemeClr val="hlink"/>
              </a:solidFill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493713" y="1801813"/>
            <a:ext cx="7777162" cy="1471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 rtl="0" eaLnBrk="1" hangingPunct="1"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None/>
              <a:defRPr/>
            </a:pPr>
            <a:r>
              <a:rPr lang="pl" sz="3200" b="1" i="0" u="none" baseline="0">
                <a:latin typeface="+mj-lt"/>
              </a:rPr>
              <a:t>Około 30% obywateli europejskich</a:t>
            </a:r>
            <a:endParaRPr lang="pl" sz="3200" b="1" dirty="0" smtClean="0">
              <a:latin typeface="+mj-lt"/>
            </a:endParaRPr>
          </a:p>
          <a:p>
            <a:pPr algn="l" rtl="0" eaLnBrk="1" hangingPunct="1"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None/>
              <a:defRPr/>
            </a:pPr>
            <a:r>
              <a:rPr lang="pl" sz="3200" b="1" i="0" u="none" baseline="0">
                <a:latin typeface="+mj-lt"/>
              </a:rPr>
              <a:t>                     </a:t>
            </a:r>
            <a:r>
              <a:rPr lang="pl" sz="2000" b="1" i="0" u="none" baseline="0">
                <a:latin typeface="+mj-lt"/>
              </a:rPr>
              <a:t>… przynajmniej 1x w życiu przechodzi chorobę psychiczną</a:t>
            </a:r>
            <a:endParaRPr lang="pl" sz="2000" b="1" dirty="0" smtClean="0">
              <a:latin typeface="+mj-lt"/>
            </a:endParaRPr>
          </a:p>
        </p:txBody>
      </p:sp>
      <p:sp>
        <p:nvSpPr>
          <p:cNvPr id="14341" name="Text Box 8"/>
          <p:cNvSpPr txBox="1">
            <a:spLocks noChangeArrowheads="1"/>
          </p:cNvSpPr>
          <p:nvPr/>
        </p:nvSpPr>
        <p:spPr bwMode="auto">
          <a:xfrm>
            <a:off x="287338" y="5221288"/>
            <a:ext cx="5270500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tabLst>
                <a:tab pos="971550" algn="l"/>
                <a:tab pos="5091113" algn="l"/>
              </a:tabLst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tabLst>
                <a:tab pos="971550" algn="l"/>
                <a:tab pos="5091113" algn="l"/>
              </a:tabLst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tabLst>
                <a:tab pos="971550" algn="l"/>
                <a:tab pos="5091113" algn="l"/>
              </a:tabLst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tabLst>
                <a:tab pos="971550" algn="l"/>
                <a:tab pos="5091113" algn="l"/>
              </a:tabLst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tabLst>
                <a:tab pos="971550" algn="l"/>
                <a:tab pos="5091113" algn="l"/>
              </a:tabLst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tabLst>
                <a:tab pos="971550" algn="l"/>
                <a:tab pos="5091113" algn="l"/>
              </a:tabLst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tabLst>
                <a:tab pos="971550" algn="l"/>
                <a:tab pos="5091113" algn="l"/>
              </a:tabLst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tabLst>
                <a:tab pos="971550" algn="l"/>
                <a:tab pos="5091113" algn="l"/>
              </a:tabLst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tabLst>
                <a:tab pos="971550" algn="l"/>
                <a:tab pos="5091113" algn="l"/>
              </a:tabLst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pl" sz="1400" b="0" i="0" u="none" baseline="0"/>
              <a:t>Wittchen at al. 2012</a:t>
            </a: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503238" y="3494088"/>
            <a:ext cx="7777162" cy="1471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 rtl="0" eaLnBrk="1" hangingPunct="1"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None/>
              <a:defRPr/>
            </a:pPr>
            <a:r>
              <a:rPr lang="pl" sz="3200" b="1" i="0" u="none" baseline="0">
                <a:latin typeface="+mj-lt"/>
              </a:rPr>
              <a:t>Około 20% obywateli europejskich </a:t>
            </a:r>
          </a:p>
          <a:p>
            <a:pPr algn="l" rtl="0" eaLnBrk="1" hangingPunct="1"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None/>
              <a:defRPr/>
            </a:pPr>
            <a:r>
              <a:rPr lang="pl" sz="3200" b="1" i="0" u="none" baseline="0">
                <a:latin typeface="+mj-lt"/>
              </a:rPr>
              <a:t>                     </a:t>
            </a:r>
            <a:r>
              <a:rPr lang="pl" sz="2000" b="1" i="0" u="none" baseline="0">
                <a:latin typeface="+mj-lt"/>
              </a:rPr>
              <a:t>… będzie przechodziło chorobę psychiczną w następnym roku</a:t>
            </a:r>
            <a:endParaRPr lang="pl" sz="2000" b="1" dirty="0" smtClean="0">
              <a:latin typeface="+mj-lt"/>
            </a:endParaRPr>
          </a:p>
        </p:txBody>
      </p:sp>
      <p:sp>
        <p:nvSpPr>
          <p:cNvPr id="14343" name="Fußzeilenplatzhalter 1"/>
          <p:cNvSpPr>
            <a:spLocks noGrp="1"/>
          </p:cNvSpPr>
          <p:nvPr>
            <p:ph type="ftr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rtl="0"/>
            <a:r>
              <a:rPr lang="pl" sz="1000" b="0" i="0" u="none" baseline="0">
                <a:solidFill>
                  <a:srgbClr val="FF0000"/>
                </a:solidFill>
              </a:rPr>
              <a:t>Konferencja Prof. Dr. Michaela Bacha / pro mente reha, Salzburg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6769100" y="5689600"/>
            <a:ext cx="900113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 rtl="0">
              <a:defRPr/>
            </a:pPr>
            <a:r>
              <a:rPr lang="pl" sz="1050" b="0" i="0" u="none" baseline="0"/>
              <a:t>16.12.2015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8"/>
          <p:cNvSpPr>
            <a:spLocks noChangeArrowheads="1"/>
          </p:cNvSpPr>
          <p:nvPr/>
        </p:nvSpPr>
        <p:spPr bwMode="auto">
          <a:xfrm>
            <a:off x="685800" y="381000"/>
            <a:ext cx="53340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pl" sz="2400">
                <a:solidFill>
                  <a:schemeClr val="hlink"/>
                </a:solidFill>
              </a:rPr>
              <a:t/>
            </a:r>
            <a:br>
              <a:rPr lang="pl" sz="2400">
                <a:solidFill>
                  <a:schemeClr val="hlink"/>
                </a:solidFill>
              </a:rPr>
            </a:br>
            <a:r>
              <a:rPr lang="pl" sz="2800" b="0" i="0" u="none" baseline="0">
                <a:solidFill>
                  <a:schemeClr val="hlink"/>
                </a:solidFill>
              </a:rPr>
              <a:t>Wypalenie - Przyczyny (1)</a:t>
            </a:r>
          </a:p>
        </p:txBody>
      </p:sp>
      <p:sp>
        <p:nvSpPr>
          <p:cNvPr id="24579" name="Text Box 9"/>
          <p:cNvSpPr txBox="1">
            <a:spLocks noChangeArrowheads="1"/>
          </p:cNvSpPr>
          <p:nvPr/>
        </p:nvSpPr>
        <p:spPr bwMode="auto">
          <a:xfrm>
            <a:off x="360363" y="1296988"/>
            <a:ext cx="8172450" cy="4162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8000"/>
                    </a:gs>
                    <a:gs pos="100000">
                      <a:srgbClr val="003B00"/>
                    </a:gs>
                  </a:gsLst>
                  <a:path path="rect">
                    <a:fillToRect r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just" rtl="0">
              <a:spcBef>
                <a:spcPct val="50000"/>
              </a:spcBef>
              <a:buClrTx/>
              <a:buFontTx/>
              <a:buNone/>
            </a:pPr>
            <a:r>
              <a:rPr lang="pl" b="1" i="0" u="none" baseline="0"/>
              <a:t>Indywidualne czynniki ryzyka</a:t>
            </a:r>
            <a:endParaRPr lang="pl" b="1" dirty="0"/>
          </a:p>
          <a:p>
            <a:pPr algn="just" rtl="0">
              <a:spcBef>
                <a:spcPct val="50000"/>
              </a:spcBef>
              <a:buClrTx/>
              <a:buFontTx/>
              <a:buNone/>
            </a:pPr>
            <a:endParaRPr lang="pl" sz="1000" b="1" dirty="0"/>
          </a:p>
          <a:p>
            <a:pPr algn="just" rtl="0">
              <a:spcBef>
                <a:spcPct val="50000"/>
              </a:spcBef>
              <a:buClrTx/>
              <a:buFontTx/>
              <a:buChar char="-"/>
            </a:pPr>
            <a:r>
              <a:rPr lang="pl" sz="1700" b="1" i="0" u="none" baseline="0"/>
              <a:t>Niepowodzenia/niespełnione oczekiwania zawodowe (Lauderdale 1982)</a:t>
            </a:r>
          </a:p>
          <a:p>
            <a:pPr algn="just" rtl="0">
              <a:spcBef>
                <a:spcPct val="50000"/>
              </a:spcBef>
              <a:buClrTx/>
              <a:buFontTx/>
              <a:buChar char="-"/>
            </a:pPr>
            <a:r>
              <a:rPr lang="pl" sz="1700" b="1" i="0" u="none" baseline="0"/>
              <a:t>Pesymistyczna wizja przyszłości (kontrola, nagroda/kara;  Meier 1983)</a:t>
            </a:r>
          </a:p>
          <a:p>
            <a:pPr algn="just" rtl="0">
              <a:spcBef>
                <a:spcPct val="50000"/>
              </a:spcBef>
              <a:buClrTx/>
              <a:buFontTx/>
              <a:buChar char="-"/>
            </a:pPr>
            <a:r>
              <a:rPr lang="pl" sz="1700" b="1" i="0" u="none" baseline="0"/>
              <a:t>Niezrealizowane plany  (pozycja, wyobrażenie, „Skript“; Freudenberger 1980)</a:t>
            </a:r>
          </a:p>
          <a:p>
            <a:pPr algn="just" rtl="0">
              <a:spcBef>
                <a:spcPct val="50000"/>
              </a:spcBef>
              <a:buClrTx/>
              <a:buFontTx/>
              <a:buChar char="-"/>
            </a:pPr>
            <a:r>
              <a:rPr lang="pl" sz="1700" b="1" i="0" u="none" baseline="0"/>
              <a:t>Samowypalenie („aktywne” B.) &lt;&gt; zużycie („pasywne” B. wearout; Fischer 1983)</a:t>
            </a:r>
          </a:p>
          <a:p>
            <a:pPr algn="just" rtl="0">
              <a:spcBef>
                <a:spcPct val="50000"/>
              </a:spcBef>
              <a:buClrTx/>
              <a:buFontTx/>
              <a:buChar char="-"/>
            </a:pPr>
            <a:r>
              <a:rPr lang="pl" sz="1700" b="1" i="0" u="none" baseline="0"/>
              <a:t>Przesadne poczucie sprawiedliwości /rozkład asymetryczny  (Buunk &amp; Schaufeli 1993)</a:t>
            </a:r>
          </a:p>
          <a:p>
            <a:pPr algn="just" rtl="0">
              <a:spcBef>
                <a:spcPct val="50000"/>
              </a:spcBef>
              <a:buClrTx/>
              <a:buFontTx/>
              <a:buChar char="-"/>
            </a:pPr>
            <a:r>
              <a:rPr lang="pl" sz="1700" b="1" i="0" u="none" baseline="0"/>
              <a:t>Zużycie wynikające z dążenia do celu / frustrujący wysiłek  (Hallsten 1993)</a:t>
            </a:r>
          </a:p>
          <a:p>
            <a:pPr algn="just" rtl="0">
              <a:spcBef>
                <a:spcPct val="50000"/>
              </a:spcBef>
              <a:buClrTx/>
              <a:buFontTx/>
              <a:buChar char="-"/>
            </a:pPr>
            <a:r>
              <a:rPr lang="pl" sz="1700" b="1" i="0" u="none" baseline="0"/>
              <a:t>Deprecjacja własnej autonomii &lt;&gt; self efficacy (Pines 1993, Cherniss 1993)</a:t>
            </a:r>
          </a:p>
          <a:p>
            <a:pPr algn="just" rtl="0">
              <a:spcBef>
                <a:spcPct val="50000"/>
              </a:spcBef>
              <a:buClrTx/>
              <a:buFontTx/>
              <a:buChar char="-"/>
            </a:pPr>
            <a:r>
              <a:rPr lang="pl" sz="1700" b="1" i="0" u="none" baseline="0"/>
              <a:t>Środowisko-Osoba - Adaptacja ( orientacja na karierę, wymagania: Cherniss 1980)</a:t>
            </a:r>
          </a:p>
          <a:p>
            <a:pPr algn="just" rtl="0">
              <a:spcBef>
                <a:spcPct val="50000"/>
              </a:spcBef>
              <a:buClrTx/>
              <a:buFontTx/>
              <a:buChar char="-"/>
            </a:pPr>
            <a:r>
              <a:rPr lang="pl" sz="1700" b="1" i="0" u="none" baseline="0"/>
              <a:t>Model epizodów działania dysfunkcyjnego  (Burisch 2010)</a:t>
            </a:r>
          </a:p>
        </p:txBody>
      </p:sp>
      <p:sp>
        <p:nvSpPr>
          <p:cNvPr id="24580" name="Fußzeilenplatzhalter 1"/>
          <p:cNvSpPr>
            <a:spLocks noGrp="1"/>
          </p:cNvSpPr>
          <p:nvPr>
            <p:ph type="ftr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rtl="0"/>
            <a:r>
              <a:rPr lang="pl" sz="900" b="0" i="0" u="none" baseline="0">
                <a:solidFill>
                  <a:srgbClr val="FF0000"/>
                </a:solidFill>
              </a:rPr>
              <a:t>Konferencja Prof. Dr. Michaela Bacha / pro mente reha, Salzburg</a:t>
            </a:r>
          </a:p>
        </p:txBody>
      </p:sp>
      <p:sp>
        <p:nvSpPr>
          <p:cNvPr id="24581" name="Foliennummernplatzhalter 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fld id="{4CD14A1C-7FA8-4A73-9ED6-31CDA425DA31}" type="slidenum">
              <a:rPr sz="14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pl" sz="1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8"/>
          <p:cNvSpPr>
            <a:spLocks noChangeArrowheads="1"/>
          </p:cNvSpPr>
          <p:nvPr/>
        </p:nvSpPr>
        <p:spPr bwMode="auto">
          <a:xfrm>
            <a:off x="685800" y="381000"/>
            <a:ext cx="53340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pl" sz="2400">
                <a:solidFill>
                  <a:schemeClr val="hlink"/>
                </a:solidFill>
              </a:rPr>
              <a:t/>
            </a:r>
            <a:br>
              <a:rPr lang="pl" sz="2400">
                <a:solidFill>
                  <a:schemeClr val="hlink"/>
                </a:solidFill>
              </a:rPr>
            </a:br>
            <a:r>
              <a:rPr lang="pl" sz="2800" b="0" i="0" u="none" baseline="0">
                <a:solidFill>
                  <a:schemeClr val="hlink"/>
                </a:solidFill>
              </a:rPr>
              <a:t>Wypalenie - Przyczyny (2)</a:t>
            </a:r>
          </a:p>
        </p:txBody>
      </p:sp>
      <p:sp>
        <p:nvSpPr>
          <p:cNvPr id="25603" name="Text Box 9"/>
          <p:cNvSpPr txBox="1">
            <a:spLocks noChangeArrowheads="1"/>
          </p:cNvSpPr>
          <p:nvPr/>
        </p:nvSpPr>
        <p:spPr bwMode="auto">
          <a:xfrm>
            <a:off x="360363" y="1296988"/>
            <a:ext cx="8027987" cy="2854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8000"/>
                    </a:gs>
                    <a:gs pos="100000">
                      <a:srgbClr val="003B00"/>
                    </a:gs>
                  </a:gsLst>
                  <a:path path="rect">
                    <a:fillToRect r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just" rtl="0">
              <a:spcBef>
                <a:spcPct val="50000"/>
              </a:spcBef>
              <a:buClrTx/>
              <a:buFontTx/>
              <a:buNone/>
            </a:pPr>
            <a:r>
              <a:rPr lang="pl" b="1" i="0" u="none" baseline="0"/>
              <a:t>Czynniki ryzyka związane z organizacją (miejsce pracy):</a:t>
            </a:r>
            <a:endParaRPr lang="pl" b="1" dirty="0"/>
          </a:p>
          <a:p>
            <a:pPr algn="just" rtl="0">
              <a:spcBef>
                <a:spcPct val="50000"/>
              </a:spcBef>
              <a:buClrTx/>
              <a:buFontTx/>
              <a:buNone/>
            </a:pPr>
            <a:endParaRPr lang="pl" sz="1000" b="1" dirty="0"/>
          </a:p>
          <a:p>
            <a:pPr algn="just" rtl="0">
              <a:spcBef>
                <a:spcPct val="50000"/>
              </a:spcBef>
              <a:buClrTx/>
              <a:buFontTx/>
              <a:buChar char="-"/>
            </a:pPr>
            <a:r>
              <a:rPr lang="pl" sz="1700" b="1" i="0" u="none" baseline="0"/>
              <a:t>Przeciążenie pracą, brak kontroli, zbyt niska płaca, obniżone poczucie bycia w grupie, niesprawiedliwość, konflikty na tle wartości (Maslach &amp; Leiter 1997)</a:t>
            </a:r>
          </a:p>
          <a:p>
            <a:pPr algn="just" rtl="0">
              <a:spcBef>
                <a:spcPct val="50000"/>
              </a:spcBef>
              <a:buClrTx/>
              <a:buFontTx/>
              <a:buChar char="-"/>
            </a:pPr>
            <a:r>
              <a:rPr lang="pl" sz="1700" b="1" i="0" u="none" baseline="0"/>
              <a:t>Proces wdrażania, przeciążanie, stymulacja intelektualna, jednostronność kontaktów z klientami, szeroka kontrola biurokratyczna, jasno określone cele w pracy, szefostwo, relacje ze współpracownikami (Cherniss 1980)</a:t>
            </a:r>
          </a:p>
          <a:p>
            <a:pPr algn="just" rtl="0">
              <a:spcBef>
                <a:spcPct val="50000"/>
              </a:spcBef>
              <a:buClrTx/>
              <a:buFontTx/>
              <a:buChar char="-"/>
            </a:pPr>
            <a:r>
              <a:rPr lang="pl" sz="1700" b="1" i="0" u="none" baseline="0"/>
              <a:t>6 stref strategicznych: przeciążenie, wolność działania, wdzięczność, poczucie bycia w grupie, wartość (Riedel-Heller 2012)</a:t>
            </a:r>
          </a:p>
        </p:txBody>
      </p:sp>
      <p:sp>
        <p:nvSpPr>
          <p:cNvPr id="25604" name="Fußzeilenplatzhalter 1"/>
          <p:cNvSpPr>
            <a:spLocks noGrp="1"/>
          </p:cNvSpPr>
          <p:nvPr>
            <p:ph type="ftr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rtl="0"/>
            <a:r>
              <a:rPr lang="pl" sz="900" b="0" i="0" u="none" baseline="0">
                <a:solidFill>
                  <a:srgbClr val="FF0000"/>
                </a:solidFill>
              </a:rPr>
              <a:t>Konferencja Prof. Dr. Michaela Bacha / pro mente reha, Salzburg</a:t>
            </a:r>
          </a:p>
        </p:txBody>
      </p:sp>
      <p:sp>
        <p:nvSpPr>
          <p:cNvPr id="25605" name="Foliennummernplatzhalter 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fld id="{70B027D6-E2D2-4E59-AAB7-83BFAE0EEBE6}" type="slidenum">
              <a:rPr sz="14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pl" sz="1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3"/>
          <p:cNvSpPr txBox="1">
            <a:spLocks noChangeArrowheads="1"/>
          </p:cNvSpPr>
          <p:nvPr/>
        </p:nvSpPr>
        <p:spPr bwMode="auto">
          <a:xfrm>
            <a:off x="2447925" y="3116263"/>
            <a:ext cx="2305050" cy="476601"/>
          </a:xfrm>
          <a:prstGeom prst="rect">
            <a:avLst/>
          </a:prstGeom>
          <a:solidFill>
            <a:srgbClr val="9CCCA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86420" tIns="43210" rIns="86420" bIns="4321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rtl="0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pl" sz="2300" b="1" i="0" u="none" baseline="0"/>
              <a:t>Wysokie wydatki </a:t>
            </a:r>
            <a:endParaRPr lang="pl" sz="2300" b="1" dirty="0"/>
          </a:p>
        </p:txBody>
      </p:sp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5842000" y="3116263"/>
            <a:ext cx="2303463" cy="865939"/>
          </a:xfrm>
          <a:prstGeom prst="rect">
            <a:avLst/>
          </a:prstGeom>
          <a:solidFill>
            <a:srgbClr val="9CCCA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86420" tIns="43210" rIns="86420" bIns="4321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rtl="0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pl" sz="2300" b="1" i="0" u="none" baseline="0"/>
              <a:t>Niskie płace</a:t>
            </a:r>
            <a:endParaRPr lang="pl" sz="2300" b="1" dirty="0"/>
          </a:p>
        </p:txBody>
      </p:sp>
      <p:sp>
        <p:nvSpPr>
          <p:cNvPr id="26628" name="Text Box 5"/>
          <p:cNvSpPr txBox="1">
            <a:spLocks noChangeArrowheads="1"/>
          </p:cNvSpPr>
          <p:nvPr/>
        </p:nvSpPr>
        <p:spPr bwMode="auto">
          <a:xfrm>
            <a:off x="2447925" y="4357688"/>
            <a:ext cx="2305050" cy="74612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86420" tIns="43210" rIns="86420" bIns="4321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rtl="0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pl" sz="1600" b="1" i="0" u="none" baseline="0"/>
              <a:t>Wymagania</a:t>
            </a:r>
            <a:endParaRPr lang="pl" sz="1600" b="1" dirty="0"/>
          </a:p>
          <a:p>
            <a:pPr algn="ctr" rtl="0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pl" sz="1600" b="1" i="0" u="none" baseline="0"/>
              <a:t>Obowiązki </a:t>
            </a:r>
            <a:endParaRPr lang="pl" sz="1600" b="1" dirty="0"/>
          </a:p>
        </p:txBody>
      </p:sp>
      <p:sp>
        <p:nvSpPr>
          <p:cNvPr id="26629" name="Text Box 6"/>
          <p:cNvSpPr txBox="1">
            <a:spLocks noChangeArrowheads="1"/>
          </p:cNvSpPr>
          <p:nvPr/>
        </p:nvSpPr>
        <p:spPr bwMode="auto">
          <a:xfrm>
            <a:off x="5832475" y="4341813"/>
            <a:ext cx="2312988" cy="114601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86420" tIns="43210" rIns="86420" bIns="4321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rtl="0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pl" sz="1600" b="1" i="0" u="none" baseline="0"/>
              <a:t>Pensja</a:t>
            </a:r>
            <a:endParaRPr lang="pl" sz="1600" b="1" dirty="0"/>
          </a:p>
          <a:p>
            <a:pPr algn="ctr" rtl="0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pl" sz="1600" b="1" i="0" u="none" baseline="0"/>
              <a:t>Wdzięczność</a:t>
            </a:r>
            <a:endParaRPr lang="pl" sz="1600" b="1" dirty="0"/>
          </a:p>
          <a:p>
            <a:pPr algn="ctr" rtl="0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pl" sz="1600" b="1" i="0" u="none" baseline="0"/>
              <a:t>Bezpieczeństwo/Wsparcie</a:t>
            </a:r>
            <a:endParaRPr lang="pl" sz="1600" b="1" dirty="0"/>
          </a:p>
        </p:txBody>
      </p:sp>
      <p:sp>
        <p:nvSpPr>
          <p:cNvPr id="26630" name="Line 7"/>
          <p:cNvSpPr>
            <a:spLocks noChangeShapeType="1"/>
          </p:cNvSpPr>
          <p:nvPr/>
        </p:nvSpPr>
        <p:spPr bwMode="auto">
          <a:xfrm>
            <a:off x="5818188" y="2640013"/>
            <a:ext cx="1155700" cy="47625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20" tIns="43210" rIns="86420" bIns="43210"/>
          <a:lstStyle/>
          <a:p>
            <a:endParaRPr lang="pl"/>
          </a:p>
        </p:txBody>
      </p:sp>
      <p:sp>
        <p:nvSpPr>
          <p:cNvPr id="26631" name="Line 8"/>
          <p:cNvSpPr>
            <a:spLocks noChangeShapeType="1"/>
          </p:cNvSpPr>
          <p:nvPr/>
        </p:nvSpPr>
        <p:spPr bwMode="auto">
          <a:xfrm flipH="1">
            <a:off x="3665538" y="2640013"/>
            <a:ext cx="1117600" cy="47625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20" tIns="43210" rIns="86420" bIns="43210"/>
          <a:lstStyle/>
          <a:p>
            <a:endParaRPr lang="pl"/>
          </a:p>
        </p:txBody>
      </p:sp>
      <p:sp>
        <p:nvSpPr>
          <p:cNvPr id="26632" name="Line 9"/>
          <p:cNvSpPr>
            <a:spLocks noChangeShapeType="1"/>
          </p:cNvSpPr>
          <p:nvPr/>
        </p:nvSpPr>
        <p:spPr bwMode="auto">
          <a:xfrm>
            <a:off x="4895850" y="3549650"/>
            <a:ext cx="792163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20" tIns="43210" rIns="86420" bIns="43210"/>
          <a:lstStyle/>
          <a:p>
            <a:endParaRPr lang="pl"/>
          </a:p>
        </p:txBody>
      </p:sp>
      <p:sp>
        <p:nvSpPr>
          <p:cNvPr id="26633" name="Line 10"/>
          <p:cNvSpPr>
            <a:spLocks noChangeShapeType="1"/>
          </p:cNvSpPr>
          <p:nvPr/>
        </p:nvSpPr>
        <p:spPr bwMode="auto">
          <a:xfrm flipV="1">
            <a:off x="3600450" y="4033838"/>
            <a:ext cx="0" cy="2159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20" tIns="43210" rIns="86420" bIns="43210"/>
          <a:lstStyle/>
          <a:p>
            <a:endParaRPr lang="pl"/>
          </a:p>
        </p:txBody>
      </p:sp>
      <p:sp>
        <p:nvSpPr>
          <p:cNvPr id="26634" name="Line 11"/>
          <p:cNvSpPr>
            <a:spLocks noChangeShapeType="1"/>
          </p:cNvSpPr>
          <p:nvPr/>
        </p:nvSpPr>
        <p:spPr bwMode="auto">
          <a:xfrm flipV="1">
            <a:off x="6997700" y="4033838"/>
            <a:ext cx="0" cy="2159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20" tIns="43210" rIns="86420" bIns="43210"/>
          <a:lstStyle/>
          <a:p>
            <a:endParaRPr lang="pl"/>
          </a:p>
        </p:txBody>
      </p:sp>
      <p:sp>
        <p:nvSpPr>
          <p:cNvPr id="26635" name="Oval 12"/>
          <p:cNvSpPr>
            <a:spLocks noChangeArrowheads="1"/>
          </p:cNvSpPr>
          <p:nvPr/>
        </p:nvSpPr>
        <p:spPr bwMode="auto">
          <a:xfrm>
            <a:off x="361950" y="4141788"/>
            <a:ext cx="1800225" cy="1081087"/>
          </a:xfrm>
          <a:prstGeom prst="ellipse">
            <a:avLst/>
          </a:prstGeom>
          <a:solidFill>
            <a:srgbClr val="FF694B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86420" tIns="43210" rIns="86420" bIns="43210" anchor="ctr"/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pl" sz="1400" b="1" i="0" u="none" baseline="0" dirty="0">
                <a:solidFill>
                  <a:schemeClr val="bg1"/>
                </a:solidFill>
              </a:rPr>
              <a:t>Zewnątrzpochodne</a:t>
            </a:r>
            <a:endParaRPr lang="pl" sz="1400" b="1" dirty="0">
              <a:solidFill>
                <a:schemeClr val="bg1"/>
              </a:solidFill>
            </a:endParaRPr>
          </a:p>
          <a:p>
            <a:pPr algn="l" rtl="0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pl" sz="1800" b="1" i="0" u="none" baseline="0" dirty="0">
                <a:solidFill>
                  <a:schemeClr val="bg1"/>
                </a:solidFill>
              </a:rPr>
              <a:t>(Sytuacja)</a:t>
            </a:r>
            <a:endParaRPr lang="pl" sz="1800" b="1" dirty="0">
              <a:solidFill>
                <a:schemeClr val="bg1"/>
              </a:solidFill>
            </a:endParaRPr>
          </a:p>
        </p:txBody>
      </p:sp>
      <p:sp>
        <p:nvSpPr>
          <p:cNvPr id="26636" name="Oval 13"/>
          <p:cNvSpPr>
            <a:spLocks noChangeArrowheads="1"/>
          </p:cNvSpPr>
          <p:nvPr/>
        </p:nvSpPr>
        <p:spPr bwMode="auto">
          <a:xfrm>
            <a:off x="361950" y="1611313"/>
            <a:ext cx="1800225" cy="1081087"/>
          </a:xfrm>
          <a:prstGeom prst="ellipse">
            <a:avLst/>
          </a:prstGeom>
          <a:solidFill>
            <a:srgbClr val="FF694B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86420" tIns="43210" rIns="86420" bIns="43210" anchor="ctr"/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rtl="0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pl" sz="1600" b="1" i="0" u="none" baseline="0" dirty="0">
                <a:solidFill>
                  <a:schemeClr val="bg1"/>
                </a:solidFill>
              </a:rPr>
              <a:t>Wewnątrzpochodne</a:t>
            </a:r>
            <a:endParaRPr lang="pl" sz="1600" b="1" dirty="0">
              <a:solidFill>
                <a:schemeClr val="bg1"/>
              </a:solidFill>
            </a:endParaRPr>
          </a:p>
          <a:p>
            <a:pPr algn="ctr" rtl="0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pl" sz="1800" b="1" i="0" u="none" baseline="0" dirty="0">
                <a:solidFill>
                  <a:schemeClr val="bg1"/>
                </a:solidFill>
              </a:rPr>
              <a:t>(Osobista)</a:t>
            </a:r>
            <a:endParaRPr lang="pl" sz="1800" b="1" dirty="0">
              <a:solidFill>
                <a:schemeClr val="bg1"/>
              </a:solidFill>
            </a:endParaRPr>
          </a:p>
        </p:txBody>
      </p:sp>
      <p:sp>
        <p:nvSpPr>
          <p:cNvPr id="26637" name="Rectangle 28"/>
          <p:cNvSpPr>
            <a:spLocks noChangeArrowheads="1"/>
          </p:cNvSpPr>
          <p:nvPr/>
        </p:nvSpPr>
        <p:spPr bwMode="auto">
          <a:xfrm>
            <a:off x="685800" y="381000"/>
            <a:ext cx="53340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pl" sz="2400">
                <a:solidFill>
                  <a:schemeClr val="hlink"/>
                </a:solidFill>
              </a:rPr>
              <a:t/>
            </a:r>
            <a:br>
              <a:rPr lang="pl" sz="2400">
                <a:solidFill>
                  <a:schemeClr val="hlink"/>
                </a:solidFill>
              </a:rPr>
            </a:br>
            <a:r>
              <a:rPr lang="pl" sz="2800" b="0" i="0" u="none" baseline="0">
                <a:solidFill>
                  <a:schemeClr val="hlink"/>
                </a:solidFill>
              </a:rPr>
              <a:t>Model gratyfikacji - zawodowa </a:t>
            </a:r>
            <a:endParaRPr lang="pl" sz="2800" dirty="0">
              <a:solidFill>
                <a:schemeClr val="hlink"/>
              </a:solidFill>
            </a:endParaRPr>
          </a:p>
        </p:txBody>
      </p:sp>
      <p:sp>
        <p:nvSpPr>
          <p:cNvPr id="26638" name="Text Box 21"/>
          <p:cNvSpPr txBox="1">
            <a:spLocks noChangeArrowheads="1"/>
          </p:cNvSpPr>
          <p:nvPr/>
        </p:nvSpPr>
        <p:spPr bwMode="auto">
          <a:xfrm>
            <a:off x="236538" y="5334000"/>
            <a:ext cx="78279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20" tIns="43210" rIns="86420" bIns="4321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pl" sz="1300" b="0" i="0" u="none" baseline="0"/>
              <a:t>Siegrist 1996</a:t>
            </a:r>
          </a:p>
        </p:txBody>
      </p:sp>
      <p:sp>
        <p:nvSpPr>
          <p:cNvPr id="26639" name="Text Box 2"/>
          <p:cNvSpPr txBox="1">
            <a:spLocks noChangeArrowheads="1"/>
          </p:cNvSpPr>
          <p:nvPr/>
        </p:nvSpPr>
        <p:spPr bwMode="auto">
          <a:xfrm>
            <a:off x="2447925" y="1773238"/>
            <a:ext cx="5688013" cy="757130"/>
          </a:xfrm>
          <a:prstGeom prst="rect">
            <a:avLst/>
          </a:prstGeom>
          <a:solidFill>
            <a:srgbClr val="9DB8DB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rtl="0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pl" sz="1600" b="1" i="0" u="none" baseline="0"/>
              <a:t>Duże zaangażowanie zawodowe</a:t>
            </a:r>
            <a:endParaRPr lang="pl" sz="1600" b="1" dirty="0"/>
          </a:p>
          <a:p>
            <a:pPr algn="ctr" rtl="0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pl" sz="1600" b="1" i="0" u="none" baseline="0"/>
              <a:t>Konsekwencja + wysiłek który należy docenić</a:t>
            </a:r>
            <a:endParaRPr lang="pl" sz="2400" b="1" dirty="0"/>
          </a:p>
        </p:txBody>
      </p:sp>
      <p:sp>
        <p:nvSpPr>
          <p:cNvPr id="26640" name="Fußzeilenplatzhalter 1"/>
          <p:cNvSpPr>
            <a:spLocks noGrp="1"/>
          </p:cNvSpPr>
          <p:nvPr>
            <p:ph type="ftr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rtl="0"/>
            <a:r>
              <a:rPr lang="pl" sz="1200" b="0" i="0" u="none" baseline="0">
                <a:solidFill>
                  <a:srgbClr val="FF0000"/>
                </a:solidFill>
              </a:rPr>
              <a:t>Konferencja Prof. Dr. Michaela Bacha / pro mente reha, Salzburg</a:t>
            </a:r>
          </a:p>
        </p:txBody>
      </p:sp>
      <p:sp>
        <p:nvSpPr>
          <p:cNvPr id="26641" name="Foliennummernplatzhalter 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fld id="{307CE4D6-7256-469A-94FA-FE5AB9C8D803}" type="slidenum">
              <a:rPr sz="14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pl" sz="1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Text Box 2"/>
          <p:cNvSpPr txBox="1">
            <a:spLocks noChangeArrowheads="1"/>
          </p:cNvSpPr>
          <p:nvPr/>
        </p:nvSpPr>
        <p:spPr bwMode="auto">
          <a:xfrm>
            <a:off x="373063" y="2220913"/>
            <a:ext cx="3675062" cy="3626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20" tIns="43210" rIns="86420" bIns="43210"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rtl="0"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 typeface="Arial" charset="0"/>
              <a:buChar char="•"/>
              <a:defRPr/>
            </a:pPr>
            <a:r>
              <a:rPr lang="pl" sz="1900" b="1" i="0" u="none" baseline="0">
                <a:latin typeface="+mj-lt"/>
              </a:rPr>
              <a:t>Redukcja czynników stresogennych</a:t>
            </a:r>
            <a:endParaRPr lang="pl" sz="1900" b="1" dirty="0" smtClean="0">
              <a:latin typeface="+mj-lt"/>
            </a:endParaRPr>
          </a:p>
          <a:p>
            <a:pPr algn="just" rtl="0"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Tx/>
              <a:buChar char="-"/>
              <a:defRPr/>
            </a:pPr>
            <a:r>
              <a:rPr lang="pl" sz="1700" b="0" i="0" u="none" baseline="0">
                <a:latin typeface="+mj-lt"/>
              </a:rPr>
              <a:t>Modyfikacje ergonomiczne </a:t>
            </a:r>
            <a:endParaRPr lang="pl" sz="1700" dirty="0" smtClean="0">
              <a:latin typeface="+mj-lt"/>
            </a:endParaRPr>
          </a:p>
          <a:p>
            <a:pPr algn="just" rtl="0"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Tx/>
              <a:buChar char="-"/>
              <a:defRPr/>
            </a:pPr>
            <a:r>
              <a:rPr lang="pl" sz="1700" b="0" i="0" u="none" baseline="0">
                <a:latin typeface="+mj-lt"/>
              </a:rPr>
              <a:t>Zakup narzędzi niezbędnych by się podnieść </a:t>
            </a:r>
            <a:endParaRPr lang="pl" sz="1700" dirty="0" smtClean="0">
              <a:latin typeface="+mj-lt"/>
            </a:endParaRPr>
          </a:p>
          <a:p>
            <a:pPr algn="just" rtl="0"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Tx/>
              <a:buChar char="-"/>
              <a:defRPr/>
            </a:pPr>
            <a:r>
              <a:rPr lang="pl" sz="1700" b="0" i="0" u="none" baseline="0">
                <a:latin typeface="+mj-lt"/>
              </a:rPr>
              <a:t>Stworzenie przestrzeni do pracy</a:t>
            </a:r>
            <a:endParaRPr lang="pl" sz="1700" dirty="0" smtClean="0">
              <a:latin typeface="+mj-lt"/>
            </a:endParaRPr>
          </a:p>
          <a:p>
            <a:pPr algn="just" rtl="0"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Tx/>
              <a:buChar char="-"/>
              <a:defRPr/>
            </a:pPr>
            <a:r>
              <a:rPr lang="pl" sz="1700" b="0" i="0" u="none" baseline="0">
                <a:latin typeface="+mj-lt"/>
              </a:rPr>
              <a:t>Stworzenie przestrzeni do odpoczynku </a:t>
            </a:r>
            <a:endParaRPr lang="pl" sz="1700" dirty="0" smtClean="0">
              <a:latin typeface="+mj-lt"/>
            </a:endParaRPr>
          </a:p>
          <a:p>
            <a:pPr algn="just" rtl="0"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Tx/>
              <a:buChar char="-"/>
              <a:defRPr/>
            </a:pPr>
            <a:r>
              <a:rPr lang="pl" sz="1700" b="0" i="0" u="none" baseline="0">
                <a:latin typeface="+mj-lt"/>
              </a:rPr>
              <a:t>Strefy dla niepalących</a:t>
            </a:r>
            <a:endParaRPr lang="pl" sz="1700" dirty="0" smtClean="0">
              <a:latin typeface="+mj-lt"/>
            </a:endParaRPr>
          </a:p>
          <a:p>
            <a:pPr algn="just" rtl="0"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Tx/>
              <a:buChar char="-"/>
              <a:defRPr/>
            </a:pPr>
            <a:r>
              <a:rPr lang="pl" sz="1700" b="0" i="0" u="none" baseline="0">
                <a:latin typeface="+mj-lt"/>
              </a:rPr>
              <a:t>Uregulowane przerwy </a:t>
            </a:r>
            <a:endParaRPr lang="pl" sz="1700" dirty="0" smtClean="0">
              <a:latin typeface="+mj-lt"/>
            </a:endParaRPr>
          </a:p>
          <a:p>
            <a:pPr algn="just" rtl="0"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Tx/>
              <a:buChar char="-"/>
              <a:defRPr/>
            </a:pPr>
            <a:r>
              <a:rPr lang="pl" sz="1700" b="0" i="0" u="none" baseline="0">
                <a:latin typeface="+mj-lt"/>
              </a:rPr>
              <a:t>Itd.</a:t>
            </a:r>
          </a:p>
        </p:txBody>
      </p:sp>
      <p:sp>
        <p:nvSpPr>
          <p:cNvPr id="437253" name="Text Box 5"/>
          <p:cNvSpPr txBox="1">
            <a:spLocks noChangeArrowheads="1"/>
          </p:cNvSpPr>
          <p:nvPr/>
        </p:nvSpPr>
        <p:spPr bwMode="auto">
          <a:xfrm>
            <a:off x="4456113" y="2220913"/>
            <a:ext cx="3948112" cy="3208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20" tIns="43210" rIns="86420" bIns="43210"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rtl="0"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 typeface="Arial" charset="0"/>
              <a:buChar char="•"/>
              <a:defRPr/>
            </a:pPr>
            <a:r>
              <a:rPr lang="pl" sz="1900" b="1" i="0" u="none" baseline="0">
                <a:latin typeface="+mj-lt"/>
              </a:rPr>
              <a:t>Strukturowanie zasobów</a:t>
            </a:r>
            <a:endParaRPr lang="pl" sz="1900" b="1" dirty="0" smtClean="0">
              <a:latin typeface="+mj-lt"/>
            </a:endParaRPr>
          </a:p>
          <a:p>
            <a:pPr algn="l" rtl="0"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Tx/>
              <a:buChar char="-"/>
              <a:defRPr/>
            </a:pPr>
            <a:r>
              <a:rPr lang="pl" sz="1700" b="0" i="0" u="none" baseline="0">
                <a:latin typeface="+mj-lt"/>
              </a:rPr>
              <a:t>Organizowanie dyskusji w grupie</a:t>
            </a:r>
            <a:endParaRPr lang="pl" sz="1700" dirty="0" smtClean="0">
              <a:latin typeface="+mj-lt"/>
            </a:endParaRPr>
          </a:p>
          <a:p>
            <a:pPr algn="l" rtl="0"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Tx/>
              <a:buChar char="-"/>
              <a:defRPr/>
            </a:pPr>
            <a:r>
              <a:rPr lang="pl" sz="1700" b="0" i="0" u="none" baseline="0">
                <a:latin typeface="+mj-lt"/>
              </a:rPr>
              <a:t>Organizowanie planów pracy</a:t>
            </a:r>
            <a:endParaRPr lang="pl" sz="1700" dirty="0" smtClean="0">
              <a:latin typeface="+mj-lt"/>
            </a:endParaRPr>
          </a:p>
          <a:p>
            <a:pPr algn="l" rtl="0"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Tx/>
              <a:buChar char="-"/>
              <a:defRPr/>
            </a:pPr>
            <a:r>
              <a:rPr lang="pl" sz="1700" b="0" i="0" u="none" baseline="0">
                <a:latin typeface="+mj-lt"/>
              </a:rPr>
              <a:t>Obowiązki z większą wolnością podejmowania decyzji </a:t>
            </a:r>
            <a:endParaRPr lang="pl" sz="1700" dirty="0" smtClean="0">
              <a:latin typeface="+mj-lt"/>
            </a:endParaRPr>
          </a:p>
          <a:p>
            <a:pPr algn="l" rtl="0"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Tx/>
              <a:buChar char="-"/>
              <a:defRPr/>
            </a:pPr>
            <a:r>
              <a:rPr lang="pl" sz="1700" b="0" i="0" u="none" baseline="0">
                <a:latin typeface="+mj-lt"/>
              </a:rPr>
              <a:t>Możliwość uczestnictwa </a:t>
            </a:r>
            <a:endParaRPr lang="pl" sz="1700" dirty="0" smtClean="0">
              <a:latin typeface="+mj-lt"/>
            </a:endParaRPr>
          </a:p>
          <a:p>
            <a:pPr algn="l" rtl="0"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Tx/>
              <a:buChar char="-"/>
              <a:defRPr/>
            </a:pPr>
            <a:r>
              <a:rPr lang="pl" sz="1700" b="0" i="0" u="none" baseline="0">
                <a:latin typeface="+mj-lt"/>
              </a:rPr>
              <a:t>Utrzymanie miejsc pracy dla starszych MA</a:t>
            </a:r>
          </a:p>
          <a:p>
            <a:pPr algn="l" rtl="0"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Tx/>
              <a:buChar char="-"/>
              <a:defRPr/>
            </a:pPr>
            <a:r>
              <a:rPr lang="pl" sz="1700" b="0" i="0" u="none" baseline="0">
                <a:latin typeface="+mj-lt"/>
              </a:rPr>
              <a:t>Itp.Itd.</a:t>
            </a:r>
          </a:p>
        </p:txBody>
      </p:sp>
      <p:sp>
        <p:nvSpPr>
          <p:cNvPr id="437255" name="Text Box 7"/>
          <p:cNvSpPr txBox="1">
            <a:spLocks noChangeArrowheads="1"/>
          </p:cNvSpPr>
          <p:nvPr/>
        </p:nvSpPr>
        <p:spPr bwMode="auto">
          <a:xfrm>
            <a:off x="373063" y="1606550"/>
            <a:ext cx="7894637" cy="46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20" tIns="43210" rIns="86420" bIns="43210"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just" rtl="0"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 typeface="Arial" charset="0"/>
              <a:buNone/>
              <a:defRPr/>
            </a:pPr>
            <a:r>
              <a:rPr lang="pl" b="1" i="0" u="none" baseline="0">
                <a:latin typeface="+mj-lt"/>
              </a:rPr>
              <a:t>Zaburzenia psychiczne związane z miejscem pracy</a:t>
            </a:r>
            <a:r>
              <a:rPr lang="pl" b="0" i="0" u="none" baseline="0">
                <a:latin typeface="+mj-lt"/>
                <a:sym typeface="Wingdings" pitchFamily="2" charset="2"/>
              </a:rPr>
              <a:t>Zapobieganie</a:t>
            </a:r>
            <a:endParaRPr lang="pl" b="1" dirty="0" smtClean="0">
              <a:latin typeface="+mj-lt"/>
            </a:endParaRPr>
          </a:p>
        </p:txBody>
      </p:sp>
      <p:sp>
        <p:nvSpPr>
          <p:cNvPr id="27653" name="Rectangle 28"/>
          <p:cNvSpPr>
            <a:spLocks noChangeArrowheads="1"/>
          </p:cNvSpPr>
          <p:nvPr/>
        </p:nvSpPr>
        <p:spPr bwMode="auto">
          <a:xfrm>
            <a:off x="685800" y="381000"/>
            <a:ext cx="53340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pl" sz="2400">
                <a:solidFill>
                  <a:schemeClr val="hlink"/>
                </a:solidFill>
              </a:rPr>
              <a:t/>
            </a:r>
            <a:br>
              <a:rPr lang="pl" sz="2400">
                <a:solidFill>
                  <a:schemeClr val="hlink"/>
                </a:solidFill>
              </a:rPr>
            </a:br>
            <a:r>
              <a:rPr lang="pl" sz="2800" b="0" i="0" u="none" baseline="0">
                <a:solidFill>
                  <a:schemeClr val="hlink"/>
                </a:solidFill>
              </a:rPr>
              <a:t>Promocja zdrowia w miejscu pracy (BGF): Poziomy interwencji (1)</a:t>
            </a:r>
          </a:p>
        </p:txBody>
      </p:sp>
      <p:sp>
        <p:nvSpPr>
          <p:cNvPr id="27654" name="Fußzeilenplatzhalter 1"/>
          <p:cNvSpPr>
            <a:spLocks noGrp="1"/>
          </p:cNvSpPr>
          <p:nvPr>
            <p:ph type="ftr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rtl="0"/>
            <a:r>
              <a:rPr lang="pl" sz="900" b="0" i="0" u="none" baseline="0">
                <a:solidFill>
                  <a:srgbClr val="FF0000"/>
                </a:solidFill>
              </a:rPr>
              <a:t>Konferencja Prof. Dr. Michaela Bacha / pro mente reha, Salzburg</a:t>
            </a:r>
          </a:p>
        </p:txBody>
      </p:sp>
      <p:sp>
        <p:nvSpPr>
          <p:cNvPr id="27655" name="Foliennummernplatzhalter 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fld id="{A100F5EB-C3CF-4C88-872B-29B907D4B115}" type="slidenum">
              <a:rPr sz="14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pl" sz="1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373063" y="2220913"/>
            <a:ext cx="3675062" cy="3338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8000"/>
                    </a:gs>
                    <a:gs pos="100000">
                      <a:srgbClr val="003B00"/>
                    </a:gs>
                  </a:gsLst>
                  <a:path path="rect">
                    <a:fillToRect r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20" tIns="43210" rIns="86420" bIns="43210">
            <a:spAutoFit/>
          </a:bodyPr>
          <a:lstStyle>
            <a:lvl1pPr marL="457200" indent="-4572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just" rtl="0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pl" sz="1900" b="1" i="0" u="none" baseline="0"/>
              <a:t>Redukcja czynników stresogennych</a:t>
            </a:r>
            <a:endParaRPr lang="pl" sz="1700" dirty="0"/>
          </a:p>
          <a:p>
            <a:pPr algn="just" rtl="0" eaLnBrk="1" hangingPunct="1">
              <a:lnSpc>
                <a:spcPct val="110000"/>
              </a:lnSpc>
              <a:spcBef>
                <a:spcPct val="50000"/>
              </a:spcBef>
              <a:buFontTx/>
              <a:buChar char="-"/>
            </a:pPr>
            <a:r>
              <a:rPr lang="pl" sz="1700" b="0" i="0" u="none" baseline="0"/>
              <a:t>Coaching/Kontrola</a:t>
            </a:r>
            <a:endParaRPr lang="pl" sz="1700" dirty="0"/>
          </a:p>
          <a:p>
            <a:pPr algn="just" rtl="0" eaLnBrk="1" hangingPunct="1">
              <a:lnSpc>
                <a:spcPct val="110000"/>
              </a:lnSpc>
              <a:spcBef>
                <a:spcPct val="50000"/>
              </a:spcBef>
              <a:buFontTx/>
              <a:buChar char="-"/>
            </a:pPr>
            <a:r>
              <a:rPr lang="pl" sz="1700" b="0" i="0" u="none" baseline="0"/>
              <a:t>Ćwiczenia pleców</a:t>
            </a:r>
            <a:endParaRPr lang="pl" sz="1700" dirty="0"/>
          </a:p>
          <a:p>
            <a:pPr algn="just" rtl="0" eaLnBrk="1" hangingPunct="1">
              <a:lnSpc>
                <a:spcPct val="110000"/>
              </a:lnSpc>
              <a:spcBef>
                <a:spcPct val="50000"/>
              </a:spcBef>
              <a:buFontTx/>
              <a:buChar char="-"/>
            </a:pPr>
            <a:r>
              <a:rPr lang="pl" sz="1700" b="0" i="0" u="none" baseline="0"/>
              <a:t>Zdrowe odżywianie</a:t>
            </a:r>
            <a:endParaRPr lang="pl" sz="1700" dirty="0"/>
          </a:p>
          <a:p>
            <a:pPr algn="just" rtl="0" eaLnBrk="1" hangingPunct="1">
              <a:lnSpc>
                <a:spcPct val="110000"/>
              </a:lnSpc>
              <a:spcBef>
                <a:spcPct val="50000"/>
              </a:spcBef>
              <a:buFontTx/>
              <a:buChar char="-"/>
            </a:pPr>
            <a:r>
              <a:rPr lang="pl" sz="1700" b="0" i="0" u="none" baseline="0"/>
              <a:t>Ochrona przed infekcjami i ochrona skóry </a:t>
            </a:r>
            <a:endParaRPr lang="pl" sz="1700" dirty="0"/>
          </a:p>
          <a:p>
            <a:pPr algn="just" rtl="0" eaLnBrk="1" hangingPunct="1">
              <a:lnSpc>
                <a:spcPct val="110000"/>
              </a:lnSpc>
              <a:spcBef>
                <a:spcPct val="50000"/>
              </a:spcBef>
              <a:buFontTx/>
              <a:buChar char="-"/>
            </a:pPr>
            <a:r>
              <a:rPr lang="pl" sz="1700" b="0" i="0" u="none" baseline="0"/>
              <a:t>Rzucanie palenia</a:t>
            </a:r>
            <a:endParaRPr lang="pl" sz="1700" dirty="0"/>
          </a:p>
          <a:p>
            <a:pPr algn="just" rtl="0" eaLnBrk="1" hangingPunct="1">
              <a:lnSpc>
                <a:spcPct val="110000"/>
              </a:lnSpc>
              <a:spcBef>
                <a:spcPct val="50000"/>
              </a:spcBef>
              <a:buFontTx/>
              <a:buChar char="-"/>
            </a:pPr>
            <a:r>
              <a:rPr lang="pl" sz="1700" b="0" i="0" u="none" baseline="0"/>
              <a:t>Zapobieganie uzależnieniom</a:t>
            </a:r>
            <a:endParaRPr lang="pl" sz="1700" dirty="0"/>
          </a:p>
          <a:p>
            <a:pPr algn="just" rtl="0" eaLnBrk="1" hangingPunct="1">
              <a:lnSpc>
                <a:spcPct val="110000"/>
              </a:lnSpc>
              <a:spcBef>
                <a:spcPct val="50000"/>
              </a:spcBef>
              <a:buFontTx/>
              <a:buChar char="-"/>
            </a:pPr>
            <a:r>
              <a:rPr lang="pl" sz="1700" b="0" i="0" u="none" baseline="0"/>
              <a:t>Itp.Itd.</a:t>
            </a:r>
          </a:p>
        </p:txBody>
      </p:sp>
      <p:sp>
        <p:nvSpPr>
          <p:cNvPr id="438276" name="Text Box 4"/>
          <p:cNvSpPr txBox="1">
            <a:spLocks noChangeArrowheads="1"/>
          </p:cNvSpPr>
          <p:nvPr/>
        </p:nvSpPr>
        <p:spPr bwMode="auto">
          <a:xfrm>
            <a:off x="4456113" y="2220913"/>
            <a:ext cx="3948112" cy="3338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20" tIns="43210" rIns="86420" bIns="43210"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rtl="0"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 typeface="Arial" charset="0"/>
              <a:buChar char="•"/>
              <a:defRPr/>
            </a:pPr>
            <a:r>
              <a:rPr lang="pl" sz="1900" b="1" i="0" u="none" baseline="0">
                <a:latin typeface="+mj-lt"/>
              </a:rPr>
              <a:t>Struktura zasobów </a:t>
            </a:r>
            <a:endParaRPr lang="pl" sz="1900" b="1" dirty="0" smtClean="0">
              <a:latin typeface="+mj-lt"/>
            </a:endParaRPr>
          </a:p>
          <a:p>
            <a:pPr algn="l" rtl="0"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Tx/>
              <a:buChar char="-"/>
              <a:defRPr/>
            </a:pPr>
            <a:r>
              <a:rPr lang="pl" sz="1700" b="0" i="0" u="none" baseline="0">
                <a:latin typeface="+mj-lt"/>
              </a:rPr>
              <a:t>Zarządzanie stresem</a:t>
            </a:r>
          </a:p>
          <a:p>
            <a:pPr algn="l" rtl="0"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Tx/>
              <a:buChar char="-"/>
              <a:defRPr/>
            </a:pPr>
            <a:r>
              <a:rPr lang="pl" sz="1700" b="0" i="0" u="none" baseline="0">
                <a:latin typeface="+mj-lt"/>
              </a:rPr>
              <a:t>Zarządzanie konfliktami</a:t>
            </a:r>
          </a:p>
          <a:p>
            <a:pPr algn="l" rtl="0"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Tx/>
              <a:buChar char="-"/>
              <a:defRPr/>
            </a:pPr>
            <a:r>
              <a:rPr lang="pl" sz="1700" b="0" i="0" u="none" baseline="0">
                <a:latin typeface="+mj-lt"/>
              </a:rPr>
              <a:t>Zarządzanie czasem </a:t>
            </a:r>
            <a:endParaRPr lang="pl" sz="1700" dirty="0" smtClean="0">
              <a:latin typeface="+mj-lt"/>
            </a:endParaRPr>
          </a:p>
          <a:p>
            <a:pPr algn="l" rtl="0"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Tx/>
              <a:buChar char="-"/>
              <a:defRPr/>
            </a:pPr>
            <a:r>
              <a:rPr lang="pl" sz="1700" b="0" i="0" u="none" baseline="0">
                <a:latin typeface="+mj-lt"/>
              </a:rPr>
              <a:t>Zwiększenie kompetencji społecznych</a:t>
            </a:r>
            <a:endParaRPr lang="pl" sz="1700" dirty="0" smtClean="0">
              <a:latin typeface="+mj-lt"/>
            </a:endParaRPr>
          </a:p>
          <a:p>
            <a:pPr algn="l" rtl="0"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Tx/>
              <a:buChar char="-"/>
              <a:defRPr/>
            </a:pPr>
            <a:r>
              <a:rPr lang="pl" sz="1700" b="0" i="0" u="none" baseline="0">
                <a:latin typeface="+mj-lt"/>
              </a:rPr>
              <a:t>Nawyk odpoczynku/uwagi </a:t>
            </a:r>
            <a:endParaRPr lang="pl" sz="1700" dirty="0" smtClean="0">
              <a:latin typeface="+mj-lt"/>
            </a:endParaRPr>
          </a:p>
          <a:p>
            <a:pPr algn="l" rtl="0"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Tx/>
              <a:buChar char="-"/>
              <a:defRPr/>
            </a:pPr>
            <a:r>
              <a:rPr lang="pl" sz="1700" b="0" i="0" u="none" baseline="0">
                <a:latin typeface="+mj-lt"/>
              </a:rPr>
              <a:t>Sport/ćwiczenie odporności</a:t>
            </a:r>
            <a:endParaRPr lang="pl" sz="1700" dirty="0" smtClean="0">
              <a:latin typeface="+mj-lt"/>
            </a:endParaRPr>
          </a:p>
          <a:p>
            <a:pPr algn="l" rtl="0"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Tx/>
              <a:buChar char="-"/>
              <a:defRPr/>
            </a:pPr>
            <a:r>
              <a:rPr lang="pl" sz="1700" b="0" i="0" u="none" baseline="0">
                <a:latin typeface="+mj-lt"/>
              </a:rPr>
              <a:t>Itp.Itd.</a:t>
            </a:r>
          </a:p>
        </p:txBody>
      </p:sp>
      <p:sp>
        <p:nvSpPr>
          <p:cNvPr id="438278" name="Text Box 6"/>
          <p:cNvSpPr txBox="1">
            <a:spLocks noChangeArrowheads="1"/>
          </p:cNvSpPr>
          <p:nvPr/>
        </p:nvSpPr>
        <p:spPr bwMode="auto">
          <a:xfrm>
            <a:off x="373063" y="1606550"/>
            <a:ext cx="7894637" cy="46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20" tIns="43210" rIns="86420" bIns="43210"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just" rtl="0"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 typeface="Arial" charset="0"/>
              <a:buNone/>
              <a:defRPr/>
            </a:pPr>
            <a:r>
              <a:rPr lang="pl" b="1" i="0" u="none" baseline="0">
                <a:latin typeface="+mj-lt"/>
              </a:rPr>
              <a:t>Środki individualne         </a:t>
            </a:r>
            <a:r>
              <a:rPr lang="pl" b="1" i="0" u="none" baseline="0">
                <a:latin typeface="+mj-lt"/>
                <a:sym typeface="Wingdings" pitchFamily="2" charset="2"/>
              </a:rPr>
              <a:t>         Sposoby zapobiegania</a:t>
            </a:r>
            <a:endParaRPr lang="pl" b="1" dirty="0" smtClean="0">
              <a:latin typeface="+mj-lt"/>
            </a:endParaRPr>
          </a:p>
        </p:txBody>
      </p:sp>
      <p:sp>
        <p:nvSpPr>
          <p:cNvPr id="28677" name="Rectangle 28"/>
          <p:cNvSpPr>
            <a:spLocks noChangeArrowheads="1"/>
          </p:cNvSpPr>
          <p:nvPr/>
        </p:nvSpPr>
        <p:spPr bwMode="auto">
          <a:xfrm>
            <a:off x="685800" y="381000"/>
            <a:ext cx="53340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pl" sz="2400">
                <a:solidFill>
                  <a:schemeClr val="hlink"/>
                </a:solidFill>
              </a:rPr>
              <a:t/>
            </a:r>
            <a:br>
              <a:rPr lang="pl" sz="2400">
                <a:solidFill>
                  <a:schemeClr val="hlink"/>
                </a:solidFill>
              </a:rPr>
            </a:br>
            <a:r>
              <a:rPr lang="pl" sz="2400" b="0" i="0" u="none" baseline="0">
                <a:solidFill>
                  <a:schemeClr val="hlink"/>
                </a:solidFill>
              </a:rPr>
              <a:t>Promocja zdrowia w miejscu pracy </a:t>
            </a:r>
            <a:r>
              <a:rPr lang="pl" sz="2800" b="0" i="0" u="none" baseline="0">
                <a:solidFill>
                  <a:schemeClr val="hlink"/>
                </a:solidFill>
              </a:rPr>
              <a:t>(BGF): poziom interwencji (2)</a:t>
            </a:r>
          </a:p>
        </p:txBody>
      </p:sp>
      <p:sp>
        <p:nvSpPr>
          <p:cNvPr id="28678" name="Fußzeilenplatzhalter 1"/>
          <p:cNvSpPr>
            <a:spLocks noGrp="1"/>
          </p:cNvSpPr>
          <p:nvPr>
            <p:ph type="ftr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rtl="0"/>
            <a:r>
              <a:rPr lang="pl" sz="900" b="0" i="0" u="none" baseline="0">
                <a:solidFill>
                  <a:srgbClr val="FF0000"/>
                </a:solidFill>
              </a:rPr>
              <a:t>Konferencja Prof. Dr. Michaela Bacha / pro mente reha, Salzburg</a:t>
            </a:r>
          </a:p>
        </p:txBody>
      </p:sp>
      <p:sp>
        <p:nvSpPr>
          <p:cNvPr id="28679" name="Foliennummernplatzhalter 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fld id="{552668C0-D868-462D-B54A-2686FC7B9D01}" type="slidenum">
              <a:rPr sz="14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pl" sz="1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8"/>
          <p:cNvSpPr>
            <a:spLocks noChangeArrowheads="1"/>
          </p:cNvSpPr>
          <p:nvPr/>
        </p:nvSpPr>
        <p:spPr bwMode="auto">
          <a:xfrm>
            <a:off x="685800" y="381000"/>
            <a:ext cx="53340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pl" sz="2400">
                <a:solidFill>
                  <a:schemeClr val="hlink"/>
                </a:solidFill>
              </a:rPr>
              <a:t/>
            </a:r>
            <a:br>
              <a:rPr lang="pl" sz="2400">
                <a:solidFill>
                  <a:schemeClr val="hlink"/>
                </a:solidFill>
              </a:rPr>
            </a:br>
            <a:r>
              <a:rPr lang="pl" sz="2800" b="0" i="0" u="none" baseline="0">
                <a:solidFill>
                  <a:schemeClr val="hlink"/>
                </a:solidFill>
              </a:rPr>
              <a:t>PsyGA Model kryterium:</a:t>
            </a:r>
            <a:endParaRPr lang="pl" sz="2800" dirty="0">
              <a:solidFill>
                <a:schemeClr val="hlink"/>
              </a:solidFill>
            </a:endParaRPr>
          </a:p>
          <a:p>
            <a:pPr algn="l" rtl="0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pl" sz="2800" b="0" i="0" u="none" baseline="0">
                <a:solidFill>
                  <a:schemeClr val="hlink"/>
                </a:solidFill>
              </a:rPr>
              <a:t>„Bez stresu ze stresem»</a:t>
            </a:r>
            <a:endParaRPr lang="pl" sz="2800" dirty="0">
              <a:solidFill>
                <a:schemeClr val="hlink"/>
              </a:solidFill>
            </a:endParaRPr>
          </a:p>
        </p:txBody>
      </p:sp>
      <p:sp>
        <p:nvSpPr>
          <p:cNvPr id="29699" name="Rectangle 6"/>
          <p:cNvSpPr>
            <a:spLocks noChangeArrowheads="1"/>
          </p:cNvSpPr>
          <p:nvPr/>
        </p:nvSpPr>
        <p:spPr bwMode="auto">
          <a:xfrm>
            <a:off x="666750" y="2125663"/>
            <a:ext cx="1827213" cy="3095625"/>
          </a:xfrm>
          <a:prstGeom prst="rect">
            <a:avLst/>
          </a:prstGeom>
          <a:solidFill>
            <a:srgbClr val="FFFF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86420" tIns="43210" rIns="86420" bIns="43210" anchor="ctr"/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rtl="0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pl" sz="1600" b="1" i="0" u="none" baseline="0" dirty="0"/>
              <a:t>1.</a:t>
            </a:r>
          </a:p>
          <a:p>
            <a:pPr algn="ctr" rtl="0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endParaRPr lang="pl" sz="1600" b="1" dirty="0"/>
          </a:p>
          <a:p>
            <a:pPr algn="ctr" rtl="0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pl" sz="1400" b="1" i="0" u="none" baseline="0" dirty="0"/>
              <a:t>Kultura przedsiębiorstwa</a:t>
            </a:r>
            <a:endParaRPr lang="pl" sz="1400" b="1" dirty="0"/>
          </a:p>
          <a:p>
            <a:pPr algn="ctr" rtl="0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pl" sz="1600" b="1" i="0" u="none" baseline="0" dirty="0"/>
              <a:t>&amp; Polityka zdrowotna </a:t>
            </a:r>
          </a:p>
          <a:p>
            <a:pPr algn="ctr" rtl="0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pl" sz="1600" b="1" i="0" u="none" baseline="0" dirty="0"/>
              <a:t>w miejscu pracy</a:t>
            </a:r>
            <a:endParaRPr lang="pl" sz="1600" b="1" dirty="0"/>
          </a:p>
        </p:txBody>
      </p:sp>
      <p:sp>
        <p:nvSpPr>
          <p:cNvPr id="29700" name="Text Box 18"/>
          <p:cNvSpPr txBox="1">
            <a:spLocks noChangeArrowheads="1"/>
          </p:cNvSpPr>
          <p:nvPr/>
        </p:nvSpPr>
        <p:spPr bwMode="auto">
          <a:xfrm>
            <a:off x="665163" y="1450975"/>
            <a:ext cx="1828800" cy="662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20" tIns="43210" rIns="86420" bIns="4321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rtl="0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pl" sz="1700" b="1" i="0" u="none" baseline="0"/>
              <a:t>Struktury &amp; Organizacja</a:t>
            </a:r>
            <a:endParaRPr lang="pl" sz="1700" b="1" dirty="0"/>
          </a:p>
        </p:txBody>
      </p:sp>
      <p:sp>
        <p:nvSpPr>
          <p:cNvPr id="29701" name="Text Box 21"/>
          <p:cNvSpPr txBox="1">
            <a:spLocks noChangeArrowheads="1"/>
          </p:cNvSpPr>
          <p:nvPr/>
        </p:nvSpPr>
        <p:spPr bwMode="auto">
          <a:xfrm>
            <a:off x="236538" y="5334000"/>
            <a:ext cx="7827962" cy="307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20" tIns="43210" rIns="86420" bIns="4321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pl" sz="1300" b="0" i="0" u="none" baseline="0"/>
              <a:t>PsyGA = zdrowie psychiczne w miejscu pracy (</a:t>
            </a:r>
            <a:r>
              <a:rPr lang="pl" sz="1300" b="0" i="0" u="none" baseline="0">
                <a:hlinkClick r:id="rId2"/>
              </a:rPr>
              <a:t>www.psyga.de</a:t>
            </a:r>
            <a:r>
              <a:rPr lang="pl" sz="1300" b="0" i="0" u="none" baseline="0"/>
              <a:t>), Łącza niemieckie BGF (</a:t>
            </a:r>
            <a:r>
              <a:rPr lang="pl" sz="1300" b="0" i="0" u="none" baseline="0">
                <a:hlinkClick r:id="rId3"/>
              </a:rPr>
              <a:t>www.dnbgf.de</a:t>
            </a:r>
            <a:r>
              <a:rPr lang="pl" sz="1300" b="0" i="0" u="none" baseline="0"/>
              <a:t>)</a:t>
            </a:r>
          </a:p>
        </p:txBody>
      </p:sp>
      <p:sp>
        <p:nvSpPr>
          <p:cNvPr id="29702" name="Text Box 18"/>
          <p:cNvSpPr txBox="1">
            <a:spLocks noChangeArrowheads="1"/>
          </p:cNvSpPr>
          <p:nvPr/>
        </p:nvSpPr>
        <p:spPr bwMode="auto">
          <a:xfrm>
            <a:off x="3036888" y="1438275"/>
            <a:ext cx="1828800" cy="375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20" tIns="43210" rIns="86420" bIns="4321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rtl="0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pl" sz="1700" b="1" i="0" u="none" baseline="0"/>
              <a:t>Procesy &amp; Środki</a:t>
            </a:r>
            <a:endParaRPr lang="pl" sz="1700" b="1" dirty="0"/>
          </a:p>
        </p:txBody>
      </p:sp>
      <p:sp>
        <p:nvSpPr>
          <p:cNvPr id="29703" name="Rectangle 6"/>
          <p:cNvSpPr>
            <a:spLocks noChangeArrowheads="1"/>
          </p:cNvSpPr>
          <p:nvPr/>
        </p:nvSpPr>
        <p:spPr bwMode="auto">
          <a:xfrm>
            <a:off x="3024188" y="2136775"/>
            <a:ext cx="1827212" cy="3095625"/>
          </a:xfrm>
          <a:prstGeom prst="rect">
            <a:avLst/>
          </a:prstGeom>
          <a:solidFill>
            <a:srgbClr val="9DB8DB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86420" tIns="43210" rIns="86420" bIns="43210" anchor="ctr"/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rtl="0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pl" sz="1600" b="1" i="0" u="none" baseline="0"/>
              <a:t>2</a:t>
            </a:r>
          </a:p>
          <a:p>
            <a:pPr algn="ctr" rtl="0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pl" sz="1600" b="1" i="0" u="none" baseline="0"/>
              <a:t>Kierownictwo,</a:t>
            </a:r>
            <a:endParaRPr lang="pl" sz="1600" b="1" dirty="0"/>
          </a:p>
          <a:p>
            <a:pPr algn="ctr" rtl="0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pl" sz="1600" b="1" i="0" u="none" baseline="0"/>
              <a:t>Organizacja pracy</a:t>
            </a:r>
            <a:endParaRPr lang="pl" sz="1600" b="1" dirty="0"/>
          </a:p>
          <a:p>
            <a:pPr algn="ctr" rtl="0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pl" sz="1600" b="1" i="0" u="none" baseline="0"/>
              <a:t>&amp;</a:t>
            </a:r>
          </a:p>
          <a:p>
            <a:pPr algn="ctr" rtl="0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pl" sz="1600" b="1" i="0" u="none" baseline="0"/>
              <a:t>Promocja zdrowia </a:t>
            </a:r>
            <a:endParaRPr lang="pl" sz="1600" b="1" dirty="0" smtClean="0"/>
          </a:p>
          <a:p>
            <a:pPr algn="ctr" rtl="0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pl" sz="1600" b="1" i="0" u="none" baseline="0"/>
              <a:t>psychicznego</a:t>
            </a:r>
            <a:endParaRPr lang="pl" sz="1600" b="1" dirty="0"/>
          </a:p>
        </p:txBody>
      </p:sp>
      <p:sp>
        <p:nvSpPr>
          <p:cNvPr id="29704" name="Rectangle 6"/>
          <p:cNvSpPr>
            <a:spLocks noChangeArrowheads="1"/>
          </p:cNvSpPr>
          <p:nvPr/>
        </p:nvSpPr>
        <p:spPr bwMode="auto">
          <a:xfrm>
            <a:off x="5400675" y="2130425"/>
            <a:ext cx="1827213" cy="3097213"/>
          </a:xfrm>
          <a:prstGeom prst="rect">
            <a:avLst/>
          </a:prstGeom>
          <a:solidFill>
            <a:srgbClr val="82BE96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86420" tIns="43210" rIns="86420" bIns="43210" anchor="ctr"/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rtl="0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pl" sz="1600" b="1" i="0" u="none" baseline="0"/>
              <a:t>3.</a:t>
            </a:r>
          </a:p>
          <a:p>
            <a:pPr algn="ctr" rtl="0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pl" sz="1600" b="1" i="0" u="none" baseline="0"/>
              <a:t>Zorientowanie na </a:t>
            </a:r>
          </a:p>
          <a:p>
            <a:pPr algn="ctr" rtl="0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pl" sz="1600" b="1" i="0" u="none" baseline="0"/>
              <a:t>współpracowników,</a:t>
            </a:r>
            <a:endParaRPr lang="pl" sz="1600" b="1" dirty="0"/>
          </a:p>
          <a:p>
            <a:pPr algn="ctr" rtl="0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pl" sz="1600" b="1" i="0" u="none" baseline="0"/>
              <a:t>Kierownictwo,</a:t>
            </a:r>
            <a:endParaRPr lang="pl" sz="1600" b="1" dirty="0"/>
          </a:p>
          <a:p>
            <a:pPr algn="ctr" rtl="0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pl" sz="1600" b="1" i="0" u="none" baseline="0"/>
              <a:t>Identyfikacja &amp;</a:t>
            </a:r>
          </a:p>
          <a:p>
            <a:pPr algn="ctr" rtl="0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pl" sz="1600" b="1" i="0" u="none" baseline="0"/>
              <a:t>Zaangażowanie, </a:t>
            </a:r>
          </a:p>
          <a:p>
            <a:pPr algn="ctr" rtl="0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pl" sz="1600" b="1" i="0" u="none" baseline="0"/>
              <a:t>Polepszenie </a:t>
            </a:r>
          </a:p>
          <a:p>
            <a:pPr algn="ctr" rtl="0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pl" sz="1600" b="1" i="0" u="none" baseline="0"/>
              <a:t>stanu psychicznego</a:t>
            </a:r>
            <a:endParaRPr lang="pl" sz="1600" b="1" dirty="0"/>
          </a:p>
        </p:txBody>
      </p:sp>
      <p:sp>
        <p:nvSpPr>
          <p:cNvPr id="29705" name="Text Box 18"/>
          <p:cNvSpPr txBox="1">
            <a:spLocks noChangeArrowheads="1"/>
          </p:cNvSpPr>
          <p:nvPr/>
        </p:nvSpPr>
        <p:spPr bwMode="auto">
          <a:xfrm>
            <a:off x="5399088" y="1444625"/>
            <a:ext cx="1828800" cy="351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20" tIns="43210" rIns="86420" bIns="4321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rtl="0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pl" sz="1700" b="1" i="0" u="none" baseline="0"/>
              <a:t>Efekty</a:t>
            </a:r>
            <a:endParaRPr lang="pl" sz="1700" b="1" dirty="0"/>
          </a:p>
        </p:txBody>
      </p:sp>
      <p:sp>
        <p:nvSpPr>
          <p:cNvPr id="29706" name="Rectangle 6"/>
          <p:cNvSpPr>
            <a:spLocks noChangeArrowheads="1"/>
          </p:cNvSpPr>
          <p:nvPr/>
        </p:nvSpPr>
        <p:spPr bwMode="auto">
          <a:xfrm rot="5400000">
            <a:off x="6107906" y="3386932"/>
            <a:ext cx="3082925" cy="608012"/>
          </a:xfrm>
          <a:prstGeom prst="rect">
            <a:avLst/>
          </a:prstGeom>
          <a:solidFill>
            <a:srgbClr val="82BE96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86420" tIns="43210" rIns="86420" bIns="43210" anchor="ctr"/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rtl="0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pl" sz="1600" b="1" i="0" u="none" baseline="0"/>
              <a:t>Wyniki przedsiębiorstwa</a:t>
            </a:r>
            <a:endParaRPr lang="pl" sz="1600" b="1" dirty="0"/>
          </a:p>
        </p:txBody>
      </p:sp>
      <p:sp>
        <p:nvSpPr>
          <p:cNvPr id="29707" name="Fußzeilenplatzhalter 1"/>
          <p:cNvSpPr>
            <a:spLocks noGrp="1"/>
          </p:cNvSpPr>
          <p:nvPr>
            <p:ph type="ftr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rtl="0"/>
            <a:r>
              <a:rPr lang="pl" sz="900" b="0" i="0" u="none" baseline="0">
                <a:solidFill>
                  <a:srgbClr val="FF0000"/>
                </a:solidFill>
              </a:rPr>
              <a:t>Konferencja Prof. Dr. Michaela Bacha / pro mente reha, Salzburg</a:t>
            </a:r>
          </a:p>
        </p:txBody>
      </p:sp>
      <p:sp>
        <p:nvSpPr>
          <p:cNvPr id="29708" name="Foliennummernplatzhalter 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fld id="{7F0CFB33-EF85-4C8F-BD7D-E22599B80296}" type="slidenum">
              <a:rPr sz="14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pl" sz="1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8"/>
          <p:cNvSpPr>
            <a:spLocks noChangeArrowheads="1"/>
          </p:cNvSpPr>
          <p:nvPr/>
        </p:nvSpPr>
        <p:spPr bwMode="auto">
          <a:xfrm>
            <a:off x="685800" y="381000"/>
            <a:ext cx="53340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pl" sz="2400">
                <a:solidFill>
                  <a:schemeClr val="hlink"/>
                </a:solidFill>
              </a:rPr>
              <a:t/>
            </a:r>
            <a:br>
              <a:rPr lang="pl" sz="2400">
                <a:solidFill>
                  <a:schemeClr val="hlink"/>
                </a:solidFill>
              </a:rPr>
            </a:br>
            <a:r>
              <a:rPr lang="pl" sz="2800" b="0" i="0" u="none" baseline="0">
                <a:solidFill>
                  <a:schemeClr val="hlink"/>
                </a:solidFill>
              </a:rPr>
              <a:t>PsyGA: „Bez stresu ze stresem»</a:t>
            </a:r>
          </a:p>
          <a:p>
            <a:pPr algn="l" rtl="0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pl" sz="2800" b="0" i="0" u="none" baseline="0">
                <a:solidFill>
                  <a:schemeClr val="hlink"/>
                </a:solidFill>
              </a:rPr>
              <a:t>Test dla współpracowników/zespołu</a:t>
            </a:r>
          </a:p>
        </p:txBody>
      </p:sp>
      <p:sp>
        <p:nvSpPr>
          <p:cNvPr id="30723" name="Rectangle 4"/>
          <p:cNvSpPr>
            <a:spLocks noChangeArrowheads="1"/>
          </p:cNvSpPr>
          <p:nvPr/>
        </p:nvSpPr>
        <p:spPr bwMode="auto">
          <a:xfrm>
            <a:off x="685800" y="1585913"/>
            <a:ext cx="7378700" cy="403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/>
            <a:r>
              <a:rPr lang="pl" sz="1600" b="0" i="0" u="none" baseline="0">
                <a:latin typeface="Arial" panose="020B0604020202020204" pitchFamily="34" charset="0"/>
              </a:rPr>
              <a:t>Usypianie nie stanowi problemu. Ale bardzo często budzę się w środku nocy i rozmyślam. </a:t>
            </a:r>
            <a:endParaRPr lang="pl" sz="1600" dirty="0">
              <a:latin typeface="Arial" panose="020B0604020202020204" pitchFamily="34" charset="0"/>
            </a:endParaRPr>
          </a:p>
          <a:p>
            <a:pPr algn="l" rtl="0"/>
            <a:r>
              <a:rPr lang="pl" sz="1600" b="0" i="0" u="none" baseline="0">
                <a:latin typeface="Arial" panose="020B0604020202020204" pitchFamily="34" charset="0"/>
              </a:rPr>
              <a:t>Mam dużo mniej energii na czas wolny, hobby i dla mojej rodziny. Czasami nawet nie znajduję czasu na którąkolwiek z tych rzeczy. Po prostu nie mam na nie czasu. </a:t>
            </a:r>
            <a:endParaRPr lang="pl" sz="1600" dirty="0">
              <a:latin typeface="Arial" panose="020B0604020202020204" pitchFamily="34" charset="0"/>
            </a:endParaRPr>
          </a:p>
          <a:p>
            <a:pPr algn="l" rtl="0"/>
            <a:r>
              <a:rPr lang="pl" sz="1600" b="0" i="0" u="none" baseline="0">
                <a:latin typeface="Arial" panose="020B0604020202020204" pitchFamily="34" charset="0"/>
              </a:rPr>
              <a:t>Najczęściej unikam osobistych kontaktów z moimi współpracownikami, bo zajmują mi zbyt wiele czasu/ przeszkadzają mi. </a:t>
            </a:r>
            <a:endParaRPr lang="pl" sz="1600" dirty="0">
              <a:latin typeface="Arial" panose="020B0604020202020204" pitchFamily="34" charset="0"/>
            </a:endParaRPr>
          </a:p>
          <a:p>
            <a:pPr algn="l" rtl="0"/>
            <a:r>
              <a:rPr lang="pl" sz="1600" b="0" i="0" u="none" baseline="0">
                <a:latin typeface="Arial" panose="020B0604020202020204" pitchFamily="34" charset="0"/>
              </a:rPr>
              <a:t>Mam więcej zaburzeń niż wcześniej, np. bóle głowy, problemy żołądkowo-jelitowe, zaburzenia ciśnienia. Lekarz nie znajduje przyczyn fizycznych. </a:t>
            </a:r>
            <a:endParaRPr lang="pl" sz="1600" dirty="0">
              <a:latin typeface="Arial" panose="020B0604020202020204" pitchFamily="34" charset="0"/>
            </a:endParaRPr>
          </a:p>
          <a:p>
            <a:pPr algn="l" rtl="0"/>
            <a:r>
              <a:rPr lang="pl" sz="1600" b="0" i="0" u="none" baseline="0">
                <a:latin typeface="Arial" panose="020B0604020202020204" pitchFamily="34" charset="0"/>
              </a:rPr>
              <a:t>Nocą jest mi dość ciężko się wyłączyć. Najczęściej nie udaje mi się. </a:t>
            </a:r>
            <a:endParaRPr lang="pl" sz="1600" dirty="0">
              <a:latin typeface="Arial" panose="020B0604020202020204" pitchFamily="34" charset="0"/>
            </a:endParaRPr>
          </a:p>
          <a:p>
            <a:pPr algn="l" rtl="0"/>
            <a:r>
              <a:rPr lang="pl" sz="1600" b="0" i="0" u="none" baseline="0">
                <a:latin typeface="Arial" panose="020B0604020202020204" pitchFamily="34" charset="0"/>
              </a:rPr>
              <a:t>Piję alkohol - powiem szczerze - więcej; chyba mi po nim lepiej.</a:t>
            </a:r>
            <a:endParaRPr lang="pl" sz="1600" dirty="0">
              <a:latin typeface="Arial" panose="020B0604020202020204" pitchFamily="34" charset="0"/>
            </a:endParaRPr>
          </a:p>
          <a:p>
            <a:pPr algn="l" rtl="0"/>
            <a:r>
              <a:rPr lang="pl" sz="1600" b="0" i="0" u="none" baseline="0">
                <a:latin typeface="Arial" panose="020B0604020202020204" pitchFamily="34" charset="0"/>
              </a:rPr>
              <a:t>.........</a:t>
            </a:r>
            <a:endParaRPr lang="pl" sz="1200" dirty="0">
              <a:latin typeface="Arial" panose="020B0604020202020204" pitchFamily="34" charset="0"/>
            </a:endParaRPr>
          </a:p>
          <a:p>
            <a:pPr algn="l" rtl="0">
              <a:buNone/>
            </a:pPr>
            <a:r>
              <a:rPr lang="pl" sz="1600" b="0" i="0" u="none" baseline="0">
                <a:latin typeface="Arial" panose="020B0604020202020204" pitchFamily="34" charset="0"/>
              </a:rPr>
              <a:t>       min. 7 z 12: poważne zagrożenie ekipy - Wypalenie</a:t>
            </a:r>
            <a:r>
              <a:rPr lang="pl" sz="1600" b="0" i="0" u="none" baseline="0">
                <a:latin typeface="Arial" panose="020B0604020202020204" pitchFamily="34" charset="0"/>
                <a:sym typeface="Wingdings" panose="05000000000000000000" pitchFamily="2" charset="2"/>
              </a:rPr>
              <a:t> poszukaj pomocy </a:t>
            </a:r>
            <a:endParaRPr lang="pl" sz="1600" dirty="0">
              <a:latin typeface="Arial" panose="020B0604020202020204" pitchFamily="34" charset="0"/>
            </a:endParaRPr>
          </a:p>
        </p:txBody>
      </p:sp>
      <p:cxnSp>
        <p:nvCxnSpPr>
          <p:cNvPr id="30724" name="Gerade Verbindung 9"/>
          <p:cNvCxnSpPr>
            <a:cxnSpLocks noChangeShapeType="1"/>
          </p:cNvCxnSpPr>
          <p:nvPr/>
        </p:nvCxnSpPr>
        <p:spPr bwMode="auto">
          <a:xfrm>
            <a:off x="685800" y="5257800"/>
            <a:ext cx="73787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30725" name="Fußzeilenplatzhalter 1"/>
          <p:cNvSpPr>
            <a:spLocks noGrp="1"/>
          </p:cNvSpPr>
          <p:nvPr>
            <p:ph type="ftr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rtl="0"/>
            <a:r>
              <a:rPr lang="pl" sz="900" b="0" i="0" u="none" baseline="0">
                <a:solidFill>
                  <a:srgbClr val="FF0000"/>
                </a:solidFill>
              </a:rPr>
              <a:t>Konferencja Prof. Dr. Michaela Bacha / pro mente reha, Salzburg</a:t>
            </a:r>
          </a:p>
        </p:txBody>
      </p:sp>
      <p:sp>
        <p:nvSpPr>
          <p:cNvPr id="30726" name="Foliennummernplatzhalter 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fld id="{CFC55AA7-6E17-4764-AFB0-52CD8F65DEF8}" type="slidenum">
              <a:rPr sz="14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pl" sz="1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8"/>
          <p:cNvSpPr>
            <a:spLocks noChangeArrowheads="1"/>
          </p:cNvSpPr>
          <p:nvPr/>
        </p:nvSpPr>
        <p:spPr bwMode="auto">
          <a:xfrm>
            <a:off x="685800" y="381000"/>
            <a:ext cx="53340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pl" sz="2400">
                <a:solidFill>
                  <a:schemeClr val="hlink"/>
                </a:solidFill>
              </a:rPr>
              <a:t/>
            </a:r>
            <a:br>
              <a:rPr lang="pl" sz="2400">
                <a:solidFill>
                  <a:schemeClr val="hlink"/>
                </a:solidFill>
              </a:rPr>
            </a:br>
            <a:r>
              <a:rPr lang="pl" sz="2800" b="0" i="0" u="none" baseline="0">
                <a:solidFill>
                  <a:schemeClr val="hlink"/>
                </a:solidFill>
              </a:rPr>
              <a:t>PsyGA: „Bez stresu ze stresem»</a:t>
            </a:r>
            <a:endParaRPr lang="pl" sz="2800" dirty="0">
              <a:solidFill>
                <a:schemeClr val="hlink"/>
              </a:solidFill>
            </a:endParaRPr>
          </a:p>
          <a:p>
            <a:pPr algn="l" rtl="0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pl" sz="2800" b="0" i="0" u="none" baseline="0">
                <a:solidFill>
                  <a:schemeClr val="hlink"/>
                </a:solidFill>
              </a:rPr>
              <a:t>Test dla współpracowników/zespołu</a:t>
            </a:r>
            <a:endParaRPr lang="pl" sz="2800" dirty="0">
              <a:solidFill>
                <a:schemeClr val="hlink"/>
              </a:solidFill>
            </a:endParaRPr>
          </a:p>
        </p:txBody>
      </p:sp>
      <p:sp>
        <p:nvSpPr>
          <p:cNvPr id="31747" name="Rectangle 4"/>
          <p:cNvSpPr>
            <a:spLocks noChangeArrowheads="1"/>
          </p:cNvSpPr>
          <p:nvPr/>
        </p:nvSpPr>
        <p:spPr bwMode="auto">
          <a:xfrm>
            <a:off x="685800" y="1585913"/>
            <a:ext cx="7378700" cy="403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/>
            <a:r>
              <a:rPr lang="pl" sz="1600" b="0" i="0" u="none" baseline="0">
                <a:latin typeface="Arial" panose="020B0604020202020204" pitchFamily="34" charset="0"/>
              </a:rPr>
              <a:t>Przy wprowadzaniu nowych rzeczy, słychać „kwękanie” - i uwagi w rodzaju: „Teraz jeszcze to. Jak my to zrobimy? Albo: „To nie ma sensu!”</a:t>
            </a:r>
            <a:endParaRPr lang="pl" sz="1600" dirty="0">
              <a:latin typeface="Arial" panose="020B0604020202020204" pitchFamily="34" charset="0"/>
            </a:endParaRPr>
          </a:p>
          <a:p>
            <a:pPr algn="l" rtl="0"/>
            <a:r>
              <a:rPr lang="pl" sz="1600" b="0" i="0" u="none" baseline="0">
                <a:latin typeface="Arial" panose="020B0604020202020204" pitchFamily="34" charset="0"/>
              </a:rPr>
              <a:t>Najczęściej „okradają nas fale informacji”. Czasami najważniejsze informacje są przekazywane kolegom za późno lub wcale. Niektóre zadania są wtedy wykonywane po czasie lub błędnie.</a:t>
            </a:r>
            <a:endParaRPr lang="pl" sz="1600" dirty="0">
              <a:latin typeface="Arial" panose="020B0604020202020204" pitchFamily="34" charset="0"/>
            </a:endParaRPr>
          </a:p>
          <a:p>
            <a:pPr algn="l" rtl="0"/>
            <a:r>
              <a:rPr lang="pl" sz="1600" b="0" i="0" u="none" baseline="0">
                <a:latin typeface="Arial" panose="020B0604020202020204" pitchFamily="34" charset="0"/>
              </a:rPr>
              <a:t>Pomiędzy moimi pracownikami są częste konflikty, kłótnie i niezdrowa rywalizacja.</a:t>
            </a:r>
            <a:endParaRPr lang="pl" sz="1600" dirty="0">
              <a:latin typeface="Arial" panose="020B0604020202020204" pitchFamily="34" charset="0"/>
            </a:endParaRPr>
          </a:p>
          <a:p>
            <a:pPr algn="l" rtl="0"/>
            <a:r>
              <a:rPr lang="pl" sz="1600" b="0" i="0" u="none" baseline="0">
                <a:latin typeface="Arial" panose="020B0604020202020204" pitchFamily="34" charset="0"/>
              </a:rPr>
              <a:t>Jest w naszym zespole dużo nieobecności. </a:t>
            </a:r>
            <a:endParaRPr lang="pl" sz="1600" dirty="0">
              <a:latin typeface="Arial" panose="020B0604020202020204" pitchFamily="34" charset="0"/>
            </a:endParaRPr>
          </a:p>
          <a:p>
            <a:pPr algn="l" rtl="0"/>
            <a:r>
              <a:rPr lang="pl" sz="1600" b="0" i="0" u="none" baseline="0">
                <a:latin typeface="Arial" panose="020B0604020202020204" pitchFamily="34" charset="0"/>
              </a:rPr>
              <a:t>Jestem zawsze dostępny w przypadku pytań technicznych, ale na prywatne rozmowy z pracownikami brakuje mi już czasu. </a:t>
            </a:r>
            <a:endParaRPr lang="pl" sz="1600" dirty="0">
              <a:latin typeface="Arial" panose="020B0604020202020204" pitchFamily="34" charset="0"/>
            </a:endParaRPr>
          </a:p>
          <a:p>
            <a:pPr algn="l" rtl="0"/>
            <a:r>
              <a:rPr lang="pl" sz="1600" b="0" i="0" u="none" baseline="0">
                <a:latin typeface="Arial" panose="020B0604020202020204" pitchFamily="34" charset="0"/>
              </a:rPr>
              <a:t>.........</a:t>
            </a:r>
          </a:p>
          <a:p>
            <a:pPr algn="l" rtl="0">
              <a:buFont typeface="Arial" panose="020B0604020202020204" pitchFamily="34" charset="0"/>
              <a:buNone/>
            </a:pPr>
            <a:endParaRPr lang="pl" sz="1200" dirty="0">
              <a:latin typeface="Arial" panose="020B0604020202020204" pitchFamily="34" charset="0"/>
            </a:endParaRPr>
          </a:p>
          <a:p>
            <a:pPr algn="l" rtl="0">
              <a:buFont typeface="Arial" panose="020B0604020202020204" pitchFamily="34" charset="0"/>
              <a:buNone/>
            </a:pPr>
            <a:r>
              <a:rPr lang="pl" sz="1600" b="0" i="0" u="none" baseline="0">
                <a:latin typeface="Arial" panose="020B0604020202020204" pitchFamily="34" charset="0"/>
              </a:rPr>
              <a:t>      min. 6 z 12: poważne zagrożenie ekipy - Wypalenie</a:t>
            </a:r>
            <a:r>
              <a:rPr lang="pl" sz="1600" b="0" i="0" u="none" baseline="0">
                <a:latin typeface="Arial" panose="020B0604020202020204" pitchFamily="34" charset="0"/>
                <a:sym typeface="Wingdings" panose="05000000000000000000" pitchFamily="2" charset="2"/>
              </a:rPr>
              <a:t> Interwencja </a:t>
            </a:r>
            <a:endParaRPr lang="pl" sz="1600" dirty="0">
              <a:latin typeface="Arial" panose="020B0604020202020204" pitchFamily="34" charset="0"/>
            </a:endParaRPr>
          </a:p>
        </p:txBody>
      </p:sp>
      <p:cxnSp>
        <p:nvCxnSpPr>
          <p:cNvPr id="31748" name="Gerade Verbindung 9"/>
          <p:cNvCxnSpPr>
            <a:cxnSpLocks noChangeShapeType="1"/>
          </p:cNvCxnSpPr>
          <p:nvPr/>
        </p:nvCxnSpPr>
        <p:spPr bwMode="auto">
          <a:xfrm>
            <a:off x="685800" y="5257800"/>
            <a:ext cx="73787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31749" name="Fußzeilenplatzhalter 1"/>
          <p:cNvSpPr>
            <a:spLocks noGrp="1"/>
          </p:cNvSpPr>
          <p:nvPr>
            <p:ph type="ftr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rtl="0"/>
            <a:r>
              <a:rPr lang="pl" sz="900" b="0" i="0" u="none" baseline="0">
                <a:solidFill>
                  <a:srgbClr val="FF0000"/>
                </a:solidFill>
              </a:rPr>
              <a:t>Konferencja Prof. Dr. Michaela Bacha / pro mente reha, Salzburg</a:t>
            </a:r>
          </a:p>
        </p:txBody>
      </p:sp>
      <p:sp>
        <p:nvSpPr>
          <p:cNvPr id="31750" name="Foliennummernplatzhalter 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fld id="{45F78043-7A33-469F-A2DB-05686F9977F6}" type="slidenum">
              <a:rPr sz="14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pl" sz="1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3"/>
          <p:cNvSpPr txBox="1">
            <a:spLocks noChangeArrowheads="1"/>
          </p:cNvSpPr>
          <p:nvPr/>
        </p:nvSpPr>
        <p:spPr bwMode="auto">
          <a:xfrm>
            <a:off x="373063" y="1947863"/>
            <a:ext cx="7926387" cy="318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8000"/>
                    </a:gs>
                    <a:gs pos="100000">
                      <a:srgbClr val="003B00"/>
                    </a:gs>
                  </a:gsLst>
                  <a:path path="rect">
                    <a:fillToRect r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20" tIns="43210" rIns="86420" bIns="43210">
            <a:spAutoFit/>
          </a:bodyPr>
          <a:lstStyle>
            <a:lvl1pPr marL="431800" indent="-431800"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just" rtl="0">
              <a:spcBef>
                <a:spcPct val="50000"/>
              </a:spcBef>
              <a:buClrTx/>
              <a:buFontTx/>
              <a:buNone/>
            </a:pPr>
            <a:r>
              <a:rPr lang="pl" sz="2300" b="1" i="0" u="none" baseline="0"/>
              <a:t>Rozładowanie emocji:</a:t>
            </a:r>
            <a:endParaRPr lang="pl" sz="2300" b="1" dirty="0"/>
          </a:p>
          <a:p>
            <a:pPr algn="just" rtl="0">
              <a:spcBef>
                <a:spcPct val="50000"/>
              </a:spcBef>
              <a:buClrTx/>
              <a:buFontTx/>
              <a:buNone/>
            </a:pPr>
            <a:endParaRPr lang="pl" sz="1700" b="1" dirty="0"/>
          </a:p>
          <a:p>
            <a:pPr algn="just" rtl="0">
              <a:spcBef>
                <a:spcPct val="50000"/>
              </a:spcBef>
              <a:buClrTx/>
              <a:buFontTx/>
              <a:buChar char="-"/>
            </a:pPr>
            <a:r>
              <a:rPr lang="pl" sz="1700" b="0" i="0" u="none" baseline="0"/>
              <a:t>Co pomaga mi się wyłączyć?</a:t>
            </a:r>
            <a:endParaRPr lang="pl" sz="1700" dirty="0"/>
          </a:p>
          <a:p>
            <a:pPr algn="just" rtl="0">
              <a:spcBef>
                <a:spcPct val="50000"/>
              </a:spcBef>
              <a:buClrTx/>
              <a:buFontTx/>
              <a:buChar char="-"/>
            </a:pPr>
            <a:r>
              <a:rPr lang="pl" sz="1700" b="0" i="0" u="none" baseline="0"/>
              <a:t>Jak mogę złapać dystans?</a:t>
            </a:r>
            <a:endParaRPr lang="pl" sz="1700" dirty="0"/>
          </a:p>
          <a:p>
            <a:pPr algn="just" rtl="0">
              <a:spcBef>
                <a:spcPct val="50000"/>
              </a:spcBef>
              <a:buClrTx/>
              <a:buFontTx/>
              <a:buChar char="-"/>
            </a:pPr>
            <a:r>
              <a:rPr lang="pl" sz="1700" b="0" i="0" u="none" baseline="0"/>
              <a:t>Co moge zrobić dzisiaj i teraz dla mojego zdrowia?</a:t>
            </a:r>
            <a:endParaRPr lang="pl" sz="1700" dirty="0"/>
          </a:p>
          <a:p>
            <a:pPr algn="just" rtl="0">
              <a:spcBef>
                <a:spcPct val="50000"/>
              </a:spcBef>
              <a:buClrTx/>
              <a:buFontTx/>
              <a:buChar char="-"/>
            </a:pPr>
            <a:r>
              <a:rPr lang="pl" sz="1700" b="0" i="0" u="none" baseline="0"/>
              <a:t>Co daje mi siłę?</a:t>
            </a:r>
            <a:endParaRPr lang="pl" sz="1700" dirty="0"/>
          </a:p>
          <a:p>
            <a:pPr algn="just" rtl="0">
              <a:spcBef>
                <a:spcPct val="50000"/>
              </a:spcBef>
              <a:buClrTx/>
              <a:buFontTx/>
              <a:buChar char="-"/>
            </a:pPr>
            <a:r>
              <a:rPr lang="pl" sz="1700" b="0" i="0" u="none" baseline="0"/>
              <a:t>Co mnie naprawdę bawi?</a:t>
            </a:r>
            <a:endParaRPr lang="pl" sz="1700" dirty="0"/>
          </a:p>
          <a:p>
            <a:pPr algn="just" rtl="0">
              <a:spcBef>
                <a:spcPct val="50000"/>
              </a:spcBef>
              <a:buClrTx/>
              <a:buFontTx/>
              <a:buChar char="-"/>
            </a:pPr>
            <a:r>
              <a:rPr lang="pl" sz="1700" b="0" i="0" u="none" baseline="0"/>
              <a:t>Kto może mnie wesprzeć?</a:t>
            </a:r>
            <a:endParaRPr lang="pl" sz="1700" dirty="0"/>
          </a:p>
        </p:txBody>
      </p:sp>
      <p:sp>
        <p:nvSpPr>
          <p:cNvPr id="32771" name="Rectangle 28"/>
          <p:cNvSpPr>
            <a:spLocks noChangeArrowheads="1"/>
          </p:cNvSpPr>
          <p:nvPr/>
        </p:nvSpPr>
        <p:spPr bwMode="auto">
          <a:xfrm>
            <a:off x="685800" y="381000"/>
            <a:ext cx="53340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pl" sz="2400">
                <a:solidFill>
                  <a:schemeClr val="hlink"/>
                </a:solidFill>
              </a:rPr>
              <a:t/>
            </a:r>
            <a:br>
              <a:rPr lang="pl" sz="2400">
                <a:solidFill>
                  <a:schemeClr val="hlink"/>
                </a:solidFill>
              </a:rPr>
            </a:br>
            <a:r>
              <a:rPr lang="pl" sz="2800" b="0" i="0" u="none" baseline="0">
                <a:solidFill>
                  <a:schemeClr val="hlink"/>
                </a:solidFill>
              </a:rPr>
              <a:t>Wyjście z pułapki wypalenia:</a:t>
            </a:r>
            <a:endParaRPr lang="pl" sz="2800" dirty="0">
              <a:solidFill>
                <a:schemeClr val="hlink"/>
              </a:solidFill>
            </a:endParaRPr>
          </a:p>
          <a:p>
            <a:pPr algn="l" rtl="0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pl" sz="2800" b="0" i="0" u="none" baseline="0">
                <a:solidFill>
                  <a:schemeClr val="hlink"/>
                </a:solidFill>
              </a:rPr>
              <a:t>Powrót do siebie (1)</a:t>
            </a:r>
          </a:p>
        </p:txBody>
      </p:sp>
      <p:sp>
        <p:nvSpPr>
          <p:cNvPr id="32772" name="Fußzeilenplatzhalter 1"/>
          <p:cNvSpPr>
            <a:spLocks noGrp="1"/>
          </p:cNvSpPr>
          <p:nvPr>
            <p:ph type="ftr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rtl="0"/>
            <a:r>
              <a:rPr lang="pl" sz="900" b="0" i="0" u="none" baseline="0">
                <a:solidFill>
                  <a:srgbClr val="FF0000"/>
                </a:solidFill>
              </a:rPr>
              <a:t>Konferencja Prof. Dr. Michaela Bacha / pro mente reha, Salzburg</a:t>
            </a:r>
          </a:p>
        </p:txBody>
      </p:sp>
      <p:sp>
        <p:nvSpPr>
          <p:cNvPr id="32773" name="Foliennummernplatzhalter 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fld id="{CB4589AC-FB3C-4C8F-9E25-81160965B34F}" type="slidenum">
              <a:rPr sz="14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pl" sz="1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8"/>
          <p:cNvSpPr>
            <a:spLocks noChangeArrowheads="1"/>
          </p:cNvSpPr>
          <p:nvPr/>
        </p:nvSpPr>
        <p:spPr bwMode="auto">
          <a:xfrm>
            <a:off x="685800" y="381000"/>
            <a:ext cx="53340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pl" b="0" i="0" u="none" baseline="0" dirty="0">
                <a:solidFill>
                  <a:schemeClr val="hlink"/>
                </a:solidFill>
              </a:rPr>
              <a:t>Wyjście z pułapki wypalenia:</a:t>
            </a:r>
            <a:endParaRPr lang="pl" sz="2800" dirty="0">
              <a:solidFill>
                <a:schemeClr val="hlink"/>
              </a:solidFill>
            </a:endParaRPr>
          </a:p>
          <a:p>
            <a:pPr algn="l" rtl="0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pl" sz="2800" b="0" i="0" u="none" baseline="0" dirty="0">
                <a:solidFill>
                  <a:schemeClr val="hlink"/>
                </a:solidFill>
              </a:rPr>
              <a:t>Powrót do siebie (2)</a:t>
            </a:r>
          </a:p>
        </p:txBody>
      </p:sp>
      <p:sp>
        <p:nvSpPr>
          <p:cNvPr id="33795" name="Text Box 4"/>
          <p:cNvSpPr txBox="1">
            <a:spLocks noChangeArrowheads="1"/>
          </p:cNvSpPr>
          <p:nvPr/>
        </p:nvSpPr>
        <p:spPr bwMode="auto">
          <a:xfrm>
            <a:off x="395288" y="1909763"/>
            <a:ext cx="7921625" cy="3208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8000"/>
                    </a:gs>
                    <a:gs pos="100000">
                      <a:srgbClr val="003B00"/>
                    </a:gs>
                  </a:gsLst>
                  <a:path path="rect">
                    <a:fillToRect r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just" rtl="0">
              <a:spcBef>
                <a:spcPct val="50000"/>
              </a:spcBef>
              <a:buClrTx/>
              <a:buFontTx/>
              <a:buNone/>
            </a:pPr>
            <a:r>
              <a:rPr lang="pl" sz="2400" b="1" i="0" u="none" baseline="0"/>
              <a:t>Decyzja:</a:t>
            </a:r>
            <a:endParaRPr lang="pl" sz="2400" b="1" dirty="0"/>
          </a:p>
          <a:p>
            <a:pPr algn="just" rtl="0">
              <a:spcBef>
                <a:spcPct val="50000"/>
              </a:spcBef>
              <a:buClrTx/>
              <a:buFontTx/>
              <a:buNone/>
            </a:pPr>
            <a:endParaRPr lang="pl" sz="1700" b="1" dirty="0"/>
          </a:p>
          <a:p>
            <a:pPr algn="just" rtl="0">
              <a:spcBef>
                <a:spcPct val="50000"/>
              </a:spcBef>
              <a:buClrTx/>
              <a:buFontTx/>
              <a:buChar char="-"/>
            </a:pPr>
            <a:r>
              <a:rPr lang="pl" sz="1700" b="0" i="0" u="none" baseline="0"/>
              <a:t>Co zrobiłem/zrobiłam w ostatnim czasie?</a:t>
            </a:r>
            <a:endParaRPr lang="pl" sz="1700" dirty="0"/>
          </a:p>
          <a:p>
            <a:pPr algn="just" rtl="0">
              <a:spcBef>
                <a:spcPct val="50000"/>
              </a:spcBef>
              <a:buClrTx/>
              <a:buFontTx/>
              <a:buChar char="-"/>
            </a:pPr>
            <a:r>
              <a:rPr lang="pl" sz="1700" b="0" i="0" u="none" baseline="0"/>
              <a:t>Ile zrobiłem/zrobiłam dla siebie?</a:t>
            </a:r>
            <a:endParaRPr lang="pl" sz="1700" dirty="0"/>
          </a:p>
          <a:p>
            <a:pPr algn="just" rtl="0">
              <a:spcBef>
                <a:spcPct val="50000"/>
              </a:spcBef>
              <a:buClrTx/>
              <a:buFontTx/>
              <a:buChar char="-"/>
            </a:pPr>
            <a:r>
              <a:rPr lang="pl" sz="1700" b="0" i="0" u="none" baseline="0"/>
              <a:t>Ile zadowolenia - osobistego i zawodowego odczuwam teraz? </a:t>
            </a:r>
            <a:endParaRPr lang="pl" sz="1700" dirty="0"/>
          </a:p>
          <a:p>
            <a:pPr algn="just" rtl="0">
              <a:spcBef>
                <a:spcPct val="50000"/>
              </a:spcBef>
              <a:buClrTx/>
              <a:buFontTx/>
              <a:buChar char="-"/>
            </a:pPr>
            <a:r>
              <a:rPr lang="pl" sz="1700" b="0" i="0" u="none" baseline="0"/>
              <a:t>Ile zadań mam teraz - w porównaniu do poprzedniego okresu?</a:t>
            </a:r>
            <a:endParaRPr lang="pl" sz="1700" dirty="0"/>
          </a:p>
          <a:p>
            <a:pPr algn="just" rtl="0">
              <a:spcBef>
                <a:spcPct val="50000"/>
              </a:spcBef>
              <a:buClrTx/>
              <a:buFontTx/>
              <a:buChar char="-"/>
            </a:pPr>
            <a:r>
              <a:rPr lang="pl" sz="1700" b="0" i="0" u="none" baseline="0"/>
              <a:t>Jak wpływam na to co robię?</a:t>
            </a:r>
            <a:endParaRPr lang="pl" sz="1700" dirty="0"/>
          </a:p>
          <a:p>
            <a:pPr algn="just" rtl="0">
              <a:spcBef>
                <a:spcPct val="50000"/>
              </a:spcBef>
              <a:buClrTx/>
              <a:buFontTx/>
              <a:buChar char="-"/>
            </a:pPr>
            <a:r>
              <a:rPr lang="pl" sz="1700" b="0" i="0" u="none" baseline="0"/>
              <a:t>Które obowiązki wypełniam, a które opuszczam?</a:t>
            </a:r>
            <a:endParaRPr lang="pl" sz="1700" dirty="0"/>
          </a:p>
        </p:txBody>
      </p:sp>
      <p:sp>
        <p:nvSpPr>
          <p:cNvPr id="33796" name="Fußzeilenplatzhalter 1"/>
          <p:cNvSpPr>
            <a:spLocks noGrp="1"/>
          </p:cNvSpPr>
          <p:nvPr>
            <p:ph type="ftr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rtl="0"/>
            <a:r>
              <a:rPr lang="pl" sz="900" b="0" i="0" u="none" baseline="0">
                <a:solidFill>
                  <a:srgbClr val="FF0000"/>
                </a:solidFill>
              </a:rPr>
              <a:t>Konferencja Prof. Dr. Michaela Bacha / pro mente reha, Salzburg</a:t>
            </a:r>
          </a:p>
        </p:txBody>
      </p:sp>
      <p:sp>
        <p:nvSpPr>
          <p:cNvPr id="33797" name="Foliennummernplatzhalter 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fld id="{D0A0B968-5004-435A-A3C5-0879B7ABEAF6}" type="slidenum">
              <a:rPr sz="14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pl" sz="1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346075" y="5167313"/>
            <a:ext cx="4981575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20" tIns="43210" rIns="86420" bIns="4321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tabLst>
                <a:tab pos="971550" algn="l"/>
                <a:tab pos="5091113" algn="l"/>
              </a:tabLst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tabLst>
                <a:tab pos="971550" algn="l"/>
                <a:tab pos="5091113" algn="l"/>
              </a:tabLst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tabLst>
                <a:tab pos="971550" algn="l"/>
                <a:tab pos="5091113" algn="l"/>
              </a:tabLst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tabLst>
                <a:tab pos="971550" algn="l"/>
                <a:tab pos="5091113" algn="l"/>
              </a:tabLst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tabLst>
                <a:tab pos="971550" algn="l"/>
                <a:tab pos="5091113" algn="l"/>
              </a:tabLst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tabLst>
                <a:tab pos="971550" algn="l"/>
                <a:tab pos="5091113" algn="l"/>
              </a:tabLst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tabLst>
                <a:tab pos="971550" algn="l"/>
                <a:tab pos="5091113" algn="l"/>
              </a:tabLst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tabLst>
                <a:tab pos="971550" algn="l"/>
                <a:tab pos="5091113" algn="l"/>
              </a:tabLst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tabLst>
                <a:tab pos="971550" algn="l"/>
                <a:tab pos="5091113" algn="l"/>
              </a:tabLst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pl" sz="1200" b="0" i="0" u="none" baseline="0"/>
              <a:t>1 World Health AD, eds. Boston: Harvard University Press; 1996.</a:t>
            </a:r>
          </a:p>
          <a:p>
            <a:pPr algn="l" rtl="0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pl" sz="1200" b="0" i="0" u="none" baseline="0"/>
              <a:t>2 Murray CJL, Lopez AD, eds. Boston: Harvard University Press; 1996.</a:t>
            </a:r>
          </a:p>
        </p:txBody>
      </p:sp>
      <p:sp>
        <p:nvSpPr>
          <p:cNvPr id="433155" name="Text Box 3"/>
          <p:cNvSpPr txBox="1">
            <a:spLocks noChangeArrowheads="1"/>
          </p:cNvSpPr>
          <p:nvPr/>
        </p:nvSpPr>
        <p:spPr bwMode="auto">
          <a:xfrm>
            <a:off x="431800" y="1584325"/>
            <a:ext cx="8101013" cy="3049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20" tIns="43210" rIns="86420" bIns="43210">
            <a:spAutoFit/>
          </a:bodyPr>
          <a:lstStyle>
            <a:lvl1pPr algn="l">
              <a:tabLst>
                <a:tab pos="952500" algn="l"/>
                <a:tab pos="4102100" algn="l"/>
                <a:tab pos="4483100" algn="l"/>
                <a:tab pos="4673600" algn="l"/>
                <a:tab pos="54879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>
              <a:tabLst>
                <a:tab pos="952500" algn="l"/>
                <a:tab pos="4102100" algn="l"/>
                <a:tab pos="4483100" algn="l"/>
                <a:tab pos="4673600" algn="l"/>
                <a:tab pos="54879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tabLst>
                <a:tab pos="952500" algn="l"/>
                <a:tab pos="4102100" algn="l"/>
                <a:tab pos="4483100" algn="l"/>
                <a:tab pos="4673600" algn="l"/>
                <a:tab pos="54879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tabLst>
                <a:tab pos="952500" algn="l"/>
                <a:tab pos="4102100" algn="l"/>
                <a:tab pos="4483100" algn="l"/>
                <a:tab pos="4673600" algn="l"/>
                <a:tab pos="54879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tabLst>
                <a:tab pos="952500" algn="l"/>
                <a:tab pos="4102100" algn="l"/>
                <a:tab pos="4483100" algn="l"/>
                <a:tab pos="4673600" algn="l"/>
                <a:tab pos="54879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952500" algn="l"/>
                <a:tab pos="4102100" algn="l"/>
                <a:tab pos="4483100" algn="l"/>
                <a:tab pos="4673600" algn="l"/>
                <a:tab pos="54879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952500" algn="l"/>
                <a:tab pos="4102100" algn="l"/>
                <a:tab pos="4483100" algn="l"/>
                <a:tab pos="4673600" algn="l"/>
                <a:tab pos="54879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952500" algn="l"/>
                <a:tab pos="4102100" algn="l"/>
                <a:tab pos="4483100" algn="l"/>
                <a:tab pos="4673600" algn="l"/>
                <a:tab pos="54879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952500" algn="l"/>
                <a:tab pos="4102100" algn="l"/>
                <a:tab pos="4483100" algn="l"/>
                <a:tab pos="4673600" algn="l"/>
                <a:tab pos="54879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rtl="0" eaLnBrk="1" hangingPunct="1">
              <a:lnSpc>
                <a:spcPct val="110000"/>
              </a:lnSpc>
              <a:spcBef>
                <a:spcPct val="30000"/>
              </a:spcBef>
              <a:spcAft>
                <a:spcPct val="45000"/>
              </a:spcAft>
              <a:buClr>
                <a:schemeClr val="tx1"/>
              </a:buClr>
              <a:buFont typeface="Arial" charset="0"/>
              <a:buNone/>
              <a:defRPr/>
            </a:pPr>
            <a:r>
              <a:rPr lang="pl" sz="2000" b="0" i="0" u="none" baseline="0">
                <a:latin typeface="Arial" charset="0"/>
                <a:ea typeface="ＭＳ Ｐゴシック" pitchFamily="-106" charset="-128"/>
              </a:rPr>
              <a:t>Pozycja	                 2000</a:t>
            </a:r>
            <a:r>
              <a:rPr lang="pl" sz="2000" b="0" i="0" u="none" baseline="30000">
                <a:latin typeface="Arial" charset="0"/>
                <a:ea typeface="ＭＳ Ｐゴシック" pitchFamily="-106" charset="-128"/>
              </a:rPr>
              <a:t>1</a:t>
            </a:r>
            <a:r>
              <a:rPr lang="pl" sz="2000" b="0" i="0" u="none" baseline="0">
                <a:latin typeface="Arial" charset="0"/>
                <a:ea typeface="ＭＳ Ｐゴシック" pitchFamily="-106" charset="-128"/>
              </a:rPr>
              <a:t> 	     	   2020 (oszacowania)</a:t>
            </a:r>
            <a:r>
              <a:rPr lang="pl" sz="2000" b="0" i="0" u="none" baseline="30000">
                <a:latin typeface="Arial" charset="0"/>
                <a:ea typeface="ＭＳ Ｐゴシック" pitchFamily="-106" charset="-128"/>
              </a:rPr>
              <a:t>2</a:t>
            </a:r>
            <a:r>
              <a:rPr lang="pl" sz="2000" b="0" i="0" u="none" baseline="0">
                <a:latin typeface="Arial" charset="0"/>
                <a:ea typeface="ＭＳ Ｐゴシック" pitchFamily="-106" charset="-128"/>
              </a:rPr>
              <a:t> 	</a:t>
            </a:r>
          </a:p>
          <a:p>
            <a:pPr algn="l" rtl="0" eaLnBrk="1" hangingPunct="1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Arial" charset="0"/>
              <a:buNone/>
              <a:defRPr/>
            </a:pPr>
            <a:r>
              <a:rPr lang="pl" sz="1700" b="0" i="0" u="none" baseline="0">
                <a:latin typeface="Arial" charset="0"/>
                <a:ea typeface="ＭＳ Ｐゴシック" pitchFamily="-106" charset="-128"/>
              </a:rPr>
              <a:t>    1	Infekcje dolnych dróg oddechowych	Choroby niedokrwienne serca	</a:t>
            </a:r>
          </a:p>
          <a:p>
            <a:pPr algn="l" rtl="0" eaLnBrk="1" hangingPunct="1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Arial" charset="0"/>
              <a:buNone/>
              <a:defRPr/>
            </a:pPr>
            <a:r>
              <a:rPr lang="pl" sz="1700" b="0" i="0" u="none" baseline="0">
                <a:latin typeface="Arial" charset="0"/>
                <a:ea typeface="ＭＳ Ｐゴシック" pitchFamily="-106" charset="-128"/>
              </a:rPr>
              <a:t>    2	Urazy okołoporodowe 		</a:t>
            </a:r>
            <a:r>
              <a:rPr lang="pl" sz="1700" b="0" i="0" u="none" baseline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106" charset="-128"/>
              </a:rPr>
              <a:t>Depresja</a:t>
            </a:r>
            <a:endParaRPr lang="pl" sz="17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ＭＳ Ｐゴシック" pitchFamily="-106" charset="-128"/>
            </a:endParaRPr>
          </a:p>
          <a:p>
            <a:pPr algn="l" rtl="0" eaLnBrk="1" hangingPunct="1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Arial" charset="0"/>
              <a:buNone/>
              <a:defRPr/>
            </a:pPr>
            <a:r>
              <a:rPr lang="pl" sz="1700" b="0" i="0" u="none" baseline="0">
                <a:latin typeface="Arial" charset="0"/>
                <a:ea typeface="ＭＳ Ｐゴシック" pitchFamily="-106" charset="-128"/>
              </a:rPr>
              <a:t>    3	HIV/AIDS		wypadki samochodowe	</a:t>
            </a:r>
          </a:p>
          <a:p>
            <a:pPr algn="l" rtl="0" eaLnBrk="1" hangingPunct="1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Arial" charset="0"/>
              <a:buNone/>
              <a:defRPr/>
            </a:pPr>
            <a:r>
              <a:rPr lang="pl" sz="1700" b="0" i="0" u="none" baseline="0">
                <a:latin typeface="Arial" charset="0"/>
                <a:ea typeface="ＭＳ Ｐゴシック" pitchFamily="-106" charset="-128"/>
              </a:rPr>
              <a:t>    4	</a:t>
            </a:r>
            <a:r>
              <a:rPr lang="pl" sz="1700" b="0" i="0" u="none" baseline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106" charset="-128"/>
              </a:rPr>
              <a:t>Depresja</a:t>
            </a:r>
            <a:r>
              <a:rPr lang="pl" sz="1700" b="0" i="0" u="none" baseline="0">
                <a:latin typeface="Arial" charset="0"/>
                <a:ea typeface="ＭＳ Ｐゴシック" pitchFamily="-106" charset="-128"/>
              </a:rPr>
              <a:t>      		choroby mózgowo-naczyniowe</a:t>
            </a:r>
            <a:endParaRPr lang="pl" sz="1700" dirty="0" smtClean="0">
              <a:latin typeface="Arial" charset="0"/>
              <a:ea typeface="ＭＳ Ｐゴシック" pitchFamily="-106" charset="-128"/>
            </a:endParaRPr>
          </a:p>
          <a:p>
            <a:pPr algn="l" rtl="0" eaLnBrk="1" hangingPunct="1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Arial" charset="0"/>
              <a:buNone/>
              <a:defRPr/>
            </a:pPr>
            <a:r>
              <a:rPr lang="pl" sz="1700" b="0" i="0" u="none" baseline="0">
                <a:latin typeface="Arial" charset="0"/>
                <a:ea typeface="ＭＳ Ｐゴシック" pitchFamily="-106" charset="-128"/>
              </a:rPr>
              <a:t>    5	Biegunka 		chroniczne obturacyjne choroby   </a:t>
            </a:r>
          </a:p>
          <a:p>
            <a:pPr algn="l" rtl="0" eaLnBrk="1" hangingPunct="1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Arial" charset="0"/>
              <a:buNone/>
              <a:defRPr/>
            </a:pPr>
            <a:r>
              <a:rPr lang="pl" sz="1700" b="0" i="0" u="none" baseline="0">
                <a:latin typeface="Arial" charset="0"/>
                <a:ea typeface="ＭＳ Ｐゴシック" pitchFamily="-106" charset="-128"/>
              </a:rPr>
              <a:t>                                                                                                                    płuc.</a:t>
            </a:r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>
            <a:off x="504825" y="2081213"/>
            <a:ext cx="7415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420" tIns="43210" rIns="86420" bIns="43210" anchor="ctr"/>
          <a:lstStyle/>
          <a:p>
            <a:endParaRPr lang="pl"/>
          </a:p>
        </p:txBody>
      </p:sp>
      <p:sp>
        <p:nvSpPr>
          <p:cNvPr id="16389" name="AutoShape 7"/>
          <p:cNvSpPr>
            <a:spLocks noChangeArrowheads="1"/>
          </p:cNvSpPr>
          <p:nvPr/>
        </p:nvSpPr>
        <p:spPr bwMode="auto">
          <a:xfrm rot="-2406121">
            <a:off x="3673475" y="3032125"/>
            <a:ext cx="936625" cy="134938"/>
          </a:xfrm>
          <a:prstGeom prst="rightArrow">
            <a:avLst>
              <a:gd name="adj1" fmla="val 50000"/>
              <a:gd name="adj2" fmla="val 173593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 eaLnBrk="1" hangingPunct="1">
              <a:lnSpc>
                <a:spcPct val="95000"/>
              </a:lnSpc>
              <a:buFont typeface="Arial" panose="020B0604020202020204" pitchFamily="34" charset="0"/>
              <a:buChar char="•"/>
            </a:pPr>
            <a:endParaRPr lang="pl" sz="2400">
              <a:solidFill>
                <a:srgbClr val="FF0000"/>
              </a:solidFill>
            </a:endParaRPr>
          </a:p>
        </p:txBody>
      </p:sp>
      <p:sp>
        <p:nvSpPr>
          <p:cNvPr id="16390" name="Rectangle 8"/>
          <p:cNvSpPr>
            <a:spLocks noChangeArrowheads="1"/>
          </p:cNvSpPr>
          <p:nvPr/>
        </p:nvSpPr>
        <p:spPr bwMode="auto">
          <a:xfrm>
            <a:off x="388938" y="4678664"/>
            <a:ext cx="7862887" cy="220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pl" sz="1300" b="0" i="0" u="none" baseline="0"/>
              <a:t>DALYs=disability-adjusted life-years (liczba lat, które tracimy w wyniku przedwczesnej śmierci lub kalectwa)</a:t>
            </a:r>
            <a:endParaRPr lang="pl" sz="1300" dirty="0"/>
          </a:p>
        </p:txBody>
      </p:sp>
      <p:sp>
        <p:nvSpPr>
          <p:cNvPr id="16391" name="Rectangle 2"/>
          <p:cNvSpPr txBox="1">
            <a:spLocks noChangeArrowheads="1"/>
          </p:cNvSpPr>
          <p:nvPr/>
        </p:nvSpPr>
        <p:spPr bwMode="auto">
          <a:xfrm>
            <a:off x="685800" y="527050"/>
            <a:ext cx="53340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pl" sz="2800" b="0" i="0" u="none" baseline="0">
                <a:solidFill>
                  <a:schemeClr val="hlink"/>
                </a:solidFill>
              </a:rPr>
              <a:t>Choroby psychiczne: eskalacja problemu zdrowia publicznego</a:t>
            </a:r>
            <a:r>
              <a:rPr lang="pl" sz="2800">
                <a:solidFill>
                  <a:schemeClr val="hlink"/>
                </a:solidFill>
              </a:rPr>
              <a:t/>
            </a:r>
            <a:br>
              <a:rPr lang="pl" sz="2800">
                <a:solidFill>
                  <a:schemeClr val="hlink"/>
                </a:solidFill>
              </a:rPr>
            </a:br>
            <a:endParaRPr lang="pl" sz="2800" dirty="0">
              <a:solidFill>
                <a:schemeClr val="hlink"/>
              </a:solidFill>
            </a:endParaRPr>
          </a:p>
        </p:txBody>
      </p:sp>
      <p:sp>
        <p:nvSpPr>
          <p:cNvPr id="16392" name="Fußzeilenplatzhalter 1"/>
          <p:cNvSpPr>
            <a:spLocks noGrp="1"/>
          </p:cNvSpPr>
          <p:nvPr>
            <p:ph type="ftr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rtl="0"/>
            <a:r>
              <a:rPr lang="pl" sz="900" b="0" i="0" u="none" baseline="0">
                <a:solidFill>
                  <a:srgbClr val="FF0000"/>
                </a:solidFill>
              </a:rPr>
              <a:t>Konferencja Prof. Dr. Michaela Bacha / pro mente reha, Salzburg</a:t>
            </a:r>
          </a:p>
        </p:txBody>
      </p:sp>
      <p:sp>
        <p:nvSpPr>
          <p:cNvPr id="16393" name="Foliennummernplatzhalter 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fld id="{88E8779E-61F9-4EBD-BA1C-BBED05AFBCA2}" type="slidenum">
              <a:rPr sz="14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pl" sz="1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8"/>
          <p:cNvSpPr>
            <a:spLocks noChangeArrowheads="1"/>
          </p:cNvSpPr>
          <p:nvPr/>
        </p:nvSpPr>
        <p:spPr bwMode="auto">
          <a:xfrm>
            <a:off x="685800" y="381000"/>
            <a:ext cx="53340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pl" sz="2400">
                <a:solidFill>
                  <a:schemeClr val="hlink"/>
                </a:solidFill>
              </a:rPr>
              <a:t/>
            </a:r>
            <a:br>
              <a:rPr lang="pl" sz="2400">
                <a:solidFill>
                  <a:schemeClr val="hlink"/>
                </a:solidFill>
              </a:rPr>
            </a:br>
            <a:r>
              <a:rPr lang="pl" sz="2800" b="0" i="0" u="none" baseline="0">
                <a:solidFill>
                  <a:schemeClr val="hlink"/>
                </a:solidFill>
              </a:rPr>
              <a:t>Wyjście z pułapki wypalenia:</a:t>
            </a:r>
            <a:endParaRPr lang="pl" sz="2800" dirty="0">
              <a:solidFill>
                <a:schemeClr val="hlink"/>
              </a:solidFill>
            </a:endParaRPr>
          </a:p>
          <a:p>
            <a:pPr algn="l" rtl="0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pl" sz="2800" b="0" i="0" u="none" baseline="0">
                <a:solidFill>
                  <a:schemeClr val="hlink"/>
                </a:solidFill>
              </a:rPr>
              <a:t>Powrót do siebie (3)</a:t>
            </a:r>
          </a:p>
        </p:txBody>
      </p:sp>
      <p:sp>
        <p:nvSpPr>
          <p:cNvPr id="34819" name="Text Box 4"/>
          <p:cNvSpPr txBox="1">
            <a:spLocks noChangeArrowheads="1"/>
          </p:cNvSpPr>
          <p:nvPr/>
        </p:nvSpPr>
        <p:spPr bwMode="auto">
          <a:xfrm>
            <a:off x="395288" y="2060575"/>
            <a:ext cx="7958137" cy="240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8000"/>
                    </a:gs>
                    <a:gs pos="100000">
                      <a:srgbClr val="003B00"/>
                    </a:gs>
                  </a:gsLst>
                  <a:path path="rect">
                    <a:fillToRect r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just" rtl="0">
              <a:spcBef>
                <a:spcPct val="50000"/>
              </a:spcBef>
              <a:buClrTx/>
              <a:buFontTx/>
              <a:buNone/>
            </a:pPr>
            <a:r>
              <a:rPr lang="pl" sz="2300" b="1" i="0" u="none" baseline="0"/>
              <a:t>Roz-czarowanie :</a:t>
            </a:r>
            <a:endParaRPr lang="pl" sz="2300" b="1" dirty="0"/>
          </a:p>
          <a:p>
            <a:pPr algn="just" rtl="0">
              <a:spcBef>
                <a:spcPct val="50000"/>
              </a:spcBef>
              <a:buClrTx/>
              <a:buFontTx/>
              <a:buChar char="-"/>
            </a:pPr>
            <a:r>
              <a:rPr lang="pl" sz="1700" b="0" i="0" u="none" baseline="0"/>
              <a:t>Jak mogę zaakceptować siebie?</a:t>
            </a:r>
            <a:endParaRPr lang="pl" sz="1700" dirty="0"/>
          </a:p>
          <a:p>
            <a:pPr algn="just" rtl="0">
              <a:spcBef>
                <a:spcPct val="50000"/>
              </a:spcBef>
              <a:buClrTx/>
              <a:buFontTx/>
              <a:buChar char="-"/>
            </a:pPr>
            <a:r>
              <a:rPr lang="pl" sz="1700" b="0" i="0" u="none" baseline="0"/>
              <a:t>Co pomaga mi zaakceptować sytuację taką, jaka jest?</a:t>
            </a:r>
            <a:endParaRPr lang="pl" sz="1700" dirty="0"/>
          </a:p>
          <a:p>
            <a:pPr algn="just" rtl="0">
              <a:spcBef>
                <a:spcPct val="50000"/>
              </a:spcBef>
              <a:buClrTx/>
              <a:buFontTx/>
              <a:buChar char="-"/>
            </a:pPr>
            <a:r>
              <a:rPr lang="pl" sz="1700" b="0" i="0" u="none" baseline="0"/>
              <a:t>Jak mogę się włączyć na czas ?</a:t>
            </a:r>
            <a:endParaRPr lang="pl" sz="1700" dirty="0"/>
          </a:p>
          <a:p>
            <a:pPr algn="just" rtl="0">
              <a:spcBef>
                <a:spcPct val="50000"/>
              </a:spcBef>
              <a:buClrTx/>
              <a:buFontTx/>
              <a:buChar char="-"/>
            </a:pPr>
            <a:r>
              <a:rPr lang="pl" sz="1700" b="0" i="0" u="none" baseline="0"/>
              <a:t>Co czuję tu i teraz?</a:t>
            </a:r>
            <a:endParaRPr lang="pl" sz="1700" dirty="0"/>
          </a:p>
          <a:p>
            <a:pPr algn="just" rtl="0">
              <a:spcBef>
                <a:spcPct val="50000"/>
              </a:spcBef>
              <a:buClrTx/>
              <a:buFontTx/>
              <a:buChar char="-"/>
            </a:pPr>
            <a:r>
              <a:rPr lang="pl" sz="1700" b="0" i="0" u="none" baseline="0"/>
              <a:t>Kiedy reaguję to na jakie zdarzenia i przez jaki rodzaj objawów?</a:t>
            </a:r>
            <a:endParaRPr lang="pl" sz="1700" dirty="0"/>
          </a:p>
        </p:txBody>
      </p:sp>
      <p:sp>
        <p:nvSpPr>
          <p:cNvPr id="34820" name="Fußzeilenplatzhalter 1"/>
          <p:cNvSpPr>
            <a:spLocks noGrp="1"/>
          </p:cNvSpPr>
          <p:nvPr>
            <p:ph type="ftr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rtl="0"/>
            <a:r>
              <a:rPr lang="pl" sz="900" b="0" i="0" u="none" baseline="0">
                <a:solidFill>
                  <a:srgbClr val="FF0000"/>
                </a:solidFill>
              </a:rPr>
              <a:t>Konferencja Prof. Dr. Michaela Bacha / pro mente reha, Salzburg</a:t>
            </a:r>
          </a:p>
        </p:txBody>
      </p:sp>
      <p:sp>
        <p:nvSpPr>
          <p:cNvPr id="34821" name="Foliennummernplatzhalter 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fld id="{B766CBCE-2DDE-4D44-84F7-43EBE12C22C2}" type="slidenum">
              <a:rPr sz="14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pl" sz="1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8"/>
          <p:cNvSpPr>
            <a:spLocks noChangeArrowheads="1"/>
          </p:cNvSpPr>
          <p:nvPr/>
        </p:nvSpPr>
        <p:spPr bwMode="auto">
          <a:xfrm>
            <a:off x="685800" y="381000"/>
            <a:ext cx="53340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pl" sz="2400">
                <a:solidFill>
                  <a:schemeClr val="hlink"/>
                </a:solidFill>
              </a:rPr>
              <a:t/>
            </a:r>
            <a:br>
              <a:rPr lang="pl" sz="2400">
                <a:solidFill>
                  <a:schemeClr val="hlink"/>
                </a:solidFill>
              </a:rPr>
            </a:br>
            <a:r>
              <a:rPr lang="pl" sz="2400" b="0" i="0" u="none" baseline="0">
                <a:solidFill>
                  <a:schemeClr val="hlink"/>
                </a:solidFill>
              </a:rPr>
              <a:t>Wyjście z pułapki</a:t>
            </a:r>
            <a:r>
              <a:rPr lang="pl" sz="2800" b="0" i="0" u="none" baseline="0">
                <a:solidFill>
                  <a:schemeClr val="hlink"/>
                </a:solidFill>
              </a:rPr>
              <a:t> wypalenia:</a:t>
            </a:r>
            <a:endParaRPr lang="pl" sz="2800" dirty="0">
              <a:solidFill>
                <a:schemeClr val="hlink"/>
              </a:solidFill>
            </a:endParaRPr>
          </a:p>
          <a:p>
            <a:pPr algn="l" rtl="0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pl" sz="2800" b="0" i="0" u="none" baseline="0">
                <a:solidFill>
                  <a:schemeClr val="hlink"/>
                </a:solidFill>
              </a:rPr>
              <a:t>Powrót do siebie (4)</a:t>
            </a:r>
          </a:p>
        </p:txBody>
      </p:sp>
      <p:sp>
        <p:nvSpPr>
          <p:cNvPr id="35843" name="Text Box 4"/>
          <p:cNvSpPr txBox="1">
            <a:spLocks noChangeArrowheads="1"/>
          </p:cNvSpPr>
          <p:nvPr/>
        </p:nvSpPr>
        <p:spPr bwMode="auto">
          <a:xfrm>
            <a:off x="395288" y="1946275"/>
            <a:ext cx="8029575" cy="3208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8000"/>
                    </a:gs>
                    <a:gs pos="100000">
                      <a:srgbClr val="003B00"/>
                    </a:gs>
                  </a:gsLst>
                  <a:path path="rect">
                    <a:fillToRect r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just" rtl="0">
              <a:spcBef>
                <a:spcPct val="50000"/>
              </a:spcBef>
              <a:buClrTx/>
              <a:buFontTx/>
              <a:buNone/>
            </a:pPr>
            <a:r>
              <a:rPr lang="pl" sz="2400" b="1" i="0" u="none" baseline="0"/>
              <a:t>Od-krycie :</a:t>
            </a:r>
            <a:endParaRPr lang="pl" sz="2400" b="1" dirty="0"/>
          </a:p>
          <a:p>
            <a:pPr algn="just" rtl="0">
              <a:spcBef>
                <a:spcPct val="50000"/>
              </a:spcBef>
              <a:buClrTx/>
              <a:buFontTx/>
              <a:buNone/>
            </a:pPr>
            <a:endParaRPr lang="pl" sz="1700" b="1" dirty="0"/>
          </a:p>
          <a:p>
            <a:pPr algn="just" rtl="0">
              <a:spcBef>
                <a:spcPct val="50000"/>
              </a:spcBef>
              <a:buClrTx/>
              <a:buFontTx/>
              <a:buChar char="-"/>
            </a:pPr>
            <a:r>
              <a:rPr lang="pl" sz="1700" b="0" i="0" u="none" baseline="0"/>
              <a:t>Kim jestem?</a:t>
            </a:r>
            <a:endParaRPr lang="pl" sz="1700" dirty="0"/>
          </a:p>
          <a:p>
            <a:pPr algn="just" rtl="0">
              <a:spcBef>
                <a:spcPct val="50000"/>
              </a:spcBef>
              <a:buClrTx/>
              <a:buFontTx/>
              <a:buChar char="-"/>
            </a:pPr>
            <a:r>
              <a:rPr lang="pl" sz="1700" b="0" i="0" u="none" baseline="0"/>
              <a:t>Jaka jest moja wewnętrzna droga?</a:t>
            </a:r>
            <a:endParaRPr lang="pl" sz="1700" dirty="0"/>
          </a:p>
          <a:p>
            <a:pPr algn="just" rtl="0">
              <a:spcBef>
                <a:spcPct val="50000"/>
              </a:spcBef>
              <a:buClrTx/>
              <a:buFontTx/>
              <a:buChar char="-"/>
            </a:pPr>
            <a:r>
              <a:rPr lang="pl" sz="1700" b="0" i="0" u="none" baseline="0"/>
              <a:t>Jakie są moje mocne strony, zdolności, potencjał?</a:t>
            </a:r>
            <a:endParaRPr lang="pl" sz="1700" dirty="0"/>
          </a:p>
          <a:p>
            <a:pPr algn="just" rtl="0">
              <a:spcBef>
                <a:spcPct val="50000"/>
              </a:spcBef>
              <a:buClrTx/>
              <a:buFontTx/>
              <a:buChar char="-"/>
            </a:pPr>
            <a:r>
              <a:rPr lang="pl" sz="1700" b="0" i="0" u="none" baseline="0"/>
              <a:t>Jak mogę wzmocnić moją siłę?</a:t>
            </a:r>
            <a:endParaRPr lang="pl" sz="1700" dirty="0"/>
          </a:p>
          <a:p>
            <a:pPr algn="just" rtl="0">
              <a:spcBef>
                <a:spcPct val="50000"/>
              </a:spcBef>
              <a:buClrTx/>
              <a:buFontTx/>
              <a:buChar char="-"/>
            </a:pPr>
            <a:r>
              <a:rPr lang="pl" sz="1700" b="0" i="0" u="none" baseline="0"/>
              <a:t>Jak mogę przyznać sobie rację, zamiast robić to tylko odnosząc się do innych?</a:t>
            </a:r>
            <a:endParaRPr lang="pl" sz="1700" dirty="0"/>
          </a:p>
          <a:p>
            <a:pPr algn="just" rtl="0">
              <a:spcBef>
                <a:spcPct val="50000"/>
              </a:spcBef>
              <a:buClrTx/>
              <a:buFontTx/>
              <a:buChar char="-"/>
            </a:pPr>
            <a:r>
              <a:rPr lang="pl" sz="1700" b="0" i="0" u="none" baseline="0"/>
              <a:t>Jak mogę żyć moim życiem, zamiast walczyć z nim?</a:t>
            </a:r>
            <a:endParaRPr lang="pl" sz="1700" dirty="0"/>
          </a:p>
        </p:txBody>
      </p:sp>
      <p:sp>
        <p:nvSpPr>
          <p:cNvPr id="35844" name="Fußzeilenplatzhalter 1"/>
          <p:cNvSpPr>
            <a:spLocks noGrp="1"/>
          </p:cNvSpPr>
          <p:nvPr>
            <p:ph type="ftr" sz="quarter" idx="14"/>
          </p:nvPr>
        </p:nvSpPr>
        <p:spPr bwMode="auto">
          <a:xfrm>
            <a:off x="900113" y="5978525"/>
            <a:ext cx="2916237" cy="346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rtl="0"/>
            <a:r>
              <a:rPr lang="pl" sz="1000" b="0" i="0" u="none" baseline="0">
                <a:solidFill>
                  <a:srgbClr val="FF0000"/>
                </a:solidFill>
              </a:rPr>
              <a:t>Konferencja Prof. Dr. Michaela Bacha / pro mente reha, Salzburg</a:t>
            </a:r>
          </a:p>
        </p:txBody>
      </p:sp>
      <p:sp>
        <p:nvSpPr>
          <p:cNvPr id="35845" name="Foliennummernplatzhalter 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fld id="{0966F068-5503-4E1F-9917-7578E269FDA4}" type="slidenum">
              <a:rPr sz="14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pl" sz="1400">
              <a:solidFill>
                <a:schemeClr val="bg1"/>
              </a:solidFill>
            </a:endParaRPr>
          </a:p>
        </p:txBody>
      </p:sp>
      <p:pic>
        <p:nvPicPr>
          <p:cNvPr id="35846" name="Bild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6238" y="5930900"/>
            <a:ext cx="1914525" cy="552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3" name="Text Box 3"/>
          <p:cNvSpPr txBox="1">
            <a:spLocks noChangeArrowheads="1"/>
          </p:cNvSpPr>
          <p:nvPr/>
        </p:nvSpPr>
        <p:spPr bwMode="auto">
          <a:xfrm>
            <a:off x="438150" y="1535113"/>
            <a:ext cx="4422775" cy="2888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20" tIns="43210" rIns="86420" bIns="43210"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rtl="0"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Tx/>
              <a:buChar char="-"/>
              <a:defRPr/>
            </a:pPr>
            <a:r>
              <a:rPr lang="pl" sz="2000" b="1" i="0" u="none" baseline="0">
                <a:latin typeface="+mj-lt"/>
                <a:sym typeface="Wingdings" pitchFamily="2" charset="2"/>
              </a:rPr>
              <a:t>Uczucie wycieńczenia</a:t>
            </a:r>
            <a:endParaRPr lang="pl" sz="2000" b="1" dirty="0" smtClean="0">
              <a:latin typeface="+mj-lt"/>
              <a:sym typeface="Wingdings" pitchFamily="2" charset="2"/>
            </a:endParaRPr>
          </a:p>
          <a:p>
            <a:pPr algn="just" rtl="0"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Tx/>
              <a:buChar char="-"/>
              <a:defRPr/>
            </a:pPr>
            <a:r>
              <a:rPr lang="pl" sz="2000" b="1" i="0" u="none" baseline="0">
                <a:latin typeface="+mj-lt"/>
                <a:sym typeface="Wingdings" pitchFamily="2" charset="2"/>
              </a:rPr>
              <a:t>Uczucie przeciążenia</a:t>
            </a:r>
            <a:endParaRPr lang="pl" sz="2000" b="1" dirty="0" smtClean="0">
              <a:latin typeface="+mj-lt"/>
              <a:sym typeface="Wingdings" pitchFamily="2" charset="2"/>
            </a:endParaRPr>
          </a:p>
          <a:p>
            <a:pPr algn="just" rtl="0"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Tx/>
              <a:buChar char="-"/>
              <a:defRPr/>
            </a:pPr>
            <a:r>
              <a:rPr lang="pl" sz="2000" b="1" i="0" u="none" baseline="0">
                <a:latin typeface="+mj-lt"/>
                <a:sym typeface="Wingdings" pitchFamily="2" charset="2"/>
              </a:rPr>
              <a:t>Niemożność wyłączenia się</a:t>
            </a:r>
            <a:endParaRPr lang="pl" sz="2000" b="1" dirty="0" smtClean="0">
              <a:latin typeface="+mj-lt"/>
              <a:sym typeface="Wingdings" pitchFamily="2" charset="2"/>
            </a:endParaRPr>
          </a:p>
          <a:p>
            <a:pPr algn="just" rtl="0"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Tx/>
              <a:buChar char="-"/>
              <a:defRPr/>
            </a:pPr>
            <a:r>
              <a:rPr lang="pl" sz="2000" b="1" i="0" u="none" baseline="0">
                <a:latin typeface="+mj-lt"/>
                <a:sym typeface="Wingdings" pitchFamily="2" charset="2"/>
              </a:rPr>
              <a:t>Uczucie bezsensu</a:t>
            </a:r>
            <a:endParaRPr lang="pl" sz="2000" b="1" dirty="0" smtClean="0">
              <a:latin typeface="+mj-lt"/>
              <a:sym typeface="Wingdings" pitchFamily="2" charset="2"/>
            </a:endParaRPr>
          </a:p>
          <a:p>
            <a:pPr algn="just" rtl="0"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Tx/>
              <a:buChar char="-"/>
              <a:defRPr/>
            </a:pPr>
            <a:r>
              <a:rPr lang="pl" sz="2000" b="1" i="0" u="none" baseline="0">
                <a:latin typeface="+mj-lt"/>
                <a:sym typeface="Wingdings" pitchFamily="2" charset="2"/>
              </a:rPr>
              <a:t>Zaburzenia depresyjne</a:t>
            </a:r>
            <a:endParaRPr lang="pl" sz="2000" b="1" dirty="0" smtClean="0">
              <a:latin typeface="+mj-lt"/>
              <a:sym typeface="Wingdings" pitchFamily="2" charset="2"/>
            </a:endParaRPr>
          </a:p>
          <a:p>
            <a:pPr algn="just" rtl="0"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Tx/>
              <a:buChar char="-"/>
              <a:defRPr/>
            </a:pPr>
            <a:r>
              <a:rPr lang="pl" sz="2000" b="1" i="0" u="none" baseline="0">
                <a:latin typeface="+mj-lt"/>
                <a:sym typeface="Wingdings" pitchFamily="2" charset="2"/>
              </a:rPr>
              <a:t>Irytacja</a:t>
            </a:r>
            <a:endParaRPr lang="pl" sz="2000" b="1" dirty="0" smtClean="0">
              <a:latin typeface="+mj-lt"/>
              <a:sym typeface="Wingdings" pitchFamily="2" charset="2"/>
            </a:endParaRPr>
          </a:p>
        </p:txBody>
      </p:sp>
      <p:sp>
        <p:nvSpPr>
          <p:cNvPr id="419848" name="Text Box 8"/>
          <p:cNvSpPr txBox="1">
            <a:spLocks noChangeArrowheads="1"/>
          </p:cNvSpPr>
          <p:nvPr/>
        </p:nvSpPr>
        <p:spPr bwMode="auto">
          <a:xfrm>
            <a:off x="444500" y="4646613"/>
            <a:ext cx="7824788" cy="7937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lIns="86420" tIns="43210" rIns="86420" bIns="43210"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just" rtl="0"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 typeface="Arial" charset="0"/>
              <a:buNone/>
              <a:defRPr/>
            </a:pPr>
            <a:r>
              <a:rPr lang="pl" sz="2000" b="0" i="0" u="none" baseline="0">
                <a:latin typeface="+mj-lt"/>
                <a:sym typeface="Wingdings" pitchFamily="2" charset="2"/>
              </a:rPr>
              <a:t></a:t>
            </a:r>
            <a:r>
              <a:rPr lang="pl" sz="2000" b="1" i="0" u="none" baseline="0">
                <a:latin typeface="+mj-lt"/>
                <a:sym typeface="Wingdings" pitchFamily="2" charset="2"/>
              </a:rPr>
              <a:t> 50-60% tracą wiele dni pracy przez stres</a:t>
            </a:r>
            <a:endParaRPr lang="pl" sz="2000" b="1" dirty="0" smtClean="0">
              <a:latin typeface="+mj-lt"/>
              <a:sym typeface="Wingdings" pitchFamily="2" charset="2"/>
            </a:endParaRPr>
          </a:p>
          <a:p>
            <a:pPr marL="0" indent="0" algn="just" rtl="0" eaLnBrk="1" hangingPunct="1"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Font typeface="Arial" charset="0"/>
              <a:buNone/>
              <a:defRPr/>
            </a:pPr>
            <a:r>
              <a:rPr lang="pl" sz="1500" b="0" i="0" u="none" baseline="0">
                <a:latin typeface="+mj-lt"/>
                <a:sym typeface="Wingdings" pitchFamily="2" charset="2"/>
              </a:rPr>
              <a:t>						</a:t>
            </a:r>
            <a:r>
              <a:rPr lang="pl" sz="1500" b="1" i="0" u="none" baseline="0">
                <a:latin typeface="+mj-lt"/>
                <a:sym typeface="Wingdings" pitchFamily="2" charset="2"/>
              </a:rPr>
              <a:t>          </a:t>
            </a:r>
            <a:r>
              <a:rPr lang="pl" sz="1200" b="1" i="0" u="none" baseline="0">
                <a:latin typeface="+mj-lt"/>
                <a:sym typeface="Wingdings" pitchFamily="2" charset="2"/>
              </a:rPr>
              <a:t>Schmid &amp; Zalokar 2008</a:t>
            </a:r>
          </a:p>
        </p:txBody>
      </p:sp>
      <p:sp>
        <p:nvSpPr>
          <p:cNvPr id="17412" name="Rectangle 28"/>
          <p:cNvSpPr>
            <a:spLocks noChangeArrowheads="1"/>
          </p:cNvSpPr>
          <p:nvPr/>
        </p:nvSpPr>
        <p:spPr bwMode="auto">
          <a:xfrm>
            <a:off x="685800" y="381000"/>
            <a:ext cx="53340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pl" sz="2400">
                <a:solidFill>
                  <a:schemeClr val="hlink"/>
                </a:solidFill>
              </a:rPr>
              <a:t/>
            </a:r>
            <a:br>
              <a:rPr lang="pl" sz="2400">
                <a:solidFill>
                  <a:schemeClr val="hlink"/>
                </a:solidFill>
              </a:rPr>
            </a:br>
            <a:r>
              <a:rPr lang="pl" sz="2800" b="0" i="0" u="none" baseline="0">
                <a:solidFill>
                  <a:schemeClr val="hlink"/>
                </a:solidFill>
              </a:rPr>
              <a:t>Zaburzenia psychiczne związane z miejscem pracy</a:t>
            </a:r>
            <a:endParaRPr lang="pl" sz="2800" dirty="0">
              <a:solidFill>
                <a:schemeClr val="hlink"/>
              </a:solidFill>
            </a:endParaRPr>
          </a:p>
        </p:txBody>
      </p:sp>
      <p:sp>
        <p:nvSpPr>
          <p:cNvPr id="17413" name="Fußzeilenplatzhalter 1"/>
          <p:cNvSpPr>
            <a:spLocks noGrp="1"/>
          </p:cNvSpPr>
          <p:nvPr>
            <p:ph type="ftr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rtl="0"/>
            <a:r>
              <a:rPr lang="pl" sz="900" b="0" i="0" u="none" baseline="0">
                <a:solidFill>
                  <a:srgbClr val="FF0000"/>
                </a:solidFill>
              </a:rPr>
              <a:t>Konferencja Prof. Dr. Michaela Bacha / pro mente reha, Salzburg</a:t>
            </a:r>
          </a:p>
        </p:txBody>
      </p:sp>
      <p:sp>
        <p:nvSpPr>
          <p:cNvPr id="17414" name="Foliennummernplatzhalter 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fld id="{2C8BCD74-BA24-4A6A-956B-76448268D249}" type="slidenum">
              <a:rPr sz="14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pl" sz="1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98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98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9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4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Text Box 3"/>
          <p:cNvSpPr txBox="1">
            <a:spLocks noChangeArrowheads="1"/>
          </p:cNvSpPr>
          <p:nvPr/>
        </p:nvSpPr>
        <p:spPr bwMode="auto">
          <a:xfrm>
            <a:off x="431800" y="1693863"/>
            <a:ext cx="7824788" cy="1279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8000"/>
                    </a:gs>
                    <a:gs pos="100000">
                      <a:srgbClr val="003B00"/>
                    </a:gs>
                  </a:gsLst>
                  <a:path path="rect">
                    <a:fillToRect r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20" tIns="43210" rIns="86420" bIns="43210">
            <a:spAutoFit/>
          </a:bodyPr>
          <a:lstStyle>
            <a:lvl1pPr marL="431800" indent="-431800"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just" rtl="0">
              <a:spcBef>
                <a:spcPct val="50000"/>
              </a:spcBef>
              <a:buClrTx/>
              <a:buFontTx/>
              <a:buNone/>
            </a:pPr>
            <a:r>
              <a:rPr lang="pl" sz="2300" b="1" i="0" u="none" baseline="0">
                <a:solidFill>
                  <a:srgbClr val="FF694B"/>
                </a:solidFill>
              </a:rPr>
              <a:t>EUSTRESS</a:t>
            </a:r>
          </a:p>
          <a:p>
            <a:pPr algn="just" rtl="0">
              <a:spcBef>
                <a:spcPct val="50000"/>
              </a:spcBef>
              <a:buClrTx/>
              <a:buFontTx/>
              <a:buNone/>
            </a:pPr>
            <a:r>
              <a:rPr lang="pl" sz="2300" b="0" i="0" u="none" baseline="0">
                <a:solidFill>
                  <a:srgbClr val="CC0000"/>
                </a:solidFill>
              </a:rPr>
              <a:t>	</a:t>
            </a:r>
            <a:r>
              <a:rPr lang="pl" b="1" i="0" u="none" baseline="0"/>
              <a:t>utrata równowagi, w której czynniki stresogenne (przeciążeniowe) i zasoby (strategie omijania) współżyją ze sobą w zdrowej relacji</a:t>
            </a:r>
            <a:r>
              <a:rPr lang="pl" b="0" i="0" u="none" baseline="0"/>
              <a:t> </a:t>
            </a:r>
            <a:endParaRPr lang="pl" b="1" dirty="0"/>
          </a:p>
        </p:txBody>
      </p:sp>
      <p:sp>
        <p:nvSpPr>
          <p:cNvPr id="97285" name="Text Box 5"/>
          <p:cNvSpPr txBox="1">
            <a:spLocks noChangeArrowheads="1"/>
          </p:cNvSpPr>
          <p:nvPr/>
        </p:nvSpPr>
        <p:spPr bwMode="auto">
          <a:xfrm>
            <a:off x="431800" y="3494088"/>
            <a:ext cx="7824788" cy="151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8000"/>
                    </a:gs>
                    <a:gs pos="100000">
                      <a:srgbClr val="003B00"/>
                    </a:gs>
                  </a:gsLst>
                  <a:path path="rect">
                    <a:fillToRect r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20" tIns="43210" rIns="86420" bIns="43210">
            <a:spAutoFit/>
          </a:bodyPr>
          <a:lstStyle>
            <a:lvl1pPr marL="431800" indent="-431800"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just" rtl="0">
              <a:spcBef>
                <a:spcPct val="50000"/>
              </a:spcBef>
              <a:buClrTx/>
              <a:buFontTx/>
              <a:buNone/>
            </a:pPr>
            <a:r>
              <a:rPr lang="pl" sz="2300" b="1" i="0" u="none" baseline="0">
                <a:solidFill>
                  <a:srgbClr val="FF694B"/>
                </a:solidFill>
              </a:rPr>
              <a:t>DISTRESS</a:t>
            </a:r>
          </a:p>
          <a:p>
            <a:pPr algn="just" rtl="0">
              <a:spcBef>
                <a:spcPct val="50000"/>
              </a:spcBef>
              <a:buClrTx/>
              <a:buFontTx/>
              <a:buNone/>
            </a:pPr>
            <a:r>
              <a:rPr lang="pl" b="0" i="0" u="none" baseline="0">
                <a:solidFill>
                  <a:srgbClr val="CC0000"/>
                </a:solidFill>
              </a:rPr>
              <a:t>	</a:t>
            </a:r>
            <a:r>
              <a:rPr lang="pl" b="1" i="0" u="none" baseline="0"/>
              <a:t>proces lub stan psychiczny, w którym relacja pomiędzy czynnikami stresogennymi (przeciążeniowymi) i dostępne zasoby (strategie omijania) jest przez dłuższy czas zaburzona</a:t>
            </a:r>
            <a:r>
              <a:rPr lang="pl" b="0" i="0" u="none" baseline="0"/>
              <a:t> </a:t>
            </a:r>
            <a:endParaRPr lang="pl" b="1" dirty="0"/>
          </a:p>
        </p:txBody>
      </p:sp>
      <p:sp>
        <p:nvSpPr>
          <p:cNvPr id="18436" name="Rectangle 28"/>
          <p:cNvSpPr>
            <a:spLocks noChangeArrowheads="1"/>
          </p:cNvSpPr>
          <p:nvPr/>
        </p:nvSpPr>
        <p:spPr bwMode="auto">
          <a:xfrm>
            <a:off x="685800" y="381000"/>
            <a:ext cx="53340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pl" sz="2400">
                <a:solidFill>
                  <a:schemeClr val="hlink"/>
                </a:solidFill>
              </a:rPr>
              <a:t/>
            </a:r>
            <a:br>
              <a:rPr lang="pl" sz="2400">
                <a:solidFill>
                  <a:schemeClr val="hlink"/>
                </a:solidFill>
              </a:rPr>
            </a:br>
            <a:r>
              <a:rPr lang="pl" sz="2800" b="0" i="0" u="none" baseline="0">
                <a:solidFill>
                  <a:schemeClr val="hlink"/>
                </a:solidFill>
              </a:rPr>
              <a:t>EUSTRESS &lt;&gt; DISTRESS</a:t>
            </a:r>
          </a:p>
        </p:txBody>
      </p:sp>
      <p:sp>
        <p:nvSpPr>
          <p:cNvPr id="18437" name="Text Box 17"/>
          <p:cNvSpPr txBox="1">
            <a:spLocks noChangeArrowheads="1"/>
          </p:cNvSpPr>
          <p:nvPr/>
        </p:nvSpPr>
        <p:spPr bwMode="auto">
          <a:xfrm>
            <a:off x="215900" y="5294313"/>
            <a:ext cx="2819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>
              <a:spcBef>
                <a:spcPct val="50000"/>
              </a:spcBef>
              <a:buClrTx/>
              <a:buFontTx/>
              <a:buNone/>
            </a:pPr>
            <a:r>
              <a:rPr lang="pl" sz="1200" b="0" i="0" u="none" baseline="0"/>
              <a:t>Według: Selye 1986</a:t>
            </a:r>
          </a:p>
        </p:txBody>
      </p:sp>
      <p:sp>
        <p:nvSpPr>
          <p:cNvPr id="18438" name="Fußzeilenplatzhalter 1"/>
          <p:cNvSpPr>
            <a:spLocks noGrp="1"/>
          </p:cNvSpPr>
          <p:nvPr>
            <p:ph type="ftr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rtl="0"/>
            <a:r>
              <a:rPr lang="pl" sz="900" b="0" i="0" u="none" baseline="0">
                <a:solidFill>
                  <a:srgbClr val="FF0000"/>
                </a:solidFill>
              </a:rPr>
              <a:t>Konferencja Prof. Dr. Michaela Bacha / pro mente reha, Salzburg</a:t>
            </a:r>
          </a:p>
        </p:txBody>
      </p:sp>
      <p:sp>
        <p:nvSpPr>
          <p:cNvPr id="18439" name="Foliennummernplatzhalter 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fld id="{33435E12-130A-4C46-8C1B-CCB0F83088E4}" type="slidenum">
              <a:rPr sz="14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pl" sz="1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72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72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7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72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72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7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/>
      <p:bldP spid="9728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liennummernplatzhalter 1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fld id="{9F3DB3E8-AA43-4C1B-A183-49488AF62E27}" type="slidenum">
              <a:rPr sz="14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pl" sz="1400">
              <a:solidFill>
                <a:schemeClr val="bg1"/>
              </a:solidFill>
            </a:endParaRPr>
          </a:p>
        </p:txBody>
      </p:sp>
      <p:pic>
        <p:nvPicPr>
          <p:cNvPr id="19459" name="Picture 20" descr="Wa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401763"/>
            <a:ext cx="4930775" cy="425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460" name="Group 21"/>
          <p:cNvGrpSpPr>
            <a:grpSpLocks/>
          </p:cNvGrpSpPr>
          <p:nvPr/>
        </p:nvGrpSpPr>
        <p:grpSpPr bwMode="auto">
          <a:xfrm>
            <a:off x="1800225" y="4002522"/>
            <a:ext cx="4368507" cy="371097"/>
            <a:chOff x="964" y="2566"/>
            <a:chExt cx="3878" cy="357"/>
          </a:xfrm>
        </p:grpSpPr>
        <p:sp>
          <p:nvSpPr>
            <p:cNvPr id="19467" name="Text Box 22"/>
            <p:cNvSpPr txBox="1">
              <a:spLocks noChangeArrowheads="1"/>
            </p:cNvSpPr>
            <p:nvPr/>
          </p:nvSpPr>
          <p:spPr bwMode="auto">
            <a:xfrm>
              <a:off x="964" y="2568"/>
              <a:ext cx="1688" cy="355"/>
            </a:xfrm>
            <a:prstGeom prst="rect">
              <a:avLst/>
            </a:prstGeom>
            <a:gradFill rotWithShape="0">
              <a:gsLst>
                <a:gs pos="0">
                  <a:srgbClr val="FBDC6B"/>
                </a:gs>
                <a:gs pos="50000">
                  <a:srgbClr val="FFFFCC"/>
                </a:gs>
                <a:gs pos="100000">
                  <a:srgbClr val="FBDC6B"/>
                </a:gs>
              </a:gsLst>
              <a:lin ang="5400000" scaled="1"/>
            </a:gradFill>
            <a:ln w="12700" algn="ctr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Font typeface="Arial" panose="020B0604020202020204" pitchFamily="34" charset="0"/>
                <a:buAutoNum type="arabicPeriod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r>
                <a:rPr lang="pl" sz="1800" b="0" i="0" u="none" baseline="0">
                  <a:solidFill>
                    <a:srgbClr val="000000"/>
                  </a:solidFill>
                </a:rPr>
                <a:t>Czynniki stresogenne</a:t>
              </a:r>
              <a:endParaRPr lang="pl" sz="1800" dirty="0">
                <a:solidFill>
                  <a:srgbClr val="000000"/>
                </a:solidFill>
              </a:endParaRPr>
            </a:p>
          </p:txBody>
        </p:sp>
        <p:sp>
          <p:nvSpPr>
            <p:cNvPr id="19468" name="Text Box 23"/>
            <p:cNvSpPr txBox="1">
              <a:spLocks noChangeArrowheads="1"/>
            </p:cNvSpPr>
            <p:nvPr/>
          </p:nvSpPr>
          <p:spPr bwMode="auto">
            <a:xfrm>
              <a:off x="4005" y="2566"/>
              <a:ext cx="837" cy="355"/>
            </a:xfrm>
            <a:prstGeom prst="rect">
              <a:avLst/>
            </a:prstGeom>
            <a:gradFill rotWithShape="0">
              <a:gsLst>
                <a:gs pos="0">
                  <a:srgbClr val="FBDC6B"/>
                </a:gs>
                <a:gs pos="50000">
                  <a:srgbClr val="FFFFCC"/>
                </a:gs>
                <a:gs pos="100000">
                  <a:srgbClr val="FBDC6B"/>
                </a:gs>
              </a:gsLst>
              <a:lin ang="5400000" scaled="1"/>
            </a:gradFill>
            <a:ln w="12700" algn="ctr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Font typeface="Arial" panose="020B0604020202020204" pitchFamily="34" charset="0"/>
                <a:buAutoNum type="arabicPeriod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r>
                <a:rPr lang="pl" sz="1800" b="0" i="0" u="none" baseline="0">
                  <a:solidFill>
                    <a:srgbClr val="000000"/>
                  </a:solidFill>
                </a:rPr>
                <a:t>Zasoby </a:t>
              </a:r>
              <a:endParaRPr lang="pl" sz="1800" dirty="0">
                <a:solidFill>
                  <a:srgbClr val="000000"/>
                </a:solidFill>
              </a:endParaRPr>
            </a:p>
          </p:txBody>
        </p:sp>
      </p:grpSp>
      <p:sp>
        <p:nvSpPr>
          <p:cNvPr id="315416" name="AutoShape 24"/>
          <p:cNvSpPr>
            <a:spLocks noChangeArrowheads="1"/>
          </p:cNvSpPr>
          <p:nvPr/>
        </p:nvSpPr>
        <p:spPr bwMode="auto">
          <a:xfrm flipV="1">
            <a:off x="611188" y="3709988"/>
            <a:ext cx="990600" cy="1050925"/>
          </a:xfrm>
          <a:prstGeom prst="downArrow">
            <a:avLst>
              <a:gd name="adj1" fmla="val 50000"/>
              <a:gd name="adj2" fmla="val 26522"/>
            </a:avLst>
          </a:prstGeom>
          <a:solidFill>
            <a:srgbClr val="82BE96"/>
          </a:solidFill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>
            <a:lvl1pPr marL="323850" indent="-323850"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rtl="0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endParaRPr lang="pl" sz="1600">
              <a:solidFill>
                <a:schemeClr val="bg2"/>
              </a:solidFill>
            </a:endParaRPr>
          </a:p>
        </p:txBody>
      </p:sp>
      <p:sp>
        <p:nvSpPr>
          <p:cNvPr id="315417" name="AutoShape 25"/>
          <p:cNvSpPr>
            <a:spLocks noChangeArrowheads="1"/>
          </p:cNvSpPr>
          <p:nvPr/>
        </p:nvSpPr>
        <p:spPr bwMode="auto">
          <a:xfrm>
            <a:off x="6948488" y="3817938"/>
            <a:ext cx="990600" cy="1050925"/>
          </a:xfrm>
          <a:prstGeom prst="downArrow">
            <a:avLst>
              <a:gd name="adj1" fmla="val 50000"/>
              <a:gd name="adj2" fmla="val 26522"/>
            </a:avLst>
          </a:prstGeom>
          <a:solidFill>
            <a:srgbClr val="82BE96"/>
          </a:solidFill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 eaLnBrk="1" hangingPunct="1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pl" sz="1600"/>
          </a:p>
        </p:txBody>
      </p:sp>
      <p:sp>
        <p:nvSpPr>
          <p:cNvPr id="315418" name="Text Box 26"/>
          <p:cNvSpPr txBox="1">
            <a:spLocks noChangeArrowheads="1"/>
          </p:cNvSpPr>
          <p:nvPr/>
        </p:nvSpPr>
        <p:spPr bwMode="auto">
          <a:xfrm>
            <a:off x="252413" y="2413000"/>
            <a:ext cx="187166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rtl="0">
              <a:spcBef>
                <a:spcPct val="50000"/>
              </a:spcBef>
              <a:buClrTx/>
              <a:buFontTx/>
              <a:buNone/>
            </a:pPr>
            <a:r>
              <a:rPr lang="pl" sz="1800" b="1" i="0" u="none" baseline="0"/>
              <a:t>KOREKTYWNA Promocja zdrowia</a:t>
            </a:r>
            <a:endParaRPr lang="pl" sz="1800" b="1" dirty="0"/>
          </a:p>
        </p:txBody>
      </p:sp>
      <p:sp>
        <p:nvSpPr>
          <p:cNvPr id="315419" name="Text Box 27"/>
          <p:cNvSpPr txBox="1">
            <a:spLocks noChangeArrowheads="1"/>
          </p:cNvSpPr>
          <p:nvPr/>
        </p:nvSpPr>
        <p:spPr bwMode="auto">
          <a:xfrm>
            <a:off x="6553200" y="2413000"/>
            <a:ext cx="187325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rtl="0">
              <a:spcBef>
                <a:spcPct val="50000"/>
              </a:spcBef>
              <a:buClrTx/>
              <a:buFontTx/>
              <a:buNone/>
            </a:pPr>
            <a:r>
              <a:rPr lang="pl" sz="1800" b="1" i="0" u="none" baseline="0"/>
              <a:t>PREWENTYWNA Promocja zdrowia</a:t>
            </a:r>
            <a:endParaRPr lang="pl" sz="1800" b="1" dirty="0"/>
          </a:p>
        </p:txBody>
      </p:sp>
      <p:sp>
        <p:nvSpPr>
          <p:cNvPr id="19465" name="Rectangle 28"/>
          <p:cNvSpPr>
            <a:spLocks noChangeArrowheads="1"/>
          </p:cNvSpPr>
          <p:nvPr/>
        </p:nvSpPr>
        <p:spPr bwMode="auto">
          <a:xfrm>
            <a:off x="685800" y="381000"/>
            <a:ext cx="53340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pl" sz="2400">
                <a:solidFill>
                  <a:schemeClr val="hlink"/>
                </a:solidFill>
              </a:rPr>
              <a:t/>
            </a:r>
            <a:br>
              <a:rPr lang="pl" sz="2400">
                <a:solidFill>
                  <a:schemeClr val="hlink"/>
                </a:solidFill>
              </a:rPr>
            </a:br>
            <a:r>
              <a:rPr lang="pl" sz="2800" b="0" i="0" u="none" baseline="0">
                <a:solidFill>
                  <a:schemeClr val="hlink"/>
                </a:solidFill>
              </a:rPr>
              <a:t>Promocja zdrowia psychosomatycznego: </a:t>
            </a:r>
            <a:r>
              <a:rPr lang="pl" sz="2800">
                <a:solidFill>
                  <a:schemeClr val="hlink"/>
                </a:solidFill>
              </a:rPr>
              <a:t/>
            </a:r>
            <a:br>
              <a:rPr lang="pl" sz="2800">
                <a:solidFill>
                  <a:schemeClr val="hlink"/>
                </a:solidFill>
              </a:rPr>
            </a:br>
            <a:r>
              <a:rPr lang="pl" sz="2800" b="0" i="0" u="none" baseline="0">
                <a:solidFill>
                  <a:schemeClr val="hlink"/>
                </a:solidFill>
              </a:rPr>
              <a:t> Przywrócenie stanu równowagi</a:t>
            </a:r>
            <a:r>
              <a:rPr lang="pl" sz="2800">
                <a:solidFill>
                  <a:schemeClr val="hlink"/>
                </a:solidFill>
              </a:rPr>
              <a:t/>
            </a:r>
            <a:br>
              <a:rPr lang="pl" sz="2800">
                <a:solidFill>
                  <a:schemeClr val="hlink"/>
                </a:solidFill>
              </a:rPr>
            </a:br>
            <a:endParaRPr lang="pl" sz="2800" dirty="0">
              <a:solidFill>
                <a:schemeClr val="hlink"/>
              </a:solidFill>
            </a:endParaRPr>
          </a:p>
        </p:txBody>
      </p:sp>
      <p:sp>
        <p:nvSpPr>
          <p:cNvPr id="19466" name="Fußzeilenplatzhalter 1"/>
          <p:cNvSpPr>
            <a:spLocks noGrp="1"/>
          </p:cNvSpPr>
          <p:nvPr>
            <p:ph type="ftr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rtl="0"/>
            <a:r>
              <a:rPr lang="pl" sz="900" b="0" i="0" u="none" baseline="0">
                <a:solidFill>
                  <a:srgbClr val="FF0000"/>
                </a:solidFill>
              </a:rPr>
              <a:t>Konferencja Prof. Dr. Michaela Bacha / pro mente reha, Salzburg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54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54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5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5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5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15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5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5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15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5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5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15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5416" grpId="0" animBg="1"/>
      <p:bldP spid="315417" grpId="0" animBg="1"/>
      <p:bldP spid="315418" grpId="0"/>
      <p:bldP spid="3154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liennummernplatzhalter 1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fld id="{0CDE7518-C1A2-4911-B50E-073AEE07858D}" type="slidenum">
              <a:rPr sz="14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pl" sz="1400">
              <a:solidFill>
                <a:schemeClr val="bg1"/>
              </a:solidFill>
            </a:endParaRPr>
          </a:p>
        </p:txBody>
      </p:sp>
      <p:sp>
        <p:nvSpPr>
          <p:cNvPr id="20483" name="Rectangle 28"/>
          <p:cNvSpPr>
            <a:spLocks noChangeArrowheads="1"/>
          </p:cNvSpPr>
          <p:nvPr/>
        </p:nvSpPr>
        <p:spPr bwMode="auto">
          <a:xfrm>
            <a:off x="685800" y="381000"/>
            <a:ext cx="53340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pl" sz="2400">
                <a:solidFill>
                  <a:schemeClr val="hlink"/>
                </a:solidFill>
              </a:rPr>
              <a:t/>
            </a:r>
            <a:br>
              <a:rPr lang="pl" sz="2400">
                <a:solidFill>
                  <a:schemeClr val="hlink"/>
                </a:solidFill>
              </a:rPr>
            </a:br>
            <a:r>
              <a:rPr lang="pl" sz="2800" b="0" i="0" u="none" baseline="0">
                <a:solidFill>
                  <a:schemeClr val="hlink"/>
                </a:solidFill>
              </a:rPr>
              <a:t>Patogeneza &lt;&gt; Salutogeneza</a:t>
            </a:r>
            <a:r>
              <a:rPr lang="pl" sz="2800">
                <a:solidFill>
                  <a:schemeClr val="hlink"/>
                </a:solidFill>
              </a:rPr>
              <a:t/>
            </a:r>
            <a:br>
              <a:rPr lang="pl" sz="2800">
                <a:solidFill>
                  <a:schemeClr val="hlink"/>
                </a:solidFill>
              </a:rPr>
            </a:br>
            <a:endParaRPr lang="pl" sz="2800" dirty="0">
              <a:solidFill>
                <a:schemeClr val="hlink"/>
              </a:solidFill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68313" y="1268413"/>
            <a:ext cx="7777162" cy="1218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 eaLnBrk="1" hangingPunct="1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pl" sz="2400" b="1" i="0" u="none" baseline="0"/>
              <a:t>Model - Patogeneza:</a:t>
            </a:r>
            <a:endParaRPr lang="pl" sz="2400" b="1" dirty="0"/>
          </a:p>
          <a:p>
            <a:pPr algn="l" rtl="0" eaLnBrk="1" hangingPunct="1">
              <a:lnSpc>
                <a:spcPct val="130000"/>
              </a:lnSpc>
              <a:buFont typeface="Arial" panose="020B0604020202020204" pitchFamily="34" charset="0"/>
              <a:buChar char="•"/>
            </a:pPr>
            <a:endParaRPr lang="pl" sz="1000" b="1" dirty="0"/>
          </a:p>
          <a:p>
            <a:pPr algn="l" rtl="0" eaLnBrk="1" hangingPunct="1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pl" sz="1800" b="1" i="0" u="none" baseline="0"/>
              <a:t>Podstawowe pytanie: Co sprawia, że chorujemy?</a:t>
            </a:r>
            <a:r>
              <a:rPr lang="pl" sz="1800" b="0" i="0" u="none" baseline="0"/>
              <a:t>		</a:t>
            </a:r>
            <a:r>
              <a:rPr lang="pl" sz="1800" b="0" i="0" u="none" baseline="0">
                <a:sym typeface="Wingdings" panose="05000000000000000000" pitchFamily="2" charset="2"/>
              </a:rPr>
              <a:t></a:t>
            </a:r>
            <a:r>
              <a:rPr lang="pl" sz="1800" b="1" i="0" u="none" baseline="0">
                <a:sym typeface="Wingdings" panose="05000000000000000000" pitchFamily="2" charset="2"/>
              </a:rPr>
              <a:t> Przykład choroby</a:t>
            </a:r>
            <a:endParaRPr lang="pl" sz="1800" b="1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68313" y="2954338"/>
            <a:ext cx="7777162" cy="1218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 eaLnBrk="1" hangingPunct="1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pl" sz="2400" b="1" i="0" u="none" baseline="0"/>
              <a:t>Model - Salutogeneza:</a:t>
            </a:r>
            <a:endParaRPr lang="pl" sz="2400" b="1" dirty="0"/>
          </a:p>
          <a:p>
            <a:pPr algn="l" rtl="0" eaLnBrk="1" hangingPunct="1">
              <a:lnSpc>
                <a:spcPct val="130000"/>
              </a:lnSpc>
              <a:buFont typeface="Arial" panose="020B0604020202020204" pitchFamily="34" charset="0"/>
              <a:buChar char="•"/>
            </a:pPr>
            <a:endParaRPr lang="pl" sz="1000" b="1" dirty="0"/>
          </a:p>
          <a:p>
            <a:pPr algn="l" rtl="0" eaLnBrk="1" hangingPunct="1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pl" sz="1800" b="1" i="0" u="none" baseline="0"/>
              <a:t>Podstawowe pytanie: Co sprawia, że jesteśmy zdrowi? </a:t>
            </a:r>
            <a:r>
              <a:rPr lang="pl" sz="1800" b="0" i="0" u="none" baseline="0"/>
              <a:t>	</a:t>
            </a:r>
            <a:r>
              <a:rPr lang="pl" sz="1800" b="0" i="0" u="none" baseline="0">
                <a:sym typeface="Wingdings" panose="05000000000000000000" pitchFamily="2" charset="2"/>
              </a:rPr>
              <a:t></a:t>
            </a:r>
            <a:r>
              <a:rPr lang="pl" sz="1800" b="1" i="0" u="none" baseline="0">
                <a:sym typeface="Wingdings" panose="05000000000000000000" pitchFamily="2" charset="2"/>
              </a:rPr>
              <a:t> Przykład wyzdrowienia </a:t>
            </a:r>
            <a:endParaRPr lang="pl" sz="1800" b="1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63563" y="4465638"/>
            <a:ext cx="7466012" cy="1089529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rtl="0" eaLnBrk="1" hangingPunct="1">
              <a:lnSpc>
                <a:spcPct val="110000"/>
              </a:lnSpc>
              <a:spcBef>
                <a:spcPct val="50000"/>
              </a:spcBef>
              <a:buFont typeface="Wingdings" panose="05000000000000000000" pitchFamily="2" charset="2"/>
              <a:buChar char="à"/>
            </a:pPr>
            <a:r>
              <a:rPr lang="pl" sz="2400" b="1" i="0" u="none" baseline="0">
                <a:solidFill>
                  <a:srgbClr val="FF3300"/>
                </a:solidFill>
                <a:sym typeface="Wingdings" panose="05000000000000000000" pitchFamily="2" charset="2"/>
              </a:rPr>
              <a:t>Zdrowie nie jest przeciwieństwem choroby</a:t>
            </a:r>
            <a:endParaRPr lang="pl" sz="2400" b="1" dirty="0">
              <a:solidFill>
                <a:srgbClr val="FF3300"/>
              </a:solidFill>
              <a:sym typeface="Wingdings" panose="05000000000000000000" pitchFamily="2" charset="2"/>
            </a:endParaRPr>
          </a:p>
          <a:p>
            <a:pPr algn="ctr" rtl="0" eaLnBrk="1" hangingPunct="1">
              <a:lnSpc>
                <a:spcPct val="110000"/>
              </a:lnSpc>
              <a:spcBef>
                <a:spcPct val="50000"/>
              </a:spcBef>
              <a:buFont typeface="Wingdings" panose="05000000000000000000" pitchFamily="2" charset="2"/>
              <a:buChar char="à"/>
            </a:pPr>
            <a:r>
              <a:rPr lang="pl" sz="2400" b="1" i="0" u="none" baseline="0">
                <a:solidFill>
                  <a:srgbClr val="FF3300"/>
                </a:solidFill>
              </a:rPr>
              <a:t>Zdrowie to przewaga zdrowych czynników</a:t>
            </a:r>
            <a:endParaRPr lang="pl" sz="2400" b="1" dirty="0">
              <a:solidFill>
                <a:srgbClr val="FF3300"/>
              </a:solidFill>
            </a:endParaRPr>
          </a:p>
        </p:txBody>
      </p:sp>
      <p:sp>
        <p:nvSpPr>
          <p:cNvPr id="20487" name="Fußzeilenplatzhalter 1"/>
          <p:cNvSpPr>
            <a:spLocks noGrp="1"/>
          </p:cNvSpPr>
          <p:nvPr>
            <p:ph type="ftr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rtl="0"/>
            <a:r>
              <a:rPr lang="pl" sz="900" b="0" i="0" u="none" baseline="0">
                <a:solidFill>
                  <a:srgbClr val="FF0000"/>
                </a:solidFill>
              </a:rPr>
              <a:t>Konferencja Prof. Dr. Michaela Bacha / pro mente reha, Salzburg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ChangeArrowheads="1"/>
          </p:cNvSpPr>
          <p:nvPr/>
        </p:nvSpPr>
        <p:spPr bwMode="auto">
          <a:xfrm>
            <a:off x="539750" y="1438275"/>
            <a:ext cx="7961313" cy="449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20" tIns="43210" rIns="86420" bIns="43210"/>
          <a:lstStyle>
            <a:lvl1pPr marL="323850" indent="-323850"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pl" sz="1700" b="0" i="0" u="none" baseline="0"/>
              <a:t>	</a:t>
            </a:r>
            <a:r>
              <a:rPr lang="pl" sz="1700" b="1" i="0" u="none" baseline="0"/>
              <a:t>- negatywny, długotrwały stan psychiczny związany z miejscem pracy „normalnego” człowieka.</a:t>
            </a:r>
            <a:endParaRPr lang="pl" sz="1700" b="1" dirty="0"/>
          </a:p>
          <a:p>
            <a:pPr algn="l" rtl="0">
              <a:lnSpc>
                <a:spcPct val="150000"/>
              </a:lnSpc>
              <a:spcBef>
                <a:spcPct val="0"/>
              </a:spcBef>
              <a:buNone/>
            </a:pPr>
            <a:r>
              <a:rPr lang="pl" sz="1700" b="0" i="0" u="none" baseline="0"/>
              <a:t>	- postępuje stopniowo, bardzo często pozostaje niezauważony przez długi okres czasu </a:t>
            </a:r>
            <a:endParaRPr lang="pl" sz="1700" dirty="0"/>
          </a:p>
          <a:p>
            <a:pPr algn="l" rtl="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pl" sz="1700" b="0" i="0" u="none" baseline="0"/>
              <a:t>	- wynika z </a:t>
            </a:r>
            <a:r>
              <a:rPr lang="pl" sz="1700" b="1" i="0" u="none" baseline="0"/>
              <a:t>niedopasowania intencji i rzeczywistości zawodowych</a:t>
            </a:r>
            <a:r>
              <a:rPr lang="pl" sz="1700" b="0" i="0" u="none" baseline="0"/>
              <a:t>,  przyczyną bywają niekorzystne strategie przechodzenia, najczęściej samo-utrzymujące się</a:t>
            </a:r>
            <a:endParaRPr lang="pl" sz="1000" b="1" dirty="0"/>
          </a:p>
          <a:p>
            <a:pPr algn="l" rtl="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pl" sz="1700" b="0" i="0" u="none" baseline="0"/>
              <a:t>	- Opis : 		1. </a:t>
            </a:r>
            <a:r>
              <a:rPr lang="pl" sz="1700" b="1" i="0" u="none" baseline="0"/>
              <a:t>Wycieńczenie emocjonalne</a:t>
            </a:r>
            <a:endParaRPr lang="pl" sz="1700" dirty="0"/>
          </a:p>
          <a:p>
            <a:pPr algn="l" rtl="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pl" sz="1700" b="0" i="0" u="none" baseline="0"/>
              <a:t>				2. Depersonalizacja/Cynizm (wyobcowanie)</a:t>
            </a:r>
            <a:endParaRPr lang="pl" sz="1700" dirty="0"/>
          </a:p>
          <a:p>
            <a:pPr algn="l" rtl="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pl" sz="1700" b="0" i="0" u="none" baseline="0"/>
              <a:t>				3. </a:t>
            </a:r>
            <a:r>
              <a:rPr lang="pl" sz="1700" b="1" i="0" u="none" baseline="0"/>
              <a:t>Ograniczona wydajność</a:t>
            </a:r>
            <a:endParaRPr lang="pl" sz="1700" dirty="0"/>
          </a:p>
        </p:txBody>
      </p:sp>
      <p:sp>
        <p:nvSpPr>
          <p:cNvPr id="21507" name="Rectangle 28"/>
          <p:cNvSpPr>
            <a:spLocks noChangeArrowheads="1"/>
          </p:cNvSpPr>
          <p:nvPr/>
        </p:nvSpPr>
        <p:spPr bwMode="auto">
          <a:xfrm>
            <a:off x="685800" y="381000"/>
            <a:ext cx="53340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pl" sz="2400">
                <a:solidFill>
                  <a:schemeClr val="hlink"/>
                </a:solidFill>
              </a:rPr>
              <a:t/>
            </a:r>
            <a:br>
              <a:rPr lang="pl" sz="2400">
                <a:solidFill>
                  <a:schemeClr val="hlink"/>
                </a:solidFill>
              </a:rPr>
            </a:br>
            <a:r>
              <a:rPr lang="pl" sz="2800" b="0" i="0" u="none" baseline="0">
                <a:solidFill>
                  <a:schemeClr val="hlink"/>
                </a:solidFill>
              </a:rPr>
              <a:t>Wypalenie - Definicja</a:t>
            </a:r>
            <a:endParaRPr lang="pl" sz="2800" dirty="0">
              <a:solidFill>
                <a:schemeClr val="hlink"/>
              </a:solidFill>
            </a:endParaRPr>
          </a:p>
        </p:txBody>
      </p:sp>
      <p:sp>
        <p:nvSpPr>
          <p:cNvPr id="21508" name="Text Box 17"/>
          <p:cNvSpPr txBox="1">
            <a:spLocks noChangeArrowheads="1"/>
          </p:cNvSpPr>
          <p:nvPr/>
        </p:nvSpPr>
        <p:spPr bwMode="auto">
          <a:xfrm>
            <a:off x="215900" y="5365750"/>
            <a:ext cx="2819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>
              <a:spcBef>
                <a:spcPct val="50000"/>
              </a:spcBef>
              <a:buClrTx/>
              <a:buFontTx/>
              <a:buNone/>
            </a:pPr>
            <a:r>
              <a:rPr lang="pl" sz="1200" b="0" i="0" u="none" baseline="0"/>
              <a:t>Według: Schaufeli &amp; Enzmann 1998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444500" y="4646613"/>
            <a:ext cx="7824788" cy="7397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lIns="86420" tIns="43210" rIns="86420" bIns="43210"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just" rtl="0" eaLnBrk="1" hangingPunct="1">
              <a:lnSpc>
                <a:spcPct val="110000"/>
              </a:lnSpc>
              <a:spcBef>
                <a:spcPts val="600"/>
              </a:spcBef>
              <a:buClr>
                <a:schemeClr val="tx1"/>
              </a:buClr>
              <a:buFont typeface="Arial" charset="0"/>
              <a:buNone/>
              <a:defRPr/>
            </a:pPr>
            <a:r>
              <a:rPr lang="pl" sz="1700" b="1" i="0" u="none" baseline="0">
                <a:latin typeface="+mj-lt"/>
                <a:sym typeface="Wingdings" pitchFamily="2" charset="2"/>
              </a:rPr>
              <a:t>Przewaga w Niemczech: </a:t>
            </a:r>
            <a:r>
              <a:rPr lang="pl" sz="1700" b="0" i="0" u="none" baseline="0">
                <a:latin typeface="+mj-lt"/>
                <a:sym typeface="Wingdings" pitchFamily="2" charset="2"/>
              </a:rPr>
              <a:t>	</a:t>
            </a:r>
            <a:r>
              <a:rPr lang="pl" sz="1700" b="1" i="0" u="none" baseline="0">
                <a:latin typeface="+mj-lt"/>
                <a:sym typeface="Wingdings" pitchFamily="2" charset="2"/>
              </a:rPr>
              <a:t>20-30% pojedyńcze/lekkie objawy</a:t>
            </a:r>
            <a:endParaRPr lang="pl" sz="1700" b="1" dirty="0" smtClean="0">
              <a:latin typeface="+mj-lt"/>
              <a:sym typeface="Wingdings" pitchFamily="2" charset="2"/>
            </a:endParaRPr>
          </a:p>
          <a:p>
            <a:pPr marL="0" indent="0" algn="just" rtl="0" eaLnBrk="1" hangingPunct="1">
              <a:lnSpc>
                <a:spcPct val="110000"/>
              </a:lnSpc>
              <a:spcBef>
                <a:spcPts val="600"/>
              </a:spcBef>
              <a:buClr>
                <a:schemeClr val="tx1"/>
              </a:buClr>
              <a:buFont typeface="Arial" charset="0"/>
              <a:buNone/>
              <a:defRPr/>
            </a:pPr>
            <a:r>
              <a:rPr lang="pl" sz="1700" b="0" i="0" u="none" baseline="0">
                <a:latin typeface="+mj-lt"/>
                <a:sym typeface="Wingdings" pitchFamily="2" charset="2"/>
              </a:rPr>
              <a:t>			</a:t>
            </a:r>
            <a:r>
              <a:rPr lang="pl" sz="1700" b="1" i="0" u="none" baseline="0">
                <a:latin typeface="+mj-lt"/>
                <a:sym typeface="Wingdings" pitchFamily="2" charset="2"/>
              </a:rPr>
              <a:t>3-5% objawy ciężkie/ wymagające leczenia </a:t>
            </a:r>
            <a:endParaRPr lang="pl" sz="1700" b="1" dirty="0" smtClean="0">
              <a:latin typeface="+mj-lt"/>
              <a:sym typeface="Wingdings" pitchFamily="2" charset="2"/>
            </a:endParaRPr>
          </a:p>
        </p:txBody>
      </p:sp>
      <p:sp>
        <p:nvSpPr>
          <p:cNvPr id="21510" name="Fußzeilenplatzhalter 1"/>
          <p:cNvSpPr>
            <a:spLocks noGrp="1"/>
          </p:cNvSpPr>
          <p:nvPr>
            <p:ph type="ftr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rtl="0"/>
            <a:r>
              <a:rPr lang="pl" sz="900" b="0" i="0" u="none" baseline="0">
                <a:solidFill>
                  <a:srgbClr val="FF0000"/>
                </a:solidFill>
              </a:rPr>
              <a:t>Konferencja Prof. Dr. Michaela Bacha / pro mente reha, Salzburg</a:t>
            </a:r>
          </a:p>
        </p:txBody>
      </p:sp>
      <p:sp>
        <p:nvSpPr>
          <p:cNvPr id="21511" name="Foliennummernplatzhalter 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fld id="{611F76B7-F5FC-4386-89C8-D90DD0ECF11D}" type="slidenum">
              <a:rPr sz="14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pl" sz="1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8"/>
          <p:cNvSpPr>
            <a:spLocks noChangeArrowheads="1"/>
          </p:cNvSpPr>
          <p:nvPr/>
        </p:nvSpPr>
        <p:spPr bwMode="auto">
          <a:xfrm>
            <a:off x="685800" y="381000"/>
            <a:ext cx="53340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pl" sz="2400">
                <a:solidFill>
                  <a:schemeClr val="hlink"/>
                </a:solidFill>
              </a:rPr>
              <a:t/>
            </a:r>
            <a:br>
              <a:rPr lang="pl" sz="2400">
                <a:solidFill>
                  <a:schemeClr val="hlink"/>
                </a:solidFill>
              </a:rPr>
            </a:br>
            <a:r>
              <a:rPr lang="pl" sz="2800" b="0" i="0" u="none" baseline="0">
                <a:solidFill>
                  <a:schemeClr val="hlink"/>
                </a:solidFill>
              </a:rPr>
              <a:t>Wypalenie - Objawy</a:t>
            </a:r>
            <a:endParaRPr lang="pl" sz="2800" dirty="0">
              <a:solidFill>
                <a:schemeClr val="hlink"/>
              </a:solidFill>
            </a:endParaRPr>
          </a:p>
        </p:txBody>
      </p:sp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215900" y="1225451"/>
            <a:ext cx="8064500" cy="4384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23850" indent="-323850"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36600" indent="-3048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>
              <a:lnSpc>
                <a:spcPct val="150000"/>
              </a:lnSpc>
              <a:spcBef>
                <a:spcPct val="0"/>
              </a:spcBef>
              <a:buFontTx/>
              <a:buChar char="-"/>
            </a:pPr>
            <a:r>
              <a:rPr lang="pl" sz="1600" b="1" i="0" u="none" baseline="0">
                <a:latin typeface="Arial" panose="020B0604020202020204" pitchFamily="34" charset="0"/>
              </a:rPr>
              <a:t>3 Podstawowe cechy</a:t>
            </a:r>
            <a:endParaRPr lang="pl" sz="1600" b="1" dirty="0">
              <a:latin typeface="Arial" panose="020B0604020202020204" pitchFamily="34" charset="0"/>
            </a:endParaRPr>
          </a:p>
          <a:p>
            <a:pPr lvl="1" algn="l" rtl="0">
              <a:lnSpc>
                <a:spcPct val="150000"/>
              </a:lnSpc>
              <a:spcBef>
                <a:spcPct val="0"/>
              </a:spcBef>
              <a:buFontTx/>
              <a:buChar char="-"/>
            </a:pPr>
            <a:r>
              <a:rPr lang="pl" sz="1600" b="0" i="0" u="none" baseline="0">
                <a:latin typeface="Arial" panose="020B0604020202020204" pitchFamily="34" charset="0"/>
              </a:rPr>
              <a:t>   Wycieńczenie emocjonalne</a:t>
            </a:r>
          </a:p>
          <a:p>
            <a:pPr lvl="1" algn="l" rtl="0">
              <a:lnSpc>
                <a:spcPct val="150000"/>
              </a:lnSpc>
              <a:spcBef>
                <a:spcPct val="0"/>
              </a:spcBef>
              <a:buFontTx/>
              <a:buChar char="-"/>
            </a:pPr>
            <a:r>
              <a:rPr lang="pl" sz="1600" b="0" i="0" u="none" baseline="0">
                <a:latin typeface="Arial" panose="020B0604020202020204" pitchFamily="34" charset="0"/>
              </a:rPr>
              <a:t>	Depersonalizacja/Cynizm (wyobcowanie)  </a:t>
            </a:r>
            <a:endParaRPr lang="pl" sz="1600" dirty="0">
              <a:latin typeface="Arial" panose="020B0604020202020204" pitchFamily="34" charset="0"/>
            </a:endParaRPr>
          </a:p>
          <a:p>
            <a:pPr lvl="1" algn="l" rtl="0">
              <a:lnSpc>
                <a:spcPct val="150000"/>
              </a:lnSpc>
              <a:spcBef>
                <a:spcPct val="0"/>
              </a:spcBef>
              <a:buFontTx/>
              <a:buChar char="-"/>
            </a:pPr>
            <a:r>
              <a:rPr lang="pl" sz="1600" b="0" i="0" u="none" baseline="0">
                <a:latin typeface="Arial" panose="020B0604020202020204" pitchFamily="34" charset="0"/>
              </a:rPr>
              <a:t>	Ograniczona wydajność</a:t>
            </a:r>
            <a:endParaRPr lang="pl" sz="800" dirty="0">
              <a:latin typeface="Arial" panose="020B0604020202020204" pitchFamily="34" charset="0"/>
            </a:endParaRPr>
          </a:p>
          <a:p>
            <a:pPr algn="l" rtl="0">
              <a:lnSpc>
                <a:spcPct val="150000"/>
              </a:lnSpc>
              <a:spcBef>
                <a:spcPct val="0"/>
              </a:spcBef>
              <a:buFontTx/>
              <a:buChar char="-"/>
            </a:pPr>
            <a:r>
              <a:rPr lang="pl" sz="1600" b="1" i="0" u="none" baseline="0">
                <a:latin typeface="Arial" panose="020B0604020202020204" pitchFamily="34" charset="0"/>
              </a:rPr>
              <a:t>Objawy dodatkowe:</a:t>
            </a:r>
            <a:endParaRPr lang="pl" sz="1600" b="1" dirty="0">
              <a:latin typeface="Arial" panose="020B0604020202020204" pitchFamily="34" charset="0"/>
            </a:endParaRPr>
          </a:p>
          <a:p>
            <a:pPr lvl="1" algn="l" rtl="0">
              <a:lnSpc>
                <a:spcPct val="150000"/>
              </a:lnSpc>
              <a:spcBef>
                <a:spcPct val="0"/>
              </a:spcBef>
              <a:buFontTx/>
              <a:buChar char="-"/>
            </a:pPr>
            <a:r>
              <a:rPr lang="pl" sz="1600" b="1" i="0" u="none" baseline="0">
                <a:latin typeface="Arial" panose="020B0604020202020204" pitchFamily="34" charset="0"/>
              </a:rPr>
              <a:t>Emocje</a:t>
            </a:r>
            <a:r>
              <a:rPr lang="pl" sz="1600" b="0" i="0" u="none" baseline="0">
                <a:latin typeface="Arial" panose="020B0604020202020204" pitchFamily="34" charset="0"/>
              </a:rPr>
              <a:t>	- Depresyjność, objawy lękowe, przygnębienie, brak nadziei</a:t>
            </a:r>
            <a:endParaRPr lang="pl" sz="1600" dirty="0">
              <a:latin typeface="Arial" panose="020B0604020202020204" pitchFamily="34" charset="0"/>
            </a:endParaRPr>
          </a:p>
          <a:p>
            <a:pPr lvl="1" algn="l" rtl="0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" sz="1600" b="0" i="0" u="none" baseline="0">
                <a:latin typeface="Arial" panose="020B0604020202020204" pitchFamily="34" charset="0"/>
              </a:rPr>
              <a:t>-	</a:t>
            </a:r>
            <a:r>
              <a:rPr lang="pl" sz="1600" b="1" i="0" u="none" baseline="0">
                <a:latin typeface="Arial" panose="020B0604020202020204" pitchFamily="34" charset="0"/>
              </a:rPr>
              <a:t>Myśli </a:t>
            </a:r>
            <a:r>
              <a:rPr lang="pl" sz="1600" b="0" i="0" u="none" baseline="0">
                <a:latin typeface="Arial" panose="020B0604020202020204" pitchFamily="34" charset="0"/>
              </a:rPr>
              <a:t>– problemy z koncentracją, problemy z pamięcią, permanentny stan zamyślenia</a:t>
            </a:r>
            <a:endParaRPr lang="pl" sz="1600" dirty="0">
              <a:latin typeface="Arial" panose="020B0604020202020204" pitchFamily="34" charset="0"/>
            </a:endParaRPr>
          </a:p>
          <a:p>
            <a:pPr lvl="1" algn="l" rtl="0">
              <a:lnSpc>
                <a:spcPct val="150000"/>
              </a:lnSpc>
              <a:spcBef>
                <a:spcPct val="0"/>
              </a:spcBef>
              <a:buFontTx/>
              <a:buChar char="-"/>
            </a:pPr>
            <a:r>
              <a:rPr lang="pl" sz="1600" b="1" i="0" u="none" baseline="0">
                <a:latin typeface="Arial" panose="020B0604020202020204" pitchFamily="34" charset="0"/>
              </a:rPr>
              <a:t>Ciało </a:t>
            </a:r>
            <a:r>
              <a:rPr lang="pl" sz="1600" b="0" i="0" u="none" baseline="0">
                <a:latin typeface="Arial" panose="020B0604020202020204" pitchFamily="34" charset="0"/>
              </a:rPr>
              <a:t>	- zespoły bólowe (bóle głowy, bóle pleców)</a:t>
            </a:r>
            <a:endParaRPr lang="pl" sz="1600" dirty="0">
              <a:latin typeface="Arial" panose="020B0604020202020204" pitchFamily="34" charset="0"/>
            </a:endParaRPr>
          </a:p>
          <a:p>
            <a:pPr lvl="1" algn="l" rtl="0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" sz="1600" b="0" i="0" u="none" baseline="0">
                <a:latin typeface="Arial" panose="020B0604020202020204" pitchFamily="34" charset="0"/>
              </a:rPr>
              <a:t>			- Zaburzenia sercowo-naczyniowe (częstoskurcz, nadciśnienie tętnicze)</a:t>
            </a:r>
          </a:p>
          <a:p>
            <a:pPr lvl="1" algn="l" rtl="0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" sz="1600" b="0" i="0" u="none" baseline="0">
                <a:latin typeface="Arial" panose="020B0604020202020204" pitchFamily="34" charset="0"/>
              </a:rPr>
              <a:t>                       - Zaburzenia żołądkowo-jeliowe (bóle żołądka, zespół jelita nadwrażliwego)</a:t>
            </a:r>
          </a:p>
          <a:p>
            <a:pPr lvl="1" algn="l" rtl="0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" sz="1600" b="0" i="0" u="none" baseline="0">
                <a:latin typeface="Arial" panose="020B0604020202020204" pitchFamily="34" charset="0"/>
              </a:rPr>
              <a:t>                       - Zaburzenia neurologiczne (zasłabnięcia .....</a:t>
            </a:r>
            <a:endParaRPr lang="pl" sz="1600" dirty="0">
              <a:latin typeface="Arial" panose="020B0604020202020204" pitchFamily="34" charset="0"/>
            </a:endParaRPr>
          </a:p>
          <a:p>
            <a:pPr lvl="1" algn="l" rtl="0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" sz="1600" b="0" i="0" u="none" baseline="0">
                <a:latin typeface="Arial" panose="020B0604020202020204" pitchFamily="34" charset="0"/>
              </a:rPr>
              <a:t>		</a:t>
            </a:r>
          </a:p>
        </p:txBody>
      </p:sp>
      <p:sp>
        <p:nvSpPr>
          <p:cNvPr id="22532" name="Fußzeilenplatzhalter 1"/>
          <p:cNvSpPr>
            <a:spLocks noGrp="1"/>
          </p:cNvSpPr>
          <p:nvPr>
            <p:ph type="ftr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rtl="0"/>
            <a:r>
              <a:rPr lang="pl" sz="900" b="0" i="0" u="none" baseline="0">
                <a:solidFill>
                  <a:srgbClr val="FF0000"/>
                </a:solidFill>
              </a:rPr>
              <a:t>Konferencja Prof. Dr. Michaela Bacha / pro mente reha, Salzburg</a:t>
            </a:r>
          </a:p>
        </p:txBody>
      </p:sp>
      <p:sp>
        <p:nvSpPr>
          <p:cNvPr id="22533" name="Foliennummernplatzhalter 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fld id="{DCBC03AC-EF61-4AE6-BC0F-37194E15835D}" type="slidenum">
              <a:rPr sz="14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pl" sz="1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7"/>
          <p:cNvSpPr txBox="1">
            <a:spLocks noChangeArrowheads="1"/>
          </p:cNvSpPr>
          <p:nvPr/>
        </p:nvSpPr>
        <p:spPr bwMode="auto">
          <a:xfrm>
            <a:off x="74613" y="6100763"/>
            <a:ext cx="14097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>
              <a:spcBef>
                <a:spcPct val="50000"/>
              </a:spcBef>
              <a:buClrTx/>
              <a:buFontTx/>
              <a:buNone/>
            </a:pPr>
            <a:r>
              <a:rPr lang="pl" sz="1200" b="0" i="0" u="none" baseline="0"/>
              <a:t>Burisch 2010</a:t>
            </a:r>
          </a:p>
        </p:txBody>
      </p:sp>
      <p:grpSp>
        <p:nvGrpSpPr>
          <p:cNvPr id="23555" name="Gruppieren 3"/>
          <p:cNvGrpSpPr>
            <a:grpSpLocks/>
          </p:cNvGrpSpPr>
          <p:nvPr/>
        </p:nvGrpSpPr>
        <p:grpSpPr bwMode="auto">
          <a:xfrm>
            <a:off x="0" y="38100"/>
            <a:ext cx="8424864" cy="5905500"/>
            <a:chOff x="0" y="381000"/>
            <a:chExt cx="8424864" cy="5905500"/>
          </a:xfrm>
        </p:grpSpPr>
        <p:sp>
          <p:nvSpPr>
            <p:cNvPr id="23558" name="Text Box 5"/>
            <p:cNvSpPr txBox="1">
              <a:spLocks noChangeArrowheads="1"/>
            </p:cNvSpPr>
            <p:nvPr/>
          </p:nvSpPr>
          <p:spPr bwMode="auto">
            <a:xfrm>
              <a:off x="3492500" y="3386138"/>
              <a:ext cx="1619250" cy="392112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lIns="86420" tIns="43210" rIns="86420" bIns="4321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Font typeface="Arial" panose="020B0604020202020204" pitchFamily="34" charset="0"/>
                <a:buAutoNum type="arabicPeriod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rtl="0" eaLnBrk="1" hangingPunct="1">
                <a:lnSpc>
                  <a:spcPct val="110000"/>
                </a:lnSpc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pl" sz="1800" b="1" i="0" u="none" baseline="0" dirty="0">
                  <a:solidFill>
                    <a:schemeClr val="bg1"/>
                  </a:solidFill>
                </a:rPr>
                <a:t>Wypalenie</a:t>
              </a:r>
            </a:p>
          </p:txBody>
        </p:sp>
        <p:sp>
          <p:nvSpPr>
            <p:cNvPr id="23559" name="Oval 21"/>
            <p:cNvSpPr>
              <a:spLocks noChangeArrowheads="1"/>
            </p:cNvSpPr>
            <p:nvPr/>
          </p:nvSpPr>
          <p:spPr bwMode="auto">
            <a:xfrm>
              <a:off x="1804988" y="1206500"/>
              <a:ext cx="2447925" cy="1512888"/>
            </a:xfrm>
            <a:prstGeom prst="ellipse">
              <a:avLst/>
            </a:prstGeom>
            <a:solidFill>
              <a:srgbClr val="FFFF66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86420" tIns="43210" rIns="86420" bIns="43210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Font typeface="Arial" panose="020B0604020202020204" pitchFamily="34" charset="0"/>
                <a:buAutoNum type="arabicPeriod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rtl="0" eaLnBrk="1" hangingPunct="1">
                <a:lnSpc>
                  <a:spcPct val="110000"/>
                </a:lnSpc>
                <a:buNone/>
              </a:pPr>
              <a:r>
                <a:rPr lang="pl" sz="1500" b="1" i="0" u="none" baseline="0" dirty="0"/>
                <a:t>1. Sygnały ostrzegawcze</a:t>
              </a:r>
            </a:p>
            <a:p>
              <a:pPr algn="l" rtl="0" eaLnBrk="1" hangingPunct="1">
                <a:lnSpc>
                  <a:spcPct val="110000"/>
                </a:lnSpc>
                <a:buNone/>
              </a:pPr>
              <a:r>
                <a:rPr lang="pl" sz="1600" b="1" i="0" u="none" baseline="0" dirty="0"/>
                <a:t>na początkowym etapie</a:t>
              </a:r>
              <a:endParaRPr lang="pl" sz="1600" b="1" dirty="0"/>
            </a:p>
            <a:p>
              <a:pPr algn="l" rtl="0" eaLnBrk="1" hangingPunct="1">
                <a:lnSpc>
                  <a:spcPct val="110000"/>
                </a:lnSpc>
                <a:buFont typeface="Arial" panose="020B0604020202020204" pitchFamily="34" charset="0"/>
                <a:buNone/>
              </a:pPr>
              <a:r>
                <a:rPr lang="pl" sz="1700" b="0" i="0" u="none" baseline="0" dirty="0"/>
                <a:t>- Zwiększony wysiłek</a:t>
              </a:r>
              <a:endParaRPr lang="pl" sz="1700" dirty="0"/>
            </a:p>
            <a:p>
              <a:pPr algn="l" rtl="0" eaLnBrk="1" hangingPunct="1">
                <a:lnSpc>
                  <a:spcPct val="110000"/>
                </a:lnSpc>
                <a:buFont typeface="Arial" panose="020B0604020202020204" pitchFamily="34" charset="0"/>
                <a:buNone/>
              </a:pPr>
              <a:r>
                <a:rPr lang="pl" sz="1700" b="0" i="0" u="none" baseline="0" dirty="0"/>
                <a:t>- Wycieńczenie</a:t>
              </a:r>
              <a:endParaRPr lang="pl" sz="1700" dirty="0"/>
            </a:p>
          </p:txBody>
        </p:sp>
        <p:sp>
          <p:nvSpPr>
            <p:cNvPr id="23560" name="AutoShape 35"/>
            <p:cNvSpPr>
              <a:spLocks noChangeArrowheads="1"/>
            </p:cNvSpPr>
            <p:nvPr/>
          </p:nvSpPr>
          <p:spPr bwMode="auto">
            <a:xfrm rot="4062252">
              <a:off x="3457575" y="2720975"/>
              <a:ext cx="766763" cy="576263"/>
            </a:xfrm>
            <a:prstGeom prst="leftRightArrow">
              <a:avLst>
                <a:gd name="adj1" fmla="val 50000"/>
                <a:gd name="adj2" fmla="val 23076"/>
              </a:avLst>
            </a:prstGeom>
            <a:solidFill>
              <a:srgbClr val="FFFF66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lIns="86420" tIns="43210" rIns="86420" bIns="43210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Font typeface="Arial" panose="020B0604020202020204" pitchFamily="34" charset="0"/>
                <a:buAutoNum type="arabicPeriod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rtl="0" eaLnBrk="1" hangingPunct="1">
                <a:lnSpc>
                  <a:spcPct val="110000"/>
                </a:lnSpc>
                <a:buFont typeface="Arial" panose="020B0604020202020204" pitchFamily="34" charset="0"/>
                <a:buChar char="•"/>
              </a:pPr>
              <a:endParaRPr lang="pl" sz="1600"/>
            </a:p>
          </p:txBody>
        </p:sp>
        <p:sp>
          <p:nvSpPr>
            <p:cNvPr id="23561" name="Oval 36"/>
            <p:cNvSpPr>
              <a:spLocks noChangeArrowheads="1"/>
            </p:cNvSpPr>
            <p:nvPr/>
          </p:nvSpPr>
          <p:spPr bwMode="auto">
            <a:xfrm>
              <a:off x="4302125" y="1206500"/>
              <a:ext cx="2447925" cy="1512888"/>
            </a:xfrm>
            <a:prstGeom prst="ellipse">
              <a:avLst/>
            </a:prstGeom>
            <a:solidFill>
              <a:srgbClr val="FF9933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86420" tIns="43210" rIns="86420" bIns="43210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Font typeface="Arial" panose="020B0604020202020204" pitchFamily="34" charset="0"/>
                <a:buAutoNum type="arabicPeriod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rtl="0" eaLnBrk="1" hangingPunct="1">
                <a:lnSpc>
                  <a:spcPct val="110000"/>
                </a:lnSpc>
                <a:buFont typeface="Arial" panose="020B0604020202020204" pitchFamily="34" charset="0"/>
                <a:buNone/>
              </a:pPr>
              <a:r>
                <a:rPr lang="pl" sz="1700" b="1" i="0" u="none" baseline="0"/>
                <a:t>7. Przygnębienie</a:t>
              </a:r>
              <a:endParaRPr lang="pl" sz="1700" b="1" dirty="0"/>
            </a:p>
            <a:p>
              <a:pPr algn="l" rtl="0" eaLnBrk="1" hangingPunct="1">
                <a:lnSpc>
                  <a:spcPct val="110000"/>
                </a:lnSpc>
                <a:buFont typeface="Arial" panose="020B0604020202020204" pitchFamily="34" charset="0"/>
                <a:buNone/>
              </a:pPr>
              <a:r>
                <a:rPr lang="pl" sz="1700" b="0" i="0" u="none" baseline="0"/>
                <a:t>- brak nadziei</a:t>
              </a:r>
              <a:endParaRPr lang="pl" sz="1700" dirty="0"/>
            </a:p>
            <a:p>
              <a:pPr algn="l" rtl="0" eaLnBrk="1" hangingPunct="1">
                <a:lnSpc>
                  <a:spcPct val="110000"/>
                </a:lnSpc>
                <a:buFont typeface="Arial" panose="020B0604020202020204" pitchFamily="34" charset="0"/>
                <a:buNone/>
              </a:pPr>
              <a:r>
                <a:rPr lang="pl" sz="1700" b="0" i="0" u="none" baseline="0"/>
                <a:t>- poczucie braku sensu</a:t>
              </a:r>
              <a:endParaRPr lang="pl" sz="1700" dirty="0"/>
            </a:p>
            <a:p>
              <a:pPr algn="l" rtl="0" eaLnBrk="1" hangingPunct="1">
                <a:lnSpc>
                  <a:spcPct val="110000"/>
                </a:lnSpc>
                <a:buFont typeface="Arial" panose="020B0604020202020204" pitchFamily="34" charset="0"/>
                <a:buNone/>
              </a:pPr>
              <a:r>
                <a:rPr lang="pl" sz="1700" b="0" i="0" u="none" baseline="0"/>
                <a:t>- Myśli samobójcze </a:t>
              </a:r>
              <a:endParaRPr lang="pl" sz="1700" dirty="0"/>
            </a:p>
          </p:txBody>
        </p:sp>
        <p:sp>
          <p:nvSpPr>
            <p:cNvPr id="23562" name="AutoShape 37"/>
            <p:cNvSpPr>
              <a:spLocks noChangeArrowheads="1"/>
            </p:cNvSpPr>
            <p:nvPr/>
          </p:nvSpPr>
          <p:spPr bwMode="auto">
            <a:xfrm rot="6812989">
              <a:off x="4368800" y="2725738"/>
              <a:ext cx="750888" cy="576262"/>
            </a:xfrm>
            <a:prstGeom prst="leftRightArrow">
              <a:avLst>
                <a:gd name="adj1" fmla="val 50000"/>
                <a:gd name="adj2" fmla="val 22507"/>
              </a:avLst>
            </a:prstGeom>
            <a:solidFill>
              <a:srgbClr val="FF9933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lIns="86420" tIns="43210" rIns="86420" bIns="43210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Font typeface="Arial" panose="020B0604020202020204" pitchFamily="34" charset="0"/>
                <a:buAutoNum type="arabicPeriod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rtl="0" eaLnBrk="1" hangingPunct="1">
                <a:lnSpc>
                  <a:spcPct val="110000"/>
                </a:lnSpc>
                <a:buFont typeface="Arial" panose="020B0604020202020204" pitchFamily="34" charset="0"/>
                <a:buChar char="•"/>
              </a:pPr>
              <a:endParaRPr lang="pl" sz="1600"/>
            </a:p>
          </p:txBody>
        </p:sp>
        <p:sp>
          <p:nvSpPr>
            <p:cNvPr id="23563" name="Oval 38"/>
            <p:cNvSpPr>
              <a:spLocks noChangeArrowheads="1"/>
            </p:cNvSpPr>
            <p:nvPr/>
          </p:nvSpPr>
          <p:spPr bwMode="auto">
            <a:xfrm>
              <a:off x="0" y="2486025"/>
              <a:ext cx="3028950" cy="1801813"/>
            </a:xfrm>
            <a:prstGeom prst="ellipse">
              <a:avLst/>
            </a:prstGeom>
            <a:solidFill>
              <a:srgbClr val="FFCC00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86420" tIns="43210" rIns="86420" bIns="43210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Font typeface="Arial" panose="020B0604020202020204" pitchFamily="34" charset="0"/>
                <a:buAutoNum type="arabicPeriod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rtl="0" eaLnBrk="1" hangingPunct="1">
                <a:lnSpc>
                  <a:spcPct val="110000"/>
                </a:lnSpc>
                <a:buFont typeface="Arial" panose="020B0604020202020204" pitchFamily="34" charset="0"/>
                <a:buNone/>
              </a:pPr>
              <a:r>
                <a:rPr lang="pl" sz="1600" b="1" i="0" u="none" baseline="0"/>
                <a:t>2 Obniżone zaangażowanie</a:t>
              </a:r>
              <a:endParaRPr lang="pl" sz="1600" b="1" dirty="0"/>
            </a:p>
            <a:p>
              <a:pPr algn="l" rtl="0" eaLnBrk="1" hangingPunct="1">
                <a:lnSpc>
                  <a:spcPct val="110000"/>
                </a:lnSpc>
                <a:buFont typeface="Arial" panose="020B0604020202020204" pitchFamily="34" charset="0"/>
                <a:buNone/>
              </a:pPr>
              <a:r>
                <a:rPr lang="pl" sz="1600" b="0" i="0" u="none" baseline="0"/>
                <a:t>- Wobec klientów </a:t>
              </a:r>
              <a:endParaRPr lang="pl" sz="1600" dirty="0"/>
            </a:p>
            <a:p>
              <a:pPr algn="l" rtl="0" eaLnBrk="1" hangingPunct="1">
                <a:lnSpc>
                  <a:spcPct val="110000"/>
                </a:lnSpc>
                <a:buFont typeface="Arial" panose="020B0604020202020204" pitchFamily="34" charset="0"/>
                <a:buNone/>
              </a:pPr>
              <a:r>
                <a:rPr lang="pl" sz="1600" b="0" i="0" u="none" baseline="0"/>
                <a:t>- Ogólnie wobec wszystkich</a:t>
              </a:r>
              <a:endParaRPr lang="pl" sz="1600" dirty="0"/>
            </a:p>
            <a:p>
              <a:pPr algn="l" rtl="0" eaLnBrk="1" hangingPunct="1">
                <a:lnSpc>
                  <a:spcPct val="110000"/>
                </a:lnSpc>
                <a:buFont typeface="Arial" panose="020B0604020202020204" pitchFamily="34" charset="0"/>
                <a:buNone/>
              </a:pPr>
              <a:r>
                <a:rPr lang="pl" sz="1600" b="0" i="0" u="none" baseline="0"/>
                <a:t>- Wysokie wymagania </a:t>
              </a:r>
              <a:endParaRPr lang="pl" sz="1600" dirty="0"/>
            </a:p>
          </p:txBody>
        </p:sp>
        <p:sp>
          <p:nvSpPr>
            <p:cNvPr id="23564" name="AutoShape 39"/>
            <p:cNvSpPr>
              <a:spLocks noChangeArrowheads="1"/>
            </p:cNvSpPr>
            <p:nvPr/>
          </p:nvSpPr>
          <p:spPr bwMode="auto">
            <a:xfrm rot="9843914">
              <a:off x="5167313" y="3178175"/>
              <a:ext cx="496887" cy="576263"/>
            </a:xfrm>
            <a:prstGeom prst="leftRightArrow">
              <a:avLst>
                <a:gd name="adj1" fmla="val 50000"/>
                <a:gd name="adj2" fmla="val 20000"/>
              </a:avLst>
            </a:prstGeom>
            <a:solidFill>
              <a:srgbClr val="FFCC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lIns="86420" tIns="43210" rIns="86420" bIns="43210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Font typeface="Arial" panose="020B0604020202020204" pitchFamily="34" charset="0"/>
                <a:buAutoNum type="arabicPeriod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rtl="0" eaLnBrk="1" hangingPunct="1">
                <a:lnSpc>
                  <a:spcPct val="110000"/>
                </a:lnSpc>
                <a:buFont typeface="Arial" panose="020B0604020202020204" pitchFamily="34" charset="0"/>
                <a:buChar char="•"/>
              </a:pPr>
              <a:endParaRPr lang="pl" sz="1600"/>
            </a:p>
          </p:txBody>
        </p:sp>
        <p:sp>
          <p:nvSpPr>
            <p:cNvPr id="23565" name="Oval 40"/>
            <p:cNvSpPr>
              <a:spLocks noChangeArrowheads="1"/>
            </p:cNvSpPr>
            <p:nvPr/>
          </p:nvSpPr>
          <p:spPr bwMode="auto">
            <a:xfrm>
              <a:off x="5405438" y="2486025"/>
              <a:ext cx="3019426" cy="1800225"/>
            </a:xfrm>
            <a:prstGeom prst="ellipse">
              <a:avLst/>
            </a:prstGeom>
            <a:solidFill>
              <a:srgbClr val="FFCC00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86420" tIns="43210" rIns="86420" bIns="43210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Font typeface="Arial" panose="020B0604020202020204" pitchFamily="34" charset="0"/>
                <a:buAutoNum type="arabicPeriod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rtl="0" eaLnBrk="1" hangingPunct="1">
                <a:lnSpc>
                  <a:spcPct val="110000"/>
                </a:lnSpc>
                <a:buFont typeface="Arial" panose="020B0604020202020204" pitchFamily="34" charset="0"/>
                <a:buNone/>
              </a:pPr>
              <a:r>
                <a:rPr lang="pl" sz="1600" b="1" i="0" u="none" baseline="0" dirty="0"/>
                <a:t>6. Reakcje psychosomatyczne</a:t>
              </a:r>
              <a:endParaRPr lang="pl" sz="1600" b="1" dirty="0"/>
            </a:p>
            <a:p>
              <a:pPr algn="l" rtl="0" eaLnBrk="1" hangingPunct="1">
                <a:lnSpc>
                  <a:spcPct val="110000"/>
                </a:lnSpc>
                <a:buFont typeface="Arial" panose="020B0604020202020204" pitchFamily="34" charset="0"/>
                <a:buNone/>
              </a:pPr>
              <a:r>
                <a:rPr lang="pl" sz="1700" b="0" i="0" u="none" baseline="0" dirty="0"/>
                <a:t>- Bóle/ układ odpornościowy</a:t>
              </a:r>
              <a:endParaRPr lang="pl" sz="1700" dirty="0"/>
            </a:p>
            <a:p>
              <a:pPr algn="l" rtl="0" eaLnBrk="1" hangingPunct="1">
                <a:lnSpc>
                  <a:spcPct val="110000"/>
                </a:lnSpc>
                <a:buNone/>
              </a:pPr>
              <a:r>
                <a:rPr lang="pl" sz="1200" b="0" i="0" u="none" baseline="0" dirty="0"/>
                <a:t>- Sercowo-naczyniowe/żołądkowo-jelitowe</a:t>
              </a:r>
            </a:p>
            <a:p>
              <a:pPr algn="l" rtl="0" eaLnBrk="1" hangingPunct="1">
                <a:lnSpc>
                  <a:spcPct val="110000"/>
                </a:lnSpc>
                <a:buNone/>
              </a:pPr>
              <a:r>
                <a:rPr lang="pl" sz="1700" b="0" i="0" u="none" baseline="0" dirty="0"/>
                <a:t>- Uzależnienie/ jedzenie/picie</a:t>
              </a:r>
            </a:p>
          </p:txBody>
        </p:sp>
        <p:sp>
          <p:nvSpPr>
            <p:cNvPr id="23566" name="AutoShape 41"/>
            <p:cNvSpPr>
              <a:spLocks noChangeArrowheads="1"/>
            </p:cNvSpPr>
            <p:nvPr/>
          </p:nvSpPr>
          <p:spPr bwMode="auto">
            <a:xfrm rot="-9920327">
              <a:off x="3009900" y="3200400"/>
              <a:ext cx="444500" cy="576263"/>
            </a:xfrm>
            <a:prstGeom prst="leftRightArrow">
              <a:avLst>
                <a:gd name="adj1" fmla="val 50000"/>
                <a:gd name="adj2" fmla="val 20000"/>
              </a:avLst>
            </a:prstGeom>
            <a:solidFill>
              <a:srgbClr val="FFCC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lIns="86420" tIns="43210" rIns="86420" bIns="43210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Font typeface="Arial" panose="020B0604020202020204" pitchFamily="34" charset="0"/>
                <a:buAutoNum type="arabicPeriod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rtl="0" eaLnBrk="1" hangingPunct="1">
                <a:lnSpc>
                  <a:spcPct val="110000"/>
                </a:lnSpc>
                <a:buFont typeface="Arial" panose="020B0604020202020204" pitchFamily="34" charset="0"/>
                <a:buChar char="•"/>
              </a:pPr>
              <a:endParaRPr lang="pl" sz="1600"/>
            </a:p>
          </p:txBody>
        </p:sp>
        <p:sp>
          <p:nvSpPr>
            <p:cNvPr id="23567" name="Oval 42"/>
            <p:cNvSpPr>
              <a:spLocks noChangeArrowheads="1"/>
            </p:cNvSpPr>
            <p:nvPr/>
          </p:nvSpPr>
          <p:spPr bwMode="auto">
            <a:xfrm>
              <a:off x="5472113" y="4300538"/>
              <a:ext cx="2773362" cy="1800225"/>
            </a:xfrm>
            <a:prstGeom prst="ellipse">
              <a:avLst/>
            </a:prstGeom>
            <a:solidFill>
              <a:srgbClr val="FFFF66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86420" tIns="43210" rIns="86420" bIns="43210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Font typeface="Arial" panose="020B0604020202020204" pitchFamily="34" charset="0"/>
                <a:buAutoNum type="arabicPeriod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rtl="0" eaLnBrk="1" hangingPunct="1">
                <a:lnSpc>
                  <a:spcPct val="110000"/>
                </a:lnSpc>
                <a:buFont typeface="Arial" panose="020B0604020202020204" pitchFamily="34" charset="0"/>
                <a:buNone/>
              </a:pPr>
              <a:r>
                <a:rPr lang="pl" sz="1700" b="1" i="0" u="none" baseline="0"/>
                <a:t>5. Powierzchowność</a:t>
              </a:r>
              <a:endParaRPr lang="pl" sz="1700" b="1" dirty="0"/>
            </a:p>
            <a:p>
              <a:pPr algn="l" rtl="0" eaLnBrk="1" hangingPunct="1">
                <a:lnSpc>
                  <a:spcPct val="110000"/>
                </a:lnSpc>
                <a:buFont typeface="Arial" panose="020B0604020202020204" pitchFamily="34" charset="0"/>
                <a:buNone/>
              </a:pPr>
              <a:r>
                <a:rPr lang="pl" sz="1700" b="0" i="0" u="none" baseline="0"/>
                <a:t>- życie emocjonalne</a:t>
              </a:r>
              <a:endParaRPr lang="pl" sz="1700" dirty="0"/>
            </a:p>
            <a:p>
              <a:pPr algn="l" rtl="0" eaLnBrk="1" hangingPunct="1">
                <a:lnSpc>
                  <a:spcPct val="110000"/>
                </a:lnSpc>
                <a:buFont typeface="Arial" panose="020B0604020202020204" pitchFamily="34" charset="0"/>
                <a:buNone/>
              </a:pPr>
              <a:r>
                <a:rPr lang="pl" sz="1700" b="0" i="0" u="none" baseline="0"/>
                <a:t>- życie społeczne</a:t>
              </a:r>
              <a:endParaRPr lang="pl" sz="1700" dirty="0"/>
            </a:p>
            <a:p>
              <a:pPr algn="l" rtl="0" eaLnBrk="1" hangingPunct="1">
                <a:lnSpc>
                  <a:spcPct val="110000"/>
                </a:lnSpc>
                <a:buFont typeface="Arial" panose="020B0604020202020204" pitchFamily="34" charset="0"/>
                <a:buNone/>
              </a:pPr>
              <a:r>
                <a:rPr lang="pl" sz="1700" b="0" i="0" u="none" baseline="0"/>
                <a:t>- życie duchowe</a:t>
              </a:r>
              <a:endParaRPr lang="pl" sz="1700" dirty="0"/>
            </a:p>
          </p:txBody>
        </p:sp>
        <p:sp>
          <p:nvSpPr>
            <p:cNvPr id="23568" name="AutoShape 43"/>
            <p:cNvSpPr>
              <a:spLocks noChangeArrowheads="1"/>
            </p:cNvSpPr>
            <p:nvPr/>
          </p:nvSpPr>
          <p:spPr bwMode="auto">
            <a:xfrm rot="2634565">
              <a:off x="4903788" y="3952875"/>
              <a:ext cx="1003300" cy="576263"/>
            </a:xfrm>
            <a:prstGeom prst="leftRightArrow">
              <a:avLst>
                <a:gd name="adj1" fmla="val 50000"/>
                <a:gd name="adj2" fmla="val 22489"/>
              </a:avLst>
            </a:prstGeom>
            <a:solidFill>
              <a:srgbClr val="FFFF66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lIns="86420" tIns="43210" rIns="86420" bIns="43210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Font typeface="Arial" panose="020B0604020202020204" pitchFamily="34" charset="0"/>
                <a:buAutoNum type="arabicPeriod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rtl="0" eaLnBrk="1" hangingPunct="1">
                <a:lnSpc>
                  <a:spcPct val="110000"/>
                </a:lnSpc>
                <a:buFont typeface="Arial" panose="020B0604020202020204" pitchFamily="34" charset="0"/>
                <a:buChar char="•"/>
              </a:pPr>
              <a:endParaRPr lang="pl" sz="1600"/>
            </a:p>
          </p:txBody>
        </p:sp>
        <p:sp>
          <p:nvSpPr>
            <p:cNvPr id="23569" name="Oval 44"/>
            <p:cNvSpPr>
              <a:spLocks noChangeArrowheads="1"/>
            </p:cNvSpPr>
            <p:nvPr/>
          </p:nvSpPr>
          <p:spPr bwMode="auto">
            <a:xfrm>
              <a:off x="3028950" y="4557713"/>
              <a:ext cx="2443163" cy="1728787"/>
            </a:xfrm>
            <a:prstGeom prst="ellipse">
              <a:avLst/>
            </a:prstGeom>
            <a:solidFill>
              <a:srgbClr val="FFCC00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86420" tIns="43210" rIns="86420" bIns="43210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Font typeface="Arial" panose="020B0604020202020204" pitchFamily="34" charset="0"/>
                <a:buAutoNum type="arabicPeriod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rtl="0" eaLnBrk="1" hangingPunct="1">
                <a:lnSpc>
                  <a:spcPct val="110000"/>
                </a:lnSpc>
                <a:buFont typeface="Arial" panose="020B0604020202020204" pitchFamily="34" charset="0"/>
                <a:buNone/>
              </a:pPr>
              <a:r>
                <a:rPr lang="pl" sz="1200" b="1" i="0" u="none" baseline="0" dirty="0"/>
                <a:t>4. Obniżenie własnej wartości</a:t>
              </a:r>
              <a:endParaRPr lang="pl" sz="1200" b="1" dirty="0"/>
            </a:p>
            <a:p>
              <a:pPr algn="l" rtl="0" eaLnBrk="1" hangingPunct="1">
                <a:lnSpc>
                  <a:spcPct val="110000"/>
                </a:lnSpc>
                <a:buFont typeface="Arial" panose="020B0604020202020204" pitchFamily="34" charset="0"/>
                <a:buNone/>
              </a:pPr>
              <a:r>
                <a:rPr lang="pl" sz="1700" b="0" i="0" u="none" baseline="0" dirty="0"/>
                <a:t>- Zdolności poznawcze</a:t>
              </a:r>
              <a:endParaRPr lang="pl" sz="1700" dirty="0"/>
            </a:p>
            <a:p>
              <a:pPr algn="l" rtl="0" eaLnBrk="1" hangingPunct="1">
                <a:lnSpc>
                  <a:spcPct val="110000"/>
                </a:lnSpc>
                <a:buFont typeface="Arial" panose="020B0604020202020204" pitchFamily="34" charset="0"/>
                <a:buNone/>
              </a:pPr>
              <a:r>
                <a:rPr lang="pl" sz="1700" b="0" i="0" u="none" baseline="0" dirty="0"/>
                <a:t>- Motywacja/Kreatywność</a:t>
              </a:r>
              <a:endParaRPr lang="pl" sz="1700" dirty="0"/>
            </a:p>
            <a:p>
              <a:pPr algn="l" rtl="0" eaLnBrk="1" hangingPunct="1">
                <a:lnSpc>
                  <a:spcPct val="110000"/>
                </a:lnSpc>
                <a:buFont typeface="Arial" panose="020B0604020202020204" pitchFamily="34" charset="0"/>
                <a:buNone/>
              </a:pPr>
              <a:r>
                <a:rPr lang="pl" sz="1700" b="0" i="0" u="none" baseline="0" dirty="0"/>
                <a:t>- Rozróżnianie </a:t>
              </a:r>
              <a:endParaRPr lang="pl" sz="1700" dirty="0"/>
            </a:p>
          </p:txBody>
        </p:sp>
        <p:sp>
          <p:nvSpPr>
            <p:cNvPr id="23570" name="Oval 45"/>
            <p:cNvSpPr>
              <a:spLocks noChangeArrowheads="1"/>
            </p:cNvSpPr>
            <p:nvPr/>
          </p:nvSpPr>
          <p:spPr bwMode="auto">
            <a:xfrm>
              <a:off x="323850" y="4327525"/>
              <a:ext cx="2847975" cy="1800225"/>
            </a:xfrm>
            <a:prstGeom prst="ellipse">
              <a:avLst/>
            </a:prstGeom>
            <a:solidFill>
              <a:srgbClr val="FF9933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86420" tIns="43210" rIns="86420" bIns="43210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Font typeface="Arial" panose="020B0604020202020204" pitchFamily="34" charset="0"/>
                <a:buAutoNum type="arabicPeriod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rtl="0" eaLnBrk="1" hangingPunct="1">
                <a:lnSpc>
                  <a:spcPct val="110000"/>
                </a:lnSpc>
                <a:buFont typeface="Arial" panose="020B0604020202020204" pitchFamily="34" charset="0"/>
                <a:buNone/>
              </a:pPr>
              <a:r>
                <a:rPr lang="pl" sz="1600" b="1" i="0" u="none" baseline="0"/>
                <a:t>3. Reakcje emocjonalne</a:t>
              </a:r>
              <a:endParaRPr lang="pl" sz="1600" b="1" dirty="0"/>
            </a:p>
            <a:p>
              <a:pPr algn="l" rtl="0" eaLnBrk="1" hangingPunct="1">
                <a:lnSpc>
                  <a:spcPct val="110000"/>
                </a:lnSpc>
                <a:buFont typeface="Arial" panose="020B0604020202020204" pitchFamily="34" charset="0"/>
                <a:buNone/>
              </a:pPr>
              <a:r>
                <a:rPr lang="pl" sz="1700" b="0" i="0" u="none" baseline="0"/>
                <a:t>- Depresyjność </a:t>
              </a:r>
              <a:endParaRPr lang="pl" sz="1700" dirty="0"/>
            </a:p>
            <a:p>
              <a:pPr algn="l" rtl="0" eaLnBrk="1" hangingPunct="1">
                <a:lnSpc>
                  <a:spcPct val="110000"/>
                </a:lnSpc>
                <a:buFont typeface="Arial" panose="020B0604020202020204" pitchFamily="34" charset="0"/>
                <a:buNone/>
              </a:pPr>
              <a:r>
                <a:rPr lang="pl" sz="1700" b="0" i="0" u="none" baseline="0"/>
                <a:t>- Agresja </a:t>
              </a:r>
              <a:endParaRPr lang="pl" sz="1700" dirty="0"/>
            </a:p>
            <a:p>
              <a:pPr algn="l" rtl="0" eaLnBrk="1" hangingPunct="1">
                <a:lnSpc>
                  <a:spcPct val="110000"/>
                </a:lnSpc>
                <a:buFont typeface="Arial" panose="020B0604020202020204" pitchFamily="34" charset="0"/>
                <a:buNone/>
              </a:pPr>
              <a:r>
                <a:rPr lang="pl" sz="1700" b="0" i="0" u="none" baseline="0"/>
                <a:t>- Poczucie winy</a:t>
              </a:r>
              <a:endParaRPr lang="pl" sz="1700" dirty="0"/>
            </a:p>
          </p:txBody>
        </p:sp>
        <p:sp>
          <p:nvSpPr>
            <p:cNvPr id="23571" name="AutoShape 46"/>
            <p:cNvSpPr>
              <a:spLocks noChangeArrowheads="1"/>
            </p:cNvSpPr>
            <p:nvPr/>
          </p:nvSpPr>
          <p:spPr bwMode="auto">
            <a:xfrm rot="8291698">
              <a:off x="2735263" y="3968750"/>
              <a:ext cx="1068387" cy="576263"/>
            </a:xfrm>
            <a:prstGeom prst="leftRightArrow">
              <a:avLst>
                <a:gd name="adj1" fmla="val 50000"/>
                <a:gd name="adj2" fmla="val 22420"/>
              </a:avLst>
            </a:prstGeom>
            <a:solidFill>
              <a:srgbClr val="FF9933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lIns="86420" tIns="43210" rIns="86420" bIns="43210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Font typeface="Arial" panose="020B0604020202020204" pitchFamily="34" charset="0"/>
                <a:buAutoNum type="arabicPeriod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rtl="0" eaLnBrk="1" hangingPunct="1">
                <a:lnSpc>
                  <a:spcPct val="110000"/>
                </a:lnSpc>
                <a:buFont typeface="Arial" panose="020B0604020202020204" pitchFamily="34" charset="0"/>
                <a:buChar char="•"/>
              </a:pPr>
              <a:endParaRPr lang="pl" sz="1600"/>
            </a:p>
          </p:txBody>
        </p:sp>
        <p:sp>
          <p:nvSpPr>
            <p:cNvPr id="23572" name="AutoShape 47"/>
            <p:cNvSpPr>
              <a:spLocks noChangeArrowheads="1"/>
            </p:cNvSpPr>
            <p:nvPr/>
          </p:nvSpPr>
          <p:spPr bwMode="auto">
            <a:xfrm rot="-5440397">
              <a:off x="3971132" y="3907631"/>
              <a:ext cx="685800" cy="576263"/>
            </a:xfrm>
            <a:prstGeom prst="leftRightArrow">
              <a:avLst>
                <a:gd name="adj1" fmla="val 50000"/>
                <a:gd name="adj2" fmla="val 20000"/>
              </a:avLst>
            </a:prstGeom>
            <a:solidFill>
              <a:srgbClr val="FFCC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lIns="86420" tIns="43210" rIns="86420" bIns="43210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Font typeface="Arial" panose="020B0604020202020204" pitchFamily="34" charset="0"/>
                <a:buAutoNum type="arabicPeriod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rtl="0" eaLnBrk="1" hangingPunct="1">
                <a:lnSpc>
                  <a:spcPct val="110000"/>
                </a:lnSpc>
                <a:buFont typeface="Arial" panose="020B0604020202020204" pitchFamily="34" charset="0"/>
                <a:buChar char="•"/>
              </a:pPr>
              <a:endParaRPr lang="pl" sz="1600"/>
            </a:p>
          </p:txBody>
        </p:sp>
        <p:sp>
          <p:nvSpPr>
            <p:cNvPr id="23573" name="Rectangle 28"/>
            <p:cNvSpPr>
              <a:spLocks noChangeArrowheads="1"/>
            </p:cNvSpPr>
            <p:nvPr/>
          </p:nvSpPr>
          <p:spPr bwMode="auto">
            <a:xfrm>
              <a:off x="685800" y="381000"/>
              <a:ext cx="5334000" cy="1057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defTabSz="863600">
                <a:spcBef>
                  <a:spcPct val="20000"/>
                </a:spcBef>
                <a:buClr>
                  <a:schemeClr val="tx1"/>
                </a:buClr>
                <a:buFont typeface="Arial" panose="020B0604020202020204" pitchFamily="34" charset="0"/>
                <a:buAutoNum type="arabicPeriod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863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863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863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863600">
                <a:spcBef>
                  <a:spcPct val="20000"/>
                </a:spcBef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863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863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863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863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Times" panose="02020603050405020304" pitchFamily="18" charset="0"/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rtl="0" eaLnBrk="1" hangingPunct="1">
                <a:lnSpc>
                  <a:spcPct val="9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pl" sz="2400">
                  <a:solidFill>
                    <a:schemeClr val="hlink"/>
                  </a:solidFill>
                </a:rPr>
                <a:t/>
              </a:r>
              <a:br>
                <a:rPr lang="pl" sz="2400">
                  <a:solidFill>
                    <a:schemeClr val="hlink"/>
                  </a:solidFill>
                </a:rPr>
              </a:br>
              <a:r>
                <a:rPr lang="pl" sz="2800" b="0" i="0" u="none" baseline="0">
                  <a:solidFill>
                    <a:schemeClr val="hlink"/>
                  </a:solidFill>
                </a:rPr>
                <a:t>Wypalenie - Rozwój objawów</a:t>
              </a:r>
              <a:endParaRPr lang="pl" sz="2800" dirty="0">
                <a:solidFill>
                  <a:schemeClr val="hlink"/>
                </a:solidFill>
              </a:endParaRPr>
            </a:p>
          </p:txBody>
        </p:sp>
      </p:grpSp>
      <p:sp>
        <p:nvSpPr>
          <p:cNvPr id="23556" name="Fußzeilenplatzhalter 1"/>
          <p:cNvSpPr>
            <a:spLocks noGrp="1"/>
          </p:cNvSpPr>
          <p:nvPr>
            <p:ph type="ftr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rtl="0"/>
            <a:r>
              <a:rPr lang="pl" sz="900" b="0" i="0" u="none" baseline="0">
                <a:solidFill>
                  <a:srgbClr val="FF0000"/>
                </a:solidFill>
              </a:rPr>
              <a:t>Konferencja Prof. Dr. Michaela Bacha / pro mente reha, Salzburg</a:t>
            </a:r>
          </a:p>
        </p:txBody>
      </p:sp>
      <p:sp>
        <p:nvSpPr>
          <p:cNvPr id="23557" name="Foliennummernplatzhalter 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/>
          <a:lstStyle>
            <a:lvl1pPr defTabSz="86360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AutoNum type="arabicPeriod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863600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fld id="{AA63331A-21DC-4C23-8BCE-6C97C3122363}" type="slidenum">
              <a:rPr sz="14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pl" sz="1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ere Präsentation">
  <a:themeElements>
    <a:clrScheme name="">
      <a:dk1>
        <a:srgbClr val="595959"/>
      </a:dk1>
      <a:lt1>
        <a:srgbClr val="FFFFFF"/>
      </a:lt1>
      <a:dk2>
        <a:srgbClr val="82BE96"/>
      </a:dk2>
      <a:lt2>
        <a:srgbClr val="A8A8A8"/>
      </a:lt2>
      <a:accent1>
        <a:srgbClr val="9DB8DB"/>
      </a:accent1>
      <a:accent2>
        <a:srgbClr val="FAC800"/>
      </a:accent2>
      <a:accent3>
        <a:srgbClr val="FFFFFF"/>
      </a:accent3>
      <a:accent4>
        <a:srgbClr val="4B4B4B"/>
      </a:accent4>
      <a:accent5>
        <a:srgbClr val="CCD8EA"/>
      </a:accent5>
      <a:accent6>
        <a:srgbClr val="E3B500"/>
      </a:accent6>
      <a:hlink>
        <a:srgbClr val="6E94C6"/>
      </a:hlink>
      <a:folHlink>
        <a:srgbClr val="A8A8A8"/>
      </a:folHlink>
    </a:clrScheme>
    <a:fontScheme name="Leere Präsentation">
      <a:majorFont>
        <a:latin typeface="Arial Narrow"/>
        <a:ea typeface="ＭＳ Ｐゴシック"/>
        <a:cs typeface=""/>
      </a:majorFont>
      <a:minorFont>
        <a:latin typeface="Arial Narrow"/>
        <a:ea typeface="ＭＳ Ｐゴシック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23850" marR="0" indent="-323850" algn="l" defTabSz="863600" rtl="0" eaLnBrk="1" fontAlgn="base" latinLnBrk="0" hangingPunct="1">
          <a:lnSpc>
            <a:spcPct val="110000"/>
          </a:lnSpc>
          <a:spcBef>
            <a:spcPct val="20000"/>
          </a:spcBef>
          <a:spcAft>
            <a:spcPct val="0"/>
          </a:spcAft>
          <a:buClr>
            <a:schemeClr val="tx1"/>
          </a:buClr>
          <a:buSzTx/>
          <a:buFont typeface="Arial" charset="0"/>
          <a:buAutoNum type="arabicPeriod"/>
          <a:tabLst/>
          <a:defRPr kumimoji="0" lang="de-DE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  <a:ea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23850" marR="0" indent="-323850" algn="l" defTabSz="863600" rtl="0" eaLnBrk="1" fontAlgn="base" latinLnBrk="0" hangingPunct="1">
          <a:lnSpc>
            <a:spcPct val="110000"/>
          </a:lnSpc>
          <a:spcBef>
            <a:spcPct val="20000"/>
          </a:spcBef>
          <a:spcAft>
            <a:spcPct val="0"/>
          </a:spcAft>
          <a:buClr>
            <a:schemeClr val="tx1"/>
          </a:buClr>
          <a:buSzTx/>
          <a:buFont typeface="Arial" charset="0"/>
          <a:buAutoNum type="arabicPeriod"/>
          <a:tabLst/>
          <a:defRPr kumimoji="0" lang="de-DE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  <a:ea typeface="ＭＳ Ｐゴシック" pitchFamily="-106" charset="-128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</TotalTime>
  <Words>1394</Words>
  <Application>Microsoft Office PowerPoint</Application>
  <PresentationFormat>Custom</PresentationFormat>
  <Paragraphs>296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ＭＳ Ｐゴシック</vt:lpstr>
      <vt:lpstr>Arial</vt:lpstr>
      <vt:lpstr>Arial Narrow</vt:lpstr>
      <vt:lpstr>Times</vt:lpstr>
      <vt:lpstr>Times New Roman</vt:lpstr>
      <vt:lpstr>Wingdings</vt:lpstr>
      <vt:lpstr>Leere Präsentation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Mac Admin</dc:creator>
  <cp:lastModifiedBy>Traduceri10</cp:lastModifiedBy>
  <cp:revision>599</cp:revision>
  <cp:lastPrinted>2015-12-15T11:39:36Z</cp:lastPrinted>
  <dcterms:created xsi:type="dcterms:W3CDTF">2005-06-09T07:50:50Z</dcterms:created>
  <dcterms:modified xsi:type="dcterms:W3CDTF">2016-02-15T15:24:18Z</dcterms:modified>
</cp:coreProperties>
</file>