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1" d="100"/>
          <a:sy n="71" d="100"/>
        </p:scale>
        <p:origin x="-660" y="-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90A78-0518-40BA-8CE9-F5150D7798E3}" type="datetimeFigureOut">
              <a:rPr lang="de-DE" smtClean="0"/>
              <a:t>02.02.2016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547D6-AA07-4E5A-BB4E-E2535B2D170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1242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664069" y="474781"/>
            <a:ext cx="5946531" cy="1213338"/>
          </a:xfrm>
        </p:spPr>
        <p:txBody>
          <a:bodyPr anchor="b">
            <a:noAutofit/>
          </a:bodyPr>
          <a:lstStyle>
            <a:lvl1pPr algn="ctr">
              <a:defRPr sz="3600" b="1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e-DE" dirty="0" err="1" smtClean="0"/>
              <a:t>Reflecting</a:t>
            </a:r>
            <a:r>
              <a:rPr lang="de-DE" dirty="0" smtClean="0"/>
              <a:t> Team </a:t>
            </a:r>
            <a:br>
              <a:rPr lang="de-DE" dirty="0" smtClean="0"/>
            </a:br>
            <a:r>
              <a:rPr lang="de-DE" dirty="0" smtClean="0"/>
              <a:t>nach Kim-Oliver Tietze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9908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4695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3905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5032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4287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486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000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8631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1821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0374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16.12.15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40D0666-28E3-4597-A8F7-57CE2D9BF532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2117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err="1" smtClean="0"/>
              <a:t>Reflecting</a:t>
            </a:r>
            <a:r>
              <a:rPr lang="de-DE" dirty="0" smtClean="0"/>
              <a:t> Team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16.12.15</a:t>
            </a:r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60206" y="155986"/>
            <a:ext cx="5941347" cy="333225"/>
          </a:xfrm>
          <a:prstGeom prst="rect">
            <a:avLst/>
          </a:prstGeom>
        </p:spPr>
      </p:pic>
      <p:sp>
        <p:nvSpPr>
          <p:cNvPr id="8" name="Rechteck 7"/>
          <p:cNvSpPr/>
          <p:nvPr userDrawn="1"/>
        </p:nvSpPr>
        <p:spPr>
          <a:xfrm rot="5400000">
            <a:off x="8347502" y="3013504"/>
            <a:ext cx="6858000" cy="830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  <a:tabLst>
                <a:tab pos="4450080" algn="l"/>
              </a:tabLst>
            </a:pPr>
            <a:r>
              <a:rPr lang="de-DE" sz="1200" b="1" dirty="0">
                <a:latin typeface="ArmchairModern CGauge" pitchFamily="50" charset="0"/>
                <a:ea typeface="Cambria" panose="02040503050406030204" pitchFamily="18" charset="0"/>
                <a:cs typeface="Times New Roman" panose="02020603050405020304" pitchFamily="18" charset="0"/>
              </a:rPr>
              <a:t>„Arbeitswelt 2020“</a:t>
            </a:r>
            <a:r>
              <a:rPr lang="de-DE" sz="1200" dirty="0">
                <a:latin typeface="ArmchairModern CGauge" pitchFamily="50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de-DE" sz="1200" dirty="0" smtClean="0">
                <a:latin typeface="ArmchairModern CGauge" pitchFamily="50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de-DE" sz="1200" dirty="0" smtClean="0">
                <a:latin typeface="ArmchairModern CGauge" pitchFamily="50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r>
              <a:rPr lang="de-DE" sz="1200" dirty="0" smtClean="0">
                <a:latin typeface="Verdana" panose="020B060403050404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psychosoziale </a:t>
            </a:r>
            <a:r>
              <a:rPr lang="de-DE" sz="1200" dirty="0">
                <a:latin typeface="Verdana" panose="020B060403050404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Folgen des Strukturwandels der Arbeit im europäischen Vergleich – effiziente Instrumente für eine Salutogenese </a:t>
            </a:r>
            <a:r>
              <a:rPr lang="de-DE" sz="1200" dirty="0" smtClean="0">
                <a:latin typeface="Verdana" panose="020B0604030504040204" pitchFamily="34" charset="0"/>
                <a:ea typeface="Cambria" panose="02040503050406030204" pitchFamily="18" charset="0"/>
                <a:cs typeface="Times New Roman" panose="02020603050405020304" pitchFamily="18" charset="0"/>
              </a:rPr>
              <a:t>in Unternehmen und Organisationen, die im Bereich der Alten- und Krankenpflege tätig sind.</a:t>
            </a:r>
            <a:endParaRPr lang="de-DE" sz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325" y="6279702"/>
            <a:ext cx="590279" cy="518419"/>
          </a:xfrm>
          <a:prstGeom prst="rect">
            <a:avLst/>
          </a:prstGeom>
        </p:spPr>
      </p:pic>
      <p:pic>
        <p:nvPicPr>
          <p:cNvPr id="10" name="Bild 9"/>
          <p:cNvPicPr/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200" y="6262686"/>
            <a:ext cx="1914525" cy="552450"/>
          </a:xfrm>
          <a:prstGeom prst="rect">
            <a:avLst/>
          </a:prstGeom>
          <a:solidFill>
            <a:srgbClr val="FFFFFF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102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4294967295"/>
          </p:nvPr>
        </p:nvSpPr>
        <p:spPr>
          <a:xfrm>
            <a:off x="432707" y="1701393"/>
            <a:ext cx="9699834" cy="4726416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sz="4000" b="0" i="0" u="none" baseline="0" lang="pl"/>
              <a:t>Etapy</a:t>
            </a:r>
            <a:endParaRPr lang="pl" sz="4000" dirty="0" smtClean="0"/>
          </a:p>
          <a:p>
            <a:pPr marL="514350" indent="-514350" algn="l" rtl="0">
              <a:buFont typeface="+mj-lt"/>
              <a:buAutoNum type="arabicPeriod"/>
            </a:pPr>
            <a:r>
              <a:rPr b="0" i="0" u="none" baseline="0" lang="pl"/>
              <a:t>Casting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b="0" i="0" u="none" baseline="0" lang="pl"/>
              <a:t>Opowiadanie </a:t>
            </a:r>
            <a:endParaRPr lang="pl" dirty="0" smtClean="0"/>
          </a:p>
          <a:p>
            <a:pPr marL="514350" indent="-514350" algn="l" rtl="0">
              <a:buFont typeface="+mj-lt"/>
              <a:buAutoNum type="arabicPeriod"/>
            </a:pPr>
            <a:r>
              <a:rPr b="0" i="0" u="none" baseline="0" lang="pl"/>
              <a:t>Kluczowe pytania 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b="0" i="0" u="none" baseline="0" lang="pl"/>
              <a:t>Wybór metod</a:t>
            </a:r>
            <a:endParaRPr lang="pl" dirty="0" smtClean="0">
              <a:effectLst/>
            </a:endParaRPr>
          </a:p>
          <a:p>
            <a:pPr marL="514350" indent="-514350" algn="l" rtl="0">
              <a:buFont typeface="+mj-lt"/>
              <a:buAutoNum type="arabicPeriod"/>
            </a:pPr>
            <a:r>
              <a:rPr b="0" i="0" u="none" baseline="0" lang="pl"/>
              <a:t>Porady</a:t>
            </a:r>
            <a:endParaRPr lang="pl" dirty="0" smtClean="0"/>
          </a:p>
          <a:p>
            <a:pPr marL="514350" indent="-514350" algn="l" rtl="0">
              <a:buFont typeface="+mj-lt"/>
              <a:buAutoNum type="arabicPeriod"/>
            </a:pPr>
            <a:r>
              <a:rPr b="0" i="0" u="none" baseline="0" lang="pl"/>
              <a:t>Zakończenie</a:t>
            </a:r>
            <a:endParaRPr lang="pl" dirty="0" smtClean="0">
              <a:effectLst/>
            </a:endParaRPr>
          </a:p>
          <a:p>
            <a:pPr marL="514350" indent="-514350" algn="l" rtl="0">
              <a:buFont typeface="+mj-lt"/>
              <a:buAutoNum type="arabicPeriod"/>
            </a:pPr>
            <a:endParaRPr lang="pl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/>
            </a:r>
            <a:fld id="{440D0666-28E3-4597-A8F7-57CE2D9BF532}" type="slidenum">
              <a:rPr/>
              <a:t>1</a:t>
            </a:fld>
            <a:endParaRPr lang="pl"/>
          </a:p>
        </p:txBody>
      </p:sp>
      <p:sp>
        <p:nvSpPr>
          <p:cNvPr id="5" name="Textfeld 4"/>
          <p:cNvSpPr txBox="1"/>
          <p:nvPr/>
        </p:nvSpPr>
        <p:spPr>
          <a:xfrm>
            <a:off x="584886" y="6532605"/>
            <a:ext cx="19853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sz="1100" b="0" i="0" u="none" baseline="0" lang="pl"/>
              <a:t>16.12.2015</a:t>
            </a:r>
            <a:endParaRPr lang="pl" sz="1100" dirty="0"/>
          </a:p>
        </p:txBody>
      </p:sp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2664069" y="474781"/>
            <a:ext cx="5946531" cy="1213338"/>
          </a:xfrm>
        </p:spPr>
        <p:txBody>
          <a:bodyPr anchor="b">
            <a:noAutofit/>
          </a:bodyPr>
          <a:lstStyle>
            <a:lvl1pPr algn="ctr">
              <a:defRPr sz="3600" b="1"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r>
              <a:rPr b="1" i="0" u="none" baseline="0" lang="pl"/>
              <a:t>Refleksja zespołowa</a:t>
            </a:r>
            <a:br>
              <a:rPr lang="pl"/>
            </a:br>
            <a:r>
              <a:rPr b="1" i="0" u="none" baseline="0" lang="pl"/>
              <a:t>według Kim-Oliver Tietze</a:t>
            </a:r>
            <a:endParaRPr lang="p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7402" y="40708"/>
            <a:ext cx="1114598" cy="6817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722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 rtl="0">
              <a:buNone/>
            </a:pPr>
            <a:r>
              <a:rPr sz="4000" b="0" i="0" u="none" baseline="0" lang="pl"/>
              <a:t>Postacie/role</a:t>
            </a:r>
            <a:endParaRPr lang="pl" sz="3600" dirty="0" smtClean="0"/>
          </a:p>
          <a:p>
            <a:pPr algn="l" rtl="0"/>
            <a:r>
              <a:rPr sz="3600" b="0" i="0" u="none" baseline="0" lang="pl"/>
              <a:t>Narrator/narratorka</a:t>
            </a:r>
            <a:endParaRPr lang="pl" sz="3600" dirty="0" smtClean="0"/>
          </a:p>
          <a:p>
            <a:pPr algn="l" rtl="0"/>
            <a:r>
              <a:rPr sz="3600" b="0" i="0" u="none" baseline="0" lang="pl"/>
              <a:t>Moderator/moderatorka</a:t>
            </a:r>
            <a:endParaRPr lang="pl" sz="3600" dirty="0" smtClean="0"/>
          </a:p>
          <a:p>
            <a:pPr algn="l" rtl="0"/>
            <a:r>
              <a:rPr sz="3600" b="0" i="0" u="none" baseline="0" lang="pl"/>
              <a:t>Doradca</a:t>
            </a:r>
            <a:endParaRPr lang="pl" sz="3600" dirty="0" smtClean="0"/>
          </a:p>
          <a:p>
            <a:pPr algn="l" rtl="0"/>
            <a:r>
              <a:rPr sz="3600" b="0" i="0" u="none" baseline="0" lang="pl"/>
              <a:t>Sekretarz </a:t>
            </a:r>
          </a:p>
          <a:p>
            <a:pPr algn="l" rtl="0"/>
            <a:r>
              <a:rPr sz="3600" b="0" i="0" u="none" baseline="0" lang="pl"/>
              <a:t>Widz (ewentualnie)</a:t>
            </a:r>
            <a:endParaRPr lang="pl" sz="36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>16.12.15</a:t>
            </a:r>
            <a:endParaRPr lang="pl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/>
            </a:r>
            <a:fld id="{440D0666-28E3-4597-A8F7-57CE2D9BF532}" type="slidenum">
              <a:rPr/>
              <a:t>2</a:t>
            </a:fld>
            <a:endParaRPr lang="pl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2664069" y="474781"/>
            <a:ext cx="5946531" cy="12133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b="1" i="0" u="none" baseline="0" lang="pl"/>
              <a:t>Refleksja zespołowa</a:t>
            </a:r>
            <a:br>
              <a:rPr lang="pl"/>
            </a:br>
            <a:r>
              <a:rPr b="1" i="0" u="none" baseline="0" lang="pl"/>
              <a:t>według Kim-Oliver Tietze</a:t>
            </a:r>
            <a:endParaRPr lang="p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5987" y="42863"/>
            <a:ext cx="1116013" cy="681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606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7307" y="494270"/>
            <a:ext cx="5950212" cy="1463167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64068" y="507733"/>
            <a:ext cx="5946531" cy="1213338"/>
          </a:xfrm>
        </p:spPr>
        <p:txBody>
          <a:bodyPr/>
          <a:lstStyle/>
          <a:p>
            <a:endParaRPr lang="pl" dirty="0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/>
            </a:r>
            <a:fld id="{440D0666-28E3-4597-A8F7-57CE2D9BF532}" type="slidenum">
              <a:rPr/>
              <a:t>3</a:t>
            </a:fld>
            <a:endParaRPr lang="pl"/>
          </a:p>
        </p:txBody>
      </p:sp>
      <p:sp>
        <p:nvSpPr>
          <p:cNvPr id="4" name="Textfeld 3"/>
          <p:cNvSpPr txBox="1"/>
          <p:nvPr/>
        </p:nvSpPr>
        <p:spPr>
          <a:xfrm>
            <a:off x="1095633" y="1941328"/>
            <a:ext cx="928404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sz="3200" b="1" i="0" u="none" baseline="0" lang="pl"/>
              <a:t>Etap  1 Casting</a:t>
            </a:r>
          </a:p>
          <a:p>
            <a:pPr algn="l" rtl="0"/>
            <a:r>
              <a:rPr sz="3200" b="0" i="0" u="none" baseline="0" lang="pl"/>
              <a:t>Podczas castingu zostaną przydzielone role spośród wymienionych wyżej.</a:t>
            </a:r>
            <a:endParaRPr lang="pl" sz="3200" dirty="0" smtClean="0"/>
          </a:p>
          <a:p>
            <a:pPr algn="l" rtl="0"/>
            <a:r>
              <a:rPr sz="3200" b="0" i="0" u="none" baseline="0" lang="pl"/>
              <a:t>Pierwszy moderator. </a:t>
            </a:r>
            <a:endParaRPr lang="pl" sz="3200" dirty="0" smtClean="0"/>
          </a:p>
          <a:p>
            <a:pPr algn="l" rtl="0"/>
            <a:r>
              <a:rPr sz="3200" b="0" i="0" u="none" baseline="0" lang="pl"/>
              <a:t>Moderator inicjuje wybór narratora. </a:t>
            </a:r>
            <a:endParaRPr lang="pl" sz="3200" dirty="0" smtClean="0"/>
          </a:p>
          <a:p>
            <a:pPr algn="l" rtl="0"/>
            <a:r>
              <a:rPr sz="3200" b="0" i="0" u="none" baseline="0" lang="pl"/>
              <a:t>Inni zostają doradcami.</a:t>
            </a:r>
            <a:endParaRPr lang="pl" sz="3200" dirty="0" smtClean="0"/>
          </a:p>
          <a:p>
            <a:pPr algn="l" rtl="0"/>
            <a:r>
              <a:rPr sz="3200" b="0" i="0" u="none" baseline="0" lang="pl"/>
              <a:t>Jedna osoba jako sekretarz. </a:t>
            </a:r>
            <a:endParaRPr lang="pl" sz="3200" dirty="0" smtClean="0"/>
          </a:p>
          <a:p>
            <a:pPr algn="l" rtl="0"/>
            <a:r>
              <a:rPr sz="3200" b="0" i="0" u="none" baseline="0" lang="pl"/>
              <a:t>Ewentualnie jeden widz/obserwator na 5 etapie.</a:t>
            </a:r>
            <a:endParaRPr lang="pl" sz="3200" dirty="0" smtClean="0"/>
          </a:p>
          <a:p>
            <a:endParaRPr lang="pl" sz="1600" dirty="0" smtClean="0"/>
          </a:p>
          <a:p>
            <a:endParaRPr lang="pl" sz="1600" dirty="0"/>
          </a:p>
        </p:txBody>
      </p:sp>
      <p:sp>
        <p:nvSpPr>
          <p:cNvPr id="6" name="Titel 1"/>
          <p:cNvSpPr txBox="1">
            <a:spLocks/>
          </p:cNvSpPr>
          <p:nvPr/>
        </p:nvSpPr>
        <p:spPr>
          <a:xfrm>
            <a:off x="2664069" y="507733"/>
            <a:ext cx="5946531" cy="12133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l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5987" y="42863"/>
            <a:ext cx="1116013" cy="681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870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/>
            </a:r>
            <a:fld id="{440D0666-28E3-4597-A8F7-57CE2D9BF532}" type="slidenum">
              <a:rPr/>
              <a:t>4</a:t>
            </a:fld>
            <a:endParaRPr lang="pl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b="1" i="0" u="none" baseline="0" lang="pl"/>
              <a:t>Refleksja zespołowa</a:t>
            </a:r>
            <a:br>
              <a:rPr lang="pl"/>
            </a:br>
            <a:r>
              <a:rPr b="1" i="0" u="none" baseline="0" lang="pl"/>
              <a:t>według Kim-Oliver Tietze</a:t>
            </a:r>
            <a:endParaRPr lang="pl" dirty="0"/>
          </a:p>
        </p:txBody>
      </p:sp>
      <p:sp>
        <p:nvSpPr>
          <p:cNvPr id="6" name="Textfeld 5"/>
          <p:cNvSpPr txBox="1"/>
          <p:nvPr/>
        </p:nvSpPr>
        <p:spPr>
          <a:xfrm>
            <a:off x="807308" y="2388337"/>
            <a:ext cx="98936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sz="3200" b="1" i="0" u="none" baseline="0" lang="pl"/>
              <a:t>Etap 2 Opowieść </a:t>
            </a:r>
            <a:endParaRPr lang="pl" sz="3200" b="1" dirty="0" smtClean="0"/>
          </a:p>
          <a:p>
            <a:pPr algn="l" rtl="0"/>
            <a:r>
              <a:rPr sz="3200" b="0" i="0" u="none" baseline="0" lang="pl"/>
              <a:t>Moderator prosi narratora aby opisał przypadek (10 min)</a:t>
            </a:r>
          </a:p>
          <a:p>
            <a:pPr algn="l" rtl="0"/>
            <a:r>
              <a:rPr sz="3200" b="0" i="0" u="none" baseline="0" lang="pl"/>
              <a:t>Doradca może na koniec zadawać pytania wyjaśniające. </a:t>
            </a:r>
            <a:endParaRPr lang="pl" sz="3200" dirty="0" smtClean="0"/>
          </a:p>
          <a:p>
            <a:endParaRPr lang="pl" sz="1600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5987" y="56310"/>
            <a:ext cx="1116013" cy="681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215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/>
            </a:r>
            <a:fld id="{440D0666-28E3-4597-A8F7-57CE2D9BF532}" type="slidenum">
              <a:rPr/>
              <a:t>5</a:t>
            </a:fld>
            <a:endParaRPr lang="pl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b="1" i="0" u="none" baseline="0" lang="pl"/>
              <a:t>Refleksja zespołowa</a:t>
            </a:r>
            <a:br>
              <a:rPr lang="pl"/>
            </a:br>
            <a:r>
              <a:rPr b="1" i="0" u="none" baseline="0" lang="pl"/>
              <a:t>według Kim-Oliver Tietze</a:t>
            </a:r>
            <a:endParaRPr lang="pl" dirty="0"/>
          </a:p>
        </p:txBody>
      </p:sp>
      <p:sp>
        <p:nvSpPr>
          <p:cNvPr id="5" name="Textfeld 4"/>
          <p:cNvSpPr txBox="1"/>
          <p:nvPr/>
        </p:nvSpPr>
        <p:spPr>
          <a:xfrm>
            <a:off x="790833" y="2257164"/>
            <a:ext cx="1029729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sz="3200" b="1" i="0" u="none" baseline="0" lang="pl"/>
              <a:t>Etap 3 Kluczowe pytania</a:t>
            </a:r>
            <a:endParaRPr lang="pl" sz="3200" b="1" dirty="0" smtClean="0"/>
          </a:p>
          <a:p>
            <a:pPr algn="l" rtl="0"/>
            <a:r>
              <a:rPr sz="3200" b="0" i="0" u="none" baseline="0" lang="pl"/>
              <a:t>Kluczowe pytanie jest konkretnym działaniem lub celem porady, sformułowanej w formie pytania. Narrator formułuje swoje kluczowe pytanie i jest wspierany przez moderatora. Jeśli potrzebuje pomocy, doradca może mu coś doradzić. </a:t>
            </a:r>
            <a:endParaRPr lang="pl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5987" y="79888"/>
            <a:ext cx="1116013" cy="681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689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/>
            </a:r>
            <a:fld id="{440D0666-28E3-4597-A8F7-57CE2D9BF532}" type="slidenum">
              <a:rPr/>
              <a:t>6</a:t>
            </a:fld>
            <a:endParaRPr lang="pl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b="1" i="0" u="none" baseline="0" lang="pl"/>
              <a:t>Refleksja zespołowa</a:t>
            </a:r>
            <a:br>
              <a:rPr lang="pl"/>
            </a:br>
            <a:r>
              <a:rPr b="1" i="0" u="none" baseline="0" lang="pl"/>
              <a:t>według Kim-Oliver Tietze</a:t>
            </a:r>
            <a:endParaRPr lang="pl" dirty="0"/>
          </a:p>
        </p:txBody>
      </p:sp>
      <p:sp>
        <p:nvSpPr>
          <p:cNvPr id="5" name="Textfeld 4"/>
          <p:cNvSpPr txBox="1"/>
          <p:nvPr/>
        </p:nvSpPr>
        <p:spPr>
          <a:xfrm>
            <a:off x="634314" y="2330672"/>
            <a:ext cx="1037143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sz="3600" b="1" i="0" u="none" baseline="0" lang="pl"/>
              <a:t>Etap 4 Wybór metod</a:t>
            </a:r>
            <a:endParaRPr lang="pl" sz="3600" b="1" dirty="0" smtClean="0"/>
          </a:p>
          <a:p>
            <a:pPr algn="l" rtl="0"/>
            <a:r>
              <a:rPr sz="3600" b="0" i="0" u="none" baseline="0" lang="pl"/>
              <a:t>Moderator inicjuje wybór modelu konsultacji (Actstorming, Brainstorming, interpretacja, rozwinięcie hipotez, identyfikacja itp), który prowadzi do opracowania kluczowych pytań.</a:t>
            </a:r>
          </a:p>
          <a:p>
            <a:endParaRPr lang="pl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7402" y="40708"/>
            <a:ext cx="1114598" cy="6817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7358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/>
            </a:r>
            <a:fld id="{440D0666-28E3-4597-A8F7-57CE2D9BF532}" type="slidenum">
              <a:rPr/>
              <a:t>7</a:t>
            </a:fld>
            <a:endParaRPr lang="pl"/>
          </a:p>
        </p:txBody>
      </p:sp>
      <p:sp>
        <p:nvSpPr>
          <p:cNvPr id="5" name="Textfeld 4"/>
          <p:cNvSpPr txBox="1"/>
          <p:nvPr/>
        </p:nvSpPr>
        <p:spPr>
          <a:xfrm>
            <a:off x="527221" y="1090206"/>
            <a:ext cx="1056914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sz="2400" b="0" i="0" u="none" baseline="0" lang="pl">
                <a:latin typeface="Calibri" pitchFamily="34" charset="0"/>
                <a:cs typeface="Calibri" pitchFamily="34" charset="0"/>
              </a:rPr>
              <a:t>Etap 5 Konsultacja</a:t>
            </a:r>
            <a:endParaRPr lang="pl" sz="2400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r>
              <a:rPr sz="2400" b="0" i="0" u="none" baseline="0" lang="pl">
                <a:latin typeface="Calibri" pitchFamily="34" charset="0"/>
                <a:cs typeface="Calibri" pitchFamily="34" charset="0"/>
              </a:rPr>
              <a:t>Zgodnie z wybranym na poprzednim etapie modelem konsultacji , narrator zada swoim doradcom kluczowe pytania.</a:t>
            </a:r>
            <a:endParaRPr lang="pl" sz="2400" dirty="0">
              <a:latin typeface="Calibri" pitchFamily="34" charset="0"/>
              <a:cs typeface="Calibri" pitchFamily="34" charset="0"/>
            </a:endParaRPr>
          </a:p>
          <a:p>
            <a:pPr algn="l" rtl="0"/>
            <a:r>
              <a:rPr sz="2400" b="0" i="0" u="none" baseline="0" lang="pl">
                <a:latin typeface="Calibri" pitchFamily="34" charset="0"/>
                <a:cs typeface="Calibri" pitchFamily="34" charset="0"/>
              </a:rPr>
              <a:t>„Sekretarz” napisze protokół z działań doradcy. Oferuje to narratorowi możliwosć skoncentrowania się na ich zawartości. </a:t>
            </a:r>
            <a:endParaRPr lang="pl" sz="2400" dirty="0">
              <a:latin typeface="Calibri" pitchFamily="34" charset="0"/>
              <a:cs typeface="Calibri" pitchFamily="34" charset="0"/>
            </a:endParaRPr>
          </a:p>
          <a:p>
            <a:pPr algn="l" rtl="0"/>
            <a:r>
              <a:rPr sz="2400" b="0" i="0" u="none" baseline="0" lang="pl">
                <a:latin typeface="Calibri" pitchFamily="34" charset="0"/>
                <a:cs typeface="Calibri" pitchFamily="34" charset="0"/>
              </a:rPr>
              <a:t>Doradca kształtuje swoje działania według wybranego modelu konsultacji.</a:t>
            </a:r>
            <a:endParaRPr lang="pl" sz="2400" dirty="0">
              <a:latin typeface="Calibri" pitchFamily="34" charset="0"/>
              <a:cs typeface="Calibri" pitchFamily="34" charset="0"/>
            </a:endParaRPr>
          </a:p>
          <a:p>
            <a:pPr algn="l" rtl="0"/>
            <a:r>
              <a:rPr sz="2400" b="0" i="0" u="none" baseline="0" lang="pl">
                <a:latin typeface="Calibri" pitchFamily="34" charset="0"/>
                <a:cs typeface="Calibri" pitchFamily="34" charset="0"/>
              </a:rPr>
              <a:t>Na tym etapie narrator jedynie słucha i pozwala by różne sugestie doradcy mogły na niego zadziałać.</a:t>
            </a:r>
            <a:endParaRPr lang="pl" sz="2400" dirty="0">
              <a:latin typeface="Calibri" pitchFamily="34" charset="0"/>
              <a:cs typeface="Calibri" pitchFamily="34" charset="0"/>
            </a:endParaRPr>
          </a:p>
          <a:p>
            <a:pPr algn="l" rtl="0"/>
            <a:r>
              <a:rPr sz="2400" b="0" i="0" u="none" baseline="0" lang="pl">
                <a:latin typeface="Calibri" pitchFamily="34" charset="0"/>
                <a:cs typeface="Calibri" pitchFamily="34" charset="0"/>
              </a:rPr>
              <a:t>Moderator pilnuje by nie przekraczano określonego czasu ok. 10 minut. Oprócz tego zwraca uwagę by te działania nie przebiegały zbyt szybko, jedno po drugim i by jedynym wkładem radcy był jego głos. </a:t>
            </a:r>
            <a:endParaRPr lang="pl" sz="1200" dirty="0"/>
          </a:p>
        </p:txBody>
      </p:sp>
      <p:sp>
        <p:nvSpPr>
          <p:cNvPr id="7" name="Titel 1"/>
          <p:cNvSpPr txBox="1">
            <a:spLocks noGrp="1"/>
          </p:cNvSpPr>
          <p:nvPr>
            <p:ph type="ctrTitle"/>
          </p:nvPr>
        </p:nvSpPr>
        <p:spPr>
          <a:xfrm>
            <a:off x="6096000" y="474781"/>
            <a:ext cx="5107458" cy="34900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sz="2000" b="1" i="0" u="none" baseline="0" lang="pl"/>
              <a:t>Refleksja zespołowa według </a:t>
            </a:r>
            <a:br>
              <a:rPr sz="2000" lang="pl"/>
            </a:br>
            <a:r>
              <a:rPr sz="2000" b="1" i="0" u="none" baseline="0" lang="pl"/>
              <a:t>Kim-Olivier Tietze</a:t>
            </a:r>
            <a:endParaRPr lang="pl" sz="20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7402" y="40708"/>
            <a:ext cx="1114598" cy="6817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4681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0"/>
            <a:r>
              <a:rPr b="0" i="0" u="none" baseline="0" lang="pl"/>
              <a:t/>
            </a:r>
            <a:fld id="{440D0666-28E3-4597-A8F7-57CE2D9BF532}" type="slidenum">
              <a:rPr/>
              <a:t>8</a:t>
            </a:fld>
            <a:endParaRPr lang="pl"/>
          </a:p>
        </p:txBody>
      </p:sp>
      <p:sp>
        <p:nvSpPr>
          <p:cNvPr id="4" name="Titel 1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 baseline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b="1" i="0" u="none" baseline="0" lang="pl"/>
              <a:t>Refleksja zespołowa</a:t>
            </a:r>
            <a:br>
              <a:rPr lang="pl"/>
            </a:br>
            <a:r>
              <a:rPr b="1" i="0" u="none" baseline="0" lang="pl"/>
              <a:t>według Kim-Oliver Tietze</a:t>
            </a:r>
            <a:endParaRPr lang="pl" dirty="0"/>
          </a:p>
        </p:txBody>
      </p:sp>
      <p:sp>
        <p:nvSpPr>
          <p:cNvPr id="5" name="Textfeld 4"/>
          <p:cNvSpPr txBox="1"/>
          <p:nvPr/>
        </p:nvSpPr>
        <p:spPr>
          <a:xfrm>
            <a:off x="642551" y="1869989"/>
            <a:ext cx="10420865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sz="3200" b="1" i="0" u="none" baseline="0" lang="pl"/>
              <a:t>Etap 6 Zakończenie</a:t>
            </a:r>
            <a:endParaRPr lang="pl" sz="3200" b="1" dirty="0" smtClean="0"/>
          </a:p>
          <a:p>
            <a:pPr algn="l" rtl="0"/>
            <a:r>
              <a:rPr sz="3200" b="0" i="0" u="none" baseline="0" lang="pl"/>
              <a:t>Moderator pyta narratora które sugestie doradcy wydają mu się najbardziej użyteczne i godne uwagi, w odniesieniu do jego kluczowego pytania. </a:t>
            </a:r>
            <a:endParaRPr lang="pl" sz="3200" dirty="0" smtClean="0"/>
          </a:p>
          <a:p>
            <a:pPr algn="l" rtl="0"/>
            <a:r>
              <a:rPr sz="3200" b="0" i="0" u="none" baseline="0" lang="pl"/>
              <a:t>Narrator zajmuje stanowisko wobec użytecznych z jego punktu widzenia sugestii, a następnie dziękuje wszystkim swoim kolegom doradcom za wsparcie.</a:t>
            </a:r>
            <a:endParaRPr lang="pl" sz="3200" dirty="0"/>
          </a:p>
          <a:p>
            <a:pPr algn="l" rtl="0"/>
            <a:r>
              <a:rPr sz="3200" b="0" i="0" u="none" baseline="0" lang="pl"/>
              <a:t>Widz/obserwator może zrelacjonować również swój punkt widzenia. </a:t>
            </a:r>
            <a:endParaRPr lang="pl" sz="3200" dirty="0" smtClean="0"/>
          </a:p>
          <a:p>
            <a:endParaRPr lang="pl" sz="1100" dirty="0" smtClean="0"/>
          </a:p>
          <a:p>
            <a:endParaRPr lang="pl" sz="1400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7402" y="40708"/>
            <a:ext cx="1114598" cy="6817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3699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390</Words>
  <Application>Microsoft Office PowerPoint</Application>
  <PresentationFormat>Custom</PresentationFormat>
  <Paragraphs>54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Reflecția echipei după Kim-Oliver Tietze</vt:lpstr>
      <vt:lpstr>PowerPoint Presentation</vt:lpstr>
      <vt:lpstr>PowerPoint Presentation</vt:lpstr>
      <vt:lpstr>Reflecția echipei după Kim-Oliver Tietze</vt:lpstr>
      <vt:lpstr>Reflecția echipei  după Kim-Oliver Tietze</vt:lpstr>
      <vt:lpstr>Reflecția echipei după Kim-Oliver Tietze</vt:lpstr>
      <vt:lpstr>Reflecting Team  nach Kim-Oliver Tietze</vt:lpstr>
      <vt:lpstr>Reflecția echipei după Kim-Oliver Tietze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Christina Herrmann</dc:creator>
  <cp:lastModifiedBy>Tatiana</cp:lastModifiedBy>
  <cp:revision>45</cp:revision>
  <dcterms:created xsi:type="dcterms:W3CDTF">2015-12-08T13:18:58Z</dcterms:created>
  <dcterms:modified xsi:type="dcterms:W3CDTF">2016-02-02T18:45:27Z</dcterms:modified>
</cp:coreProperties>
</file>