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4" r:id="rId3"/>
    <p:sldId id="262" r:id="rId4"/>
    <p:sldId id="263" r:id="rId5"/>
    <p:sldId id="264" r:id="rId6"/>
    <p:sldId id="275" r:id="rId7"/>
    <p:sldId id="260" r:id="rId8"/>
    <p:sldId id="267" r:id="rId9"/>
    <p:sldId id="261" r:id="rId10"/>
    <p:sldId id="268" r:id="rId11"/>
    <p:sldId id="269" r:id="rId12"/>
    <p:sldId id="271" r:id="rId13"/>
    <p:sldId id="272" r:id="rId14"/>
    <p:sldId id="273" r:id="rId15"/>
    <p:sldId id="270" r:id="rId16"/>
    <p:sldId id="282" r:id="rId17"/>
    <p:sldId id="276" r:id="rId18"/>
    <p:sldId id="278" r:id="rId19"/>
    <p:sldId id="279" r:id="rId20"/>
    <p:sldId id="280" r:id="rId21"/>
    <p:sldId id="281" r:id="rId22"/>
    <p:sldId id="257" r:id="rId23"/>
    <p:sldId id="258" r:id="rId24"/>
    <p:sldId id="259" r:id="rId25"/>
    <p:sldId id="277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836BF-FEF4-4C1E-8BF2-9115DA4F29A3}" type="datetimeFigureOut">
              <a:rPr lang="de-DE" smtClean="0"/>
              <a:pPr/>
              <a:t>15.02.2016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27700-F747-43F9-8109-FED1C5C31A2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140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26266-F5E1-4018-919C-DCA9035CF90E}" type="datetimeFigureOut">
              <a:rPr lang="de-DE" smtClean="0"/>
              <a:pPr/>
              <a:t>15.02.2016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9136C-E9FF-4FC4-BC5B-5FC80597124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08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A05D-0B2A-4C14-B0C9-DEFC5EF1CCD4}" type="datetime1">
              <a:rPr lang="de-DE" smtClean="0"/>
              <a:pPr/>
              <a:t>15.02.2016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2DCD-C688-438F-AF11-3DCEA35EB419}" type="datetime1">
              <a:rPr lang="de-DE" smtClean="0"/>
              <a:pPr/>
              <a:t>15.02.2016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AC35-5397-4B98-9A7B-E9913538127C}" type="datetime1">
              <a:rPr lang="de-DE" smtClean="0"/>
              <a:pPr/>
              <a:t>15.02.2016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B1EF-6538-4C60-A421-2FC9114CD837}" type="datetime1">
              <a:rPr lang="de-DE" smtClean="0"/>
              <a:pPr/>
              <a:t>15.02.2016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4BF-80B4-499B-8FAD-907452F939FE}" type="datetime1">
              <a:rPr lang="de-DE" smtClean="0"/>
              <a:pPr/>
              <a:t>15.02.2016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18F5-8992-410B-A6BE-C46EDDF61DEE}" type="datetime1">
              <a:rPr lang="de-DE" smtClean="0"/>
              <a:pPr/>
              <a:t>15.02.2016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0665-1AC5-44F1-A4E9-10D29568A17F}" type="datetime1">
              <a:rPr lang="de-DE" smtClean="0"/>
              <a:pPr/>
              <a:t>15.02.2016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1521-976A-4231-882B-9CBEC1867013}" type="datetime1">
              <a:rPr lang="de-DE" smtClean="0"/>
              <a:pPr/>
              <a:t>15.02.2016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ABD3-F87B-4FA9-836D-A8B13542B73E}" type="datetime1">
              <a:rPr lang="de-DE" smtClean="0"/>
              <a:pPr/>
              <a:t>15.02.2016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0497-561D-43C9-B65C-1E4E8A9FEFB7}" type="datetime1">
              <a:rPr lang="de-DE" smtClean="0"/>
              <a:pPr/>
              <a:t>15.02.2016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DC0C-773C-4691-B83D-B49D1C2F3B48}" type="datetime1">
              <a:rPr lang="de-DE" smtClean="0"/>
              <a:pPr/>
              <a:t>15.02.2016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F252AB-AB3A-46AA-B24C-ACBEE47E549F}" type="datetime1">
              <a:rPr lang="de-DE" smtClean="0"/>
              <a:pPr/>
              <a:t>15.02.2016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pl" b="1" i="0" u="none" baseline="0"/>
              <a:t>Rozmowy o śmierci i umieraniu</a:t>
            </a:r>
            <a:endParaRPr lang="pl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1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3082354"/>
          </a:xfrm>
        </p:spPr>
        <p:txBody>
          <a:bodyPr>
            <a:normAutofit/>
          </a:bodyPr>
          <a:lstStyle/>
          <a:p>
            <a:pPr rtl="0"/>
            <a:r>
              <a:rPr lang="pl" b="1" i="0" u="none" baseline="0"/>
              <a:t>2 Prawo człowieka do bycia pod ciągłą i adekwatną opieką innych ludzi.</a:t>
            </a:r>
            <a:r>
              <a:rPr lang="pl"/>
              <a:t/>
            </a:r>
            <a:br>
              <a:rPr lang="pl"/>
            </a:b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4005064"/>
            <a:ext cx="8229600" cy="3413016"/>
          </a:xfrm>
        </p:spPr>
        <p:txBody>
          <a:bodyPr/>
          <a:lstStyle/>
          <a:p>
            <a:pPr algn="l" rtl="0">
              <a:buNone/>
            </a:pPr>
            <a:r>
              <a:rPr lang="pl" b="0" i="0" u="none" baseline="0"/>
              <a:t>Nawet wtedy gdy zdrowie umyka gdzieś za „dobrym samopoczuciem”.</a:t>
            </a:r>
            <a:endParaRPr lang="pl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10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pl" b="1" i="1" u="none" baseline="0"/>
              <a:t>Szczególowe wymagania:</a:t>
            </a:r>
            <a:r>
              <a:rPr lang="pl"/>
              <a:t/>
            </a:r>
            <a:br>
              <a:rPr lang="pl"/>
            </a:b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4709160"/>
          </a:xfrm>
        </p:spPr>
        <p:txBody>
          <a:bodyPr/>
          <a:lstStyle/>
          <a:p>
            <a:pPr algn="l" rtl="0"/>
            <a:r>
              <a:rPr lang="pl" b="0" i="0" u="none" baseline="0"/>
              <a:t>- nie chcę umierać w samotności;</a:t>
            </a:r>
          </a:p>
          <a:p>
            <a:pPr algn="l" rtl="0"/>
            <a:r>
              <a:rPr lang="pl" b="0" i="0" u="none" baseline="0"/>
              <a:t>- chcę by ludzie którzy mnie otaczają działali kompetentnie i chętnie, gdyż mogą mi w ten sposób pomóc odnaleźć moją śmierć</a:t>
            </a:r>
            <a:endParaRPr lang="pl" dirty="0" smtClean="0"/>
          </a:p>
          <a:p>
            <a:pPr algn="l" rtl="0">
              <a:buNone/>
            </a:pPr>
            <a:r>
              <a:rPr lang="pl" b="0" i="0" u="none" baseline="0"/>
              <a:t> </a:t>
            </a:r>
          </a:p>
          <a:p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11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pl" b="1" i="1" u="none" baseline="0"/>
              <a:t>Zasady właściwej opieki: </a:t>
            </a:r>
            <a:r>
              <a:rPr lang="pl"/>
              <a:t/>
            </a:r>
            <a:br>
              <a:rPr lang="pl"/>
            </a:b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pl" b="0" i="0" u="none" baseline="0"/>
              <a:t>- szanuj jego /jej suwerenność i traktuj ją/jego na równi z sobą.</a:t>
            </a:r>
          </a:p>
          <a:p>
            <a:pPr algn="l" rtl="0"/>
            <a:r>
              <a:rPr lang="pl" b="0" i="0" u="none" baseline="0"/>
              <a:t>- ważne w życiu pacjenta osoby postaraj się włączyć do relacji z nim poprzez ich obecność lub poprzez ich wspominanie.  </a:t>
            </a:r>
            <a:endParaRPr lang="pl" dirty="0" smtClean="0"/>
          </a:p>
          <a:p>
            <a:pPr algn="l" rtl="0"/>
            <a:r>
              <a:rPr lang="pl" b="0" i="0" u="none" baseline="0"/>
              <a:t>- bądź (w miarę możliwości) zawsze dostępny, jak tylko możesz sobie na to pozwolić.</a:t>
            </a:r>
          </a:p>
          <a:p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12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pl" b="1" i="0" u="none" baseline="0"/>
              <a:t>3 Prawo do nadziei i marzeń </a:t>
            </a:r>
            <a:r>
              <a:rPr lang="pl"/>
              <a:t/>
            </a:r>
            <a:br>
              <a:rPr lang="pl"/>
            </a:b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709160"/>
          </a:xfrm>
        </p:spPr>
        <p:txBody>
          <a:bodyPr/>
          <a:lstStyle/>
          <a:p>
            <a:pPr algn="l" rtl="0"/>
            <a:r>
              <a:rPr lang="pl" b="0" i="0" u="none" baseline="0"/>
              <a:t>niezależnie od dego jakie by one nie były. </a:t>
            </a:r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13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pl" b="1" i="1" u="none" baseline="0"/>
              <a:t>Szczególowe wymagania:</a:t>
            </a:r>
            <a:r>
              <a:rPr lang="pl"/>
              <a:t/>
            </a:r>
            <a:br>
              <a:rPr lang="pl"/>
            </a:b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pl" b="0" i="0" u="none" baseline="0"/>
              <a:t>- mam prawo mówić o moich doświadczeniach duchowych i religijnych, niezależnie od tego jak reagują na nie inni;</a:t>
            </a:r>
          </a:p>
          <a:p>
            <a:pPr algn="l" rtl="0"/>
            <a:r>
              <a:rPr lang="pl" b="0" i="0" u="none" baseline="0"/>
              <a:t>- mam prawo wyrażać moje uczucia, obawy, radości i.t.d. wobec mojej śmierci.</a:t>
            </a:r>
            <a:endParaRPr lang="pl" b="1" dirty="0" smtClean="0"/>
          </a:p>
          <a:p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14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pl"/>
              <a:t/>
            </a:r>
            <a:br>
              <a:rPr lang="pl"/>
            </a:br>
            <a:r>
              <a:rPr lang="pl" b="1" i="1" u="none" baseline="0"/>
              <a:t> Zasady właściwej opieki: </a:t>
            </a:r>
            <a:r>
              <a:rPr lang="pl" b="1" i="0" u="none" baseline="0"/>
              <a:t> </a:t>
            </a:r>
            <a:r>
              <a:rPr lang="pl"/>
              <a:t/>
            </a:r>
            <a:br>
              <a:rPr lang="pl"/>
            </a:b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pl" b="0" i="0" u="none" baseline="0"/>
              <a:t>Pozwól pacjentowi podejmować możliwie jak najwięcej decyzji, jeśli to (jeszcze) możliwe.</a:t>
            </a:r>
          </a:p>
          <a:p>
            <a:pPr algn="l" rtl="0"/>
            <a:r>
              <a:rPr lang="pl" b="0" i="0" u="none" baseline="0"/>
              <a:t>- pomóż człowiekowi zaakceptować jego życie i śmierć, ale uważaj na wszelkie komplikacje i własne wrażenia. </a:t>
            </a:r>
            <a:endParaRPr lang="pl" dirty="0" smtClean="0"/>
          </a:p>
          <a:p>
            <a:pPr algn="l" rtl="0"/>
            <a:r>
              <a:rPr lang="pl" b="0" i="0" u="none" baseline="0"/>
              <a:t>- pomóż człowiekowi żyć i umrzeć tak jak to sobie wyobraził (przynajmniej w swoim podejściu do niego).</a:t>
            </a:r>
          </a:p>
          <a:p>
            <a:pPr algn="l" rtl="0"/>
            <a:r>
              <a:rPr lang="pl" b="0" i="0" u="none" baseline="0"/>
              <a:t>- skoryguj swoje uczucia i podążaj za swoimi uczuciami wobec umierającego; spróbuj być „obiektywny/obiektywa” ale nie bądź niewrażliwy. </a:t>
            </a:r>
          </a:p>
          <a:p>
            <a:pPr algn="l" rtl="0">
              <a:buNone/>
            </a:pPr>
            <a:r>
              <a:rPr lang="pl" b="0" i="0" u="none" baseline="0"/>
              <a:t> </a:t>
            </a:r>
          </a:p>
          <a:p>
            <a:pPr algn="l" rtl="0"/>
            <a:r>
              <a:rPr lang="pl" sz="1400" b="0" i="0" u="none" baseline="0"/>
              <a:t>za: Kohlhammer Franco, </a:t>
            </a:r>
          </a:p>
          <a:p>
            <a:pPr algn="l" rtl="0"/>
            <a:r>
              <a:rPr lang="pl" sz="1400" b="0" i="0" u="none" baseline="0"/>
              <a:t>Pomoc i towarzyszenie umierającym</a:t>
            </a:r>
            <a:endParaRPr lang="pl" sz="1400" dirty="0" smtClean="0"/>
          </a:p>
          <a:p>
            <a:pPr marL="137160" indent="0" algn="l" rtl="0">
              <a:buNone/>
            </a:pPr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15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pl" b="1" i="0" u="none" baseline="0"/>
              <a:t>Trzy „złote zasady”</a:t>
            </a:r>
            <a:r>
              <a:rPr lang="pl"/>
              <a:t/>
            </a:r>
            <a:br>
              <a:rPr lang="pl"/>
            </a:b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l" rtl="0"/>
            <a:r>
              <a:rPr lang="pl" b="0" i="0" u="none" baseline="0" dirty="0"/>
              <a:t>Nie oddalaj się od umierającego, śmiertelnie chorego i ich bliskich!</a:t>
            </a:r>
          </a:p>
          <a:p>
            <a:pPr lvl="0" algn="l" rtl="0"/>
            <a:endParaRPr lang="pl" dirty="0" smtClean="0"/>
          </a:p>
          <a:p>
            <a:pPr lvl="0" algn="l" rtl="0"/>
            <a:r>
              <a:rPr lang="pl" b="0" i="0" u="none" baseline="0" dirty="0"/>
              <a:t>Nie ma żadnego przymusu żeby słuchał/ słuchała Pani wypowiedzi w rodzaju</a:t>
            </a:r>
            <a:endParaRPr lang="pl" dirty="0" smtClean="0"/>
          </a:p>
          <a:p>
            <a:pPr algn="l" rtl="0"/>
            <a:r>
              <a:rPr lang="pl" b="1" i="0" u="none" baseline="0" dirty="0"/>
              <a:t>    </a:t>
            </a:r>
            <a:r>
              <a:rPr lang="pl" b="0" i="0" u="none" baseline="0" dirty="0"/>
              <a:t>„i ty się tego nauczysz”</a:t>
            </a:r>
          </a:p>
          <a:p>
            <a:pPr algn="l" rtl="0"/>
            <a:r>
              <a:rPr lang="pl" b="0" i="0" u="none" baseline="0" dirty="0"/>
              <a:t>    „przy piątym umierającym, przestajesz cokolwiek odczuwać” </a:t>
            </a:r>
          </a:p>
          <a:p>
            <a:pPr algn="l" rtl="0"/>
            <a:r>
              <a:rPr lang="pl" b="0" i="0" u="none" baseline="0" dirty="0"/>
              <a:t>   </a:t>
            </a:r>
            <a:r>
              <a:rPr lang="pl" b="0" i="0" u="none" baseline="0" dirty="0" smtClean="0"/>
              <a:t>Pani/Pan </a:t>
            </a:r>
            <a:r>
              <a:rPr lang="pl" b="0" i="0" u="none" baseline="0" dirty="0"/>
              <a:t>też ma prawo się wygadać jeśli czujecie przygnębienie (poprzez rozmowę z koleg/koleżanką, księdzem)</a:t>
            </a:r>
          </a:p>
          <a:p>
            <a:endParaRPr lang="pl" dirty="0" smtClean="0"/>
          </a:p>
          <a:p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16</a:t>
            </a:fld>
            <a:endParaRPr lang="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img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8767" y="1600200"/>
            <a:ext cx="3455466" cy="4525963"/>
          </a:xfrm>
        </p:spPr>
      </p:pic>
      <p:pic>
        <p:nvPicPr>
          <p:cNvPr id="10" name="Inhaltsplatzhalter 9" descr="img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9767" y="1600200"/>
            <a:ext cx="3455466" cy="452596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17</a:t>
            </a:fld>
            <a:endParaRPr lang="p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pl" b="1" i="0" u="none" baseline="0"/>
              <a:t>Straty życiowe</a:t>
            </a:r>
            <a:endParaRPr lang="pl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pl" b="0" i="0" u="none" baseline="0"/>
              <a:t>W środku życia jesteśmy objęci przez śmierć....</a:t>
            </a:r>
          </a:p>
          <a:p>
            <a:pPr algn="l" rtl="0"/>
            <a:r>
              <a:rPr lang="pl" sz="1600" b="0" i="0" u="none" baseline="0"/>
              <a:t>Tak jak mówi stara pieśń religijna</a:t>
            </a:r>
            <a:endParaRPr lang="pl" sz="1600" dirty="0" smtClean="0"/>
          </a:p>
          <a:p>
            <a:endParaRPr lang="pl" sz="1600" dirty="0" smtClean="0"/>
          </a:p>
          <a:p>
            <a:endParaRPr lang="pl" sz="1600" dirty="0" smtClean="0"/>
          </a:p>
          <a:p>
            <a:endParaRPr lang="pl" sz="1600" dirty="0" smtClean="0"/>
          </a:p>
          <a:p>
            <a:pPr algn="l" rtl="0"/>
            <a:r>
              <a:rPr lang="pl" b="0" i="0" u="none" baseline="0"/>
              <a:t>W naszym życiu cierpimy już nasze małe „śmierci”, bolesne dla nas straty </a:t>
            </a:r>
            <a:endParaRPr lang="pl" dirty="0" smtClean="0"/>
          </a:p>
          <a:p>
            <a:endParaRPr lang="pl" dirty="0" smtClean="0"/>
          </a:p>
          <a:p>
            <a:pPr algn="l" rtl="0"/>
            <a:r>
              <a:rPr lang="pl" b="0" i="0" u="none" baseline="0"/>
              <a:t>Jak zbilansować te straty,</a:t>
            </a:r>
          </a:p>
          <a:p>
            <a:pPr algn="l" rtl="0"/>
            <a:r>
              <a:rPr lang="pl" b="0" i="0" u="none" baseline="0"/>
              <a:t>Ćwiczyć smutek/żałobę?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18</a:t>
            </a:fld>
            <a:endParaRPr lang="p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pl" b="1" i="0" u="none" baseline="0"/>
              <a:t>Ewidentne staty</a:t>
            </a:r>
            <a:endParaRPr lang="pl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pl" b="0" i="0" u="none" baseline="0"/>
              <a:t> </a:t>
            </a:r>
            <a:endParaRPr lang="pl" dirty="0" smtClean="0"/>
          </a:p>
          <a:p>
            <a:pPr algn="l" rtl="0"/>
            <a:r>
              <a:rPr lang="pl" b="0" i="0" u="none" baseline="0"/>
              <a:t>- śmierć ukochanej osoby</a:t>
            </a:r>
            <a:endParaRPr lang="pl" dirty="0" smtClean="0"/>
          </a:p>
          <a:p>
            <a:pPr algn="l" rtl="0"/>
            <a:r>
              <a:rPr lang="pl" b="0" i="0" u="none" baseline="0"/>
              <a:t>- koniec związku</a:t>
            </a:r>
            <a:endParaRPr lang="pl" dirty="0" smtClean="0"/>
          </a:p>
          <a:p>
            <a:pPr algn="l" rtl="0"/>
            <a:r>
              <a:rPr lang="pl" b="0" i="0" u="none" baseline="0"/>
              <a:t>- rozłąka </a:t>
            </a:r>
            <a:endParaRPr lang="pl" dirty="0" smtClean="0"/>
          </a:p>
          <a:p>
            <a:pPr algn="l" rtl="0"/>
            <a:r>
              <a:rPr lang="pl" b="0" i="0" u="none" baseline="0"/>
              <a:t>- rozwód</a:t>
            </a:r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19</a:t>
            </a:fld>
            <a:endParaRPr lang="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1" i="0" u="none" baseline="0"/>
              <a:t>Tezy</a:t>
            </a: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" dirty="0" smtClean="0"/>
          </a:p>
          <a:p>
            <a:pPr algn="l" rtl="0"/>
            <a:r>
              <a:rPr lang="pl" b="0" i="0" u="none" baseline="0"/>
              <a:t>Jeśli rozmawialibyśmy z własną śmiercią, moglibyśmy lepiej zarządzać tematem śmierci.</a:t>
            </a:r>
          </a:p>
          <a:p>
            <a:endParaRPr lang="pl" dirty="0" smtClean="0"/>
          </a:p>
          <a:p>
            <a:pPr algn="l" rtl="0"/>
            <a:r>
              <a:rPr lang="pl" b="0" i="0" u="none" baseline="0"/>
              <a:t>Kiedy towarzyszę umierającym, mogę lepiej zrozumieć i zaakceptować problem „umierania”.</a:t>
            </a:r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2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pl" b="1" i="0" u="none" baseline="0"/>
              <a:t>Straty podobne</a:t>
            </a:r>
            <a:r>
              <a:rPr lang="pl"/>
              <a:t/>
            </a:r>
            <a:br>
              <a:rPr lang="pl"/>
            </a:b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pl" b="0" i="0" u="none" baseline="0"/>
              <a:t>- przeprowadzka</a:t>
            </a:r>
            <a:endParaRPr lang="pl" dirty="0" smtClean="0"/>
          </a:p>
          <a:p>
            <a:pPr algn="l" rtl="0"/>
            <a:r>
              <a:rPr lang="pl" b="0" i="0" u="none" baseline="0"/>
              <a:t>- choroba </a:t>
            </a:r>
            <a:endParaRPr lang="pl" dirty="0" smtClean="0"/>
          </a:p>
          <a:p>
            <a:pPr algn="l" rtl="0"/>
            <a:r>
              <a:rPr lang="pl" b="0" i="0" u="none" baseline="0"/>
              <a:t>zmiana nauczyciela, szkoły</a:t>
            </a:r>
            <a:endParaRPr lang="pl" dirty="0" smtClean="0"/>
          </a:p>
          <a:p>
            <a:pPr algn="l" rtl="0"/>
            <a:r>
              <a:rPr lang="pl" b="0" i="0" u="none" baseline="0"/>
              <a:t>- utrata pracy</a:t>
            </a:r>
            <a:endParaRPr lang="pl" dirty="0" smtClean="0"/>
          </a:p>
          <a:p>
            <a:pPr algn="l" rtl="0"/>
            <a:r>
              <a:rPr lang="pl" b="0" i="0" u="none" baseline="0"/>
              <a:t>- kradzież</a:t>
            </a:r>
            <a:endParaRPr lang="pl" dirty="0" smtClean="0"/>
          </a:p>
          <a:p>
            <a:pPr algn="l" rtl="0"/>
            <a:r>
              <a:rPr lang="pl" b="0" i="0" u="none" baseline="0"/>
              <a:t>- sukces, przegrana walka</a:t>
            </a:r>
            <a:endParaRPr lang="pl" dirty="0" smtClean="0"/>
          </a:p>
          <a:p>
            <a:pPr algn="l" rtl="0"/>
            <a:r>
              <a:rPr lang="pl" b="0" i="0" u="none" baseline="0"/>
              <a:t>- utrata ważnych ideałów </a:t>
            </a:r>
            <a:endParaRPr lang="pl" dirty="0" smtClean="0"/>
          </a:p>
          <a:p>
            <a:pPr algn="l" rtl="0"/>
            <a:r>
              <a:rPr lang="pl" b="0" i="0" u="none" baseline="0"/>
              <a:t>- utrata miłości rodziców</a:t>
            </a:r>
            <a:endParaRPr lang="pl" dirty="0" smtClean="0"/>
          </a:p>
          <a:p>
            <a:pPr algn="l" rtl="0"/>
            <a:r>
              <a:rPr lang="pl" b="0" i="0" u="none" baseline="0"/>
              <a:t>- zmiana relacji z dzieckiem</a:t>
            </a:r>
            <a:endParaRPr lang="pl" dirty="0" smtClean="0"/>
          </a:p>
          <a:p>
            <a:pPr algn="l" rtl="0"/>
            <a:r>
              <a:rPr lang="pl" b="0" i="0" u="none" baseline="0"/>
              <a:t>- utrata celu przez dłuższy czas</a:t>
            </a:r>
            <a:endParaRPr lang="pl" dirty="0" smtClean="0"/>
          </a:p>
          <a:p>
            <a:pPr algn="l" rtl="0"/>
            <a:r>
              <a:rPr lang="pl" b="0" i="0" u="none" baseline="0"/>
              <a:t>- utrata dostępu do wymarzonego zawodu</a:t>
            </a:r>
            <a:endParaRPr lang="pl" dirty="0" smtClean="0"/>
          </a:p>
          <a:p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20</a:t>
            </a:fld>
            <a:endParaRPr lang="p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pl" b="1" i="0" u="none" baseline="0"/>
              <a:t>Straty charakterystyczne dla danego wieku</a:t>
            </a:r>
            <a:r>
              <a:rPr lang="pl"/>
              <a:t/>
            </a:r>
            <a:br>
              <a:rPr lang="pl"/>
            </a:br>
            <a:r>
              <a:rPr lang="pl" b="0" i="0" u="none" baseline="0"/>
              <a:t> 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pl" b="0" i="0" u="none" baseline="0"/>
              <a:t>- utrata dziecięcych marzeń</a:t>
            </a:r>
            <a:endParaRPr lang="pl" dirty="0" smtClean="0"/>
          </a:p>
          <a:p>
            <a:pPr algn="l" rtl="0"/>
            <a:r>
              <a:rPr lang="pl" b="0" i="0" u="none" baseline="0"/>
              <a:t>- utrata dziecięcej nieodpowiedzialności</a:t>
            </a:r>
          </a:p>
          <a:p>
            <a:pPr algn="l" rtl="0"/>
            <a:r>
              <a:rPr lang="pl" b="0" i="0" u="none" baseline="0"/>
              <a:t>- pierwszego dnia w przedszkolu</a:t>
            </a:r>
            <a:endParaRPr lang="pl" dirty="0" smtClean="0"/>
          </a:p>
          <a:p>
            <a:pPr algn="l" rtl="0"/>
            <a:r>
              <a:rPr lang="pl" b="0" i="0" u="none" baseline="0"/>
              <a:t>- pierwszego dnia w szkole</a:t>
            </a:r>
            <a:endParaRPr lang="pl" dirty="0" smtClean="0"/>
          </a:p>
          <a:p>
            <a:pPr algn="l" rtl="0"/>
            <a:r>
              <a:rPr lang="pl" b="0" i="0" u="none" baseline="0"/>
              <a:t>- uniesienia</a:t>
            </a:r>
            <a:endParaRPr lang="pl" dirty="0" smtClean="0"/>
          </a:p>
          <a:p>
            <a:pPr algn="l" rtl="0"/>
            <a:r>
              <a:rPr lang="pl" b="0" i="0" u="none" baseline="0"/>
              <a:t>- uroku</a:t>
            </a:r>
            <a:endParaRPr lang="pl" dirty="0" smtClean="0"/>
          </a:p>
          <a:p>
            <a:pPr algn="l" rtl="0"/>
            <a:r>
              <a:rPr lang="pl" b="0" i="0" u="none" baseline="0"/>
              <a:t>- młodzieńczej miłości </a:t>
            </a:r>
            <a:endParaRPr lang="pl" dirty="0" smtClean="0"/>
          </a:p>
          <a:p>
            <a:pPr algn="l" rtl="0"/>
            <a:r>
              <a:rPr lang="pl" b="0" i="0" u="none" baseline="0"/>
              <a:t>- ukończenie szkoły, uzyskanie dyplomu, rozłam</a:t>
            </a:r>
            <a:endParaRPr lang="pl" dirty="0" smtClean="0"/>
          </a:p>
          <a:p>
            <a:pPr algn="l" rtl="0"/>
            <a:r>
              <a:rPr lang="pl" b="0" i="0" u="none" baseline="0"/>
              <a:t>- przejście na emeryturę </a:t>
            </a:r>
            <a:endParaRPr lang="pl" dirty="0" smtClean="0"/>
          </a:p>
          <a:p>
            <a:pPr algn="l" rtl="0"/>
            <a:r>
              <a:rPr lang="pl" b="0" i="0" u="none" baseline="0"/>
              <a:t>- wyprowadzka z domu rodzinnego</a:t>
            </a:r>
            <a:endParaRPr lang="pl" dirty="0" smtClean="0"/>
          </a:p>
          <a:p>
            <a:pPr algn="l" rtl="0"/>
            <a:r>
              <a:rPr lang="pl" b="0" i="0" u="none" baseline="0"/>
              <a:t>- utrata młodości</a:t>
            </a:r>
            <a:endParaRPr lang="pl" dirty="0" smtClean="0"/>
          </a:p>
          <a:p>
            <a:pPr algn="l" rtl="0"/>
            <a:r>
              <a:rPr lang="pl" b="0" i="0" u="none" baseline="0"/>
              <a:t>- utrata piękna </a:t>
            </a:r>
            <a:endParaRPr lang="pl" dirty="0" smtClean="0"/>
          </a:p>
          <a:p>
            <a:pPr algn="l" rtl="0"/>
            <a:r>
              <a:rPr lang="pl" b="0" i="0" u="none" baseline="0"/>
              <a:t>- utrata ochoty na seks </a:t>
            </a:r>
            <a:endParaRPr lang="pl" dirty="0" smtClean="0"/>
          </a:p>
          <a:p>
            <a:pPr algn="l" rtl="0"/>
            <a:r>
              <a:rPr lang="pl" b="0" i="0" u="none" baseline="0"/>
              <a:t>- utrata sił młodzieńczych / witalności</a:t>
            </a:r>
            <a:endParaRPr lang="pl" dirty="0" smtClean="0"/>
          </a:p>
          <a:p>
            <a:pPr algn="l" rtl="0"/>
            <a:r>
              <a:rPr lang="pl" b="0" i="0" u="none" baseline="0"/>
              <a:t>- utrata integralności cielesnej </a:t>
            </a:r>
            <a:endParaRPr lang="pl" dirty="0" smtClean="0"/>
          </a:p>
          <a:p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21</a:t>
            </a:fld>
            <a:endParaRPr lang="p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pl" b="1" i="0" u="none" baseline="0"/>
              <a:t>Refleksja na temat własnej śmierci </a:t>
            </a:r>
            <a:r>
              <a:rPr lang="pl"/>
              <a:t/>
            </a:r>
            <a:br>
              <a:rPr lang="pl"/>
            </a:b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pl" b="0" i="0" u="none" baseline="0"/>
              <a:t> </a:t>
            </a:r>
          </a:p>
          <a:p>
            <a:pPr algn="l" rtl="0">
              <a:buNone/>
            </a:pPr>
            <a:r>
              <a:rPr lang="pl" b="0" i="0" u="none" baseline="0"/>
              <a:t>1.   Jeśli można by było sobie wybrać porę roku, miejsce, pokój w którym się umrze, co Pan /Pani by wybrała?</a:t>
            </a:r>
            <a:endParaRPr lang="pl" dirty="0"/>
          </a:p>
          <a:p>
            <a:pPr algn="l" rtl="0">
              <a:buNone/>
            </a:pPr>
            <a:r>
              <a:rPr lang="pl" b="0" i="0" u="none" baseline="0"/>
              <a:t>       Dlaczego?</a:t>
            </a:r>
            <a:endParaRPr lang="pl" dirty="0"/>
          </a:p>
          <a:p>
            <a:pPr algn="l" rtl="0">
              <a:buNone/>
            </a:pPr>
            <a:r>
              <a:rPr lang="pl" b="0" i="0" u="none" baseline="0"/>
              <a:t> </a:t>
            </a:r>
          </a:p>
          <a:p>
            <a:pPr algn="l" rtl="0">
              <a:buNone/>
            </a:pPr>
            <a:r>
              <a:rPr lang="pl" b="0" i="0" u="none" baseline="0"/>
              <a:t>2.   Co chciałby Pan/Pani mieć przed oczami w czasie śmierci?</a:t>
            </a:r>
            <a:endParaRPr lang="pl" dirty="0"/>
          </a:p>
          <a:p>
            <a:pPr algn="l" rtl="0">
              <a:buNone/>
            </a:pPr>
            <a:endParaRPr lang="pl" dirty="0" smtClean="0"/>
          </a:p>
          <a:p>
            <a:pPr algn="l" rtl="0">
              <a:buNone/>
            </a:pPr>
            <a:r>
              <a:rPr lang="pl" b="0" i="0" u="none" baseline="0"/>
              <a:t> </a:t>
            </a:r>
          </a:p>
          <a:p>
            <a:pPr algn="l" rtl="0">
              <a:buNone/>
            </a:pPr>
            <a:r>
              <a:rPr lang="pl" b="0" i="0" u="none" baseline="0"/>
              <a:t>3.   Kogo chcielibyście mieć obok siebie w czasie swojej śmierci?</a:t>
            </a:r>
            <a:endParaRPr lang="pl" dirty="0"/>
          </a:p>
          <a:p>
            <a:pPr algn="l" rtl="0">
              <a:buNone/>
            </a:pPr>
            <a:r>
              <a:rPr lang="pl" b="0" i="0" u="none" baseline="0"/>
              <a:t>Czy powiedzieliście to już tym osobom?</a:t>
            </a:r>
            <a:endParaRPr lang="pl" dirty="0"/>
          </a:p>
          <a:p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22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pl" b="1" i="0" u="none" baseline="0"/>
              <a:t>Refleksja na temat własnej śmierci</a:t>
            </a:r>
            <a:r>
              <a:rPr lang="pl"/>
              <a:t/>
            </a:r>
            <a:br>
              <a:rPr lang="pl"/>
            </a:b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pl" b="0" i="0" u="none" baseline="0"/>
              <a:t>4.   Czy wolelibyście przed śmiercią dostać ostrzeżenie w postaci nieuleczalnej choroby, czy raczej wolelibyście jej nagły atak?</a:t>
            </a:r>
            <a:endParaRPr lang="pl" dirty="0"/>
          </a:p>
          <a:p>
            <a:pPr algn="l" rtl="0">
              <a:buNone/>
            </a:pPr>
            <a:r>
              <a:rPr lang="pl" b="0" i="0" u="none" baseline="0"/>
              <a:t> </a:t>
            </a:r>
          </a:p>
          <a:p>
            <a:pPr marL="651510" indent="-514350" algn="l" rtl="0">
              <a:buAutoNum type="arabicPeriod" startAt="5"/>
            </a:pPr>
            <a:r>
              <a:rPr lang="pl" b="0" i="0" u="none" baseline="0"/>
              <a:t>Czy chcielibyście znać prawdę jeśli byście cierpieli na nieuleczalną chorobę? Dlaczego?</a:t>
            </a:r>
            <a:endParaRPr lang="pl" dirty="0"/>
          </a:p>
          <a:p>
            <a:pPr algn="l" rtl="0">
              <a:buNone/>
            </a:pPr>
            <a:r>
              <a:rPr lang="pl" b="0" i="0" u="none" baseline="0"/>
              <a:t> </a:t>
            </a:r>
          </a:p>
          <a:p>
            <a:pPr algn="l" rtl="0">
              <a:buNone/>
            </a:pPr>
            <a:r>
              <a:rPr lang="pl" b="0" i="0" u="none" baseline="0"/>
              <a:t>6.   O czym chcielibyście porozmawiać jako umierający?</a:t>
            </a:r>
            <a:endParaRPr lang="pl" dirty="0"/>
          </a:p>
          <a:p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23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pl" b="1" i="0" u="none" baseline="0"/>
              <a:t>Refleksja na temat własnej śmierci</a:t>
            </a:r>
            <a:r>
              <a:rPr lang="pl"/>
              <a:t/>
            </a:r>
            <a:br>
              <a:rPr lang="pl"/>
            </a:b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pl" b="0" i="0" u="none" baseline="0"/>
              <a:t>7.   Czy są takie rzeczy praktyczne lub uczuciowe, które chcielibyście rozwiązać, załatwić przed śmiercią?</a:t>
            </a:r>
          </a:p>
          <a:p>
            <a:pPr algn="l" rtl="0">
              <a:buNone/>
            </a:pPr>
            <a:r>
              <a:rPr lang="pl" b="0" i="0" u="none" baseline="0"/>
              <a:t> </a:t>
            </a:r>
          </a:p>
          <a:p>
            <a:pPr algn="l" rtl="0">
              <a:buNone/>
            </a:pPr>
            <a:r>
              <a:rPr lang="pl" b="0" i="0" u="none" baseline="0"/>
              <a:t> </a:t>
            </a:r>
          </a:p>
          <a:p>
            <a:pPr algn="l" rtl="0">
              <a:buNone/>
            </a:pPr>
            <a:r>
              <a:rPr lang="pl" b="0" i="0" u="none" baseline="0"/>
              <a:t>8.   Jak chcielibyście spędzić czas przed śmiercią?</a:t>
            </a:r>
            <a:endParaRPr lang="pl" dirty="0"/>
          </a:p>
          <a:p>
            <a:pPr algn="l" rtl="0">
              <a:buNone/>
            </a:pPr>
            <a:r>
              <a:rPr lang="pl" b="0" i="0" u="none" baseline="0"/>
              <a:t> </a:t>
            </a:r>
          </a:p>
          <a:p>
            <a:pPr algn="l" rtl="0">
              <a:buNone/>
            </a:pPr>
            <a:r>
              <a:rPr lang="pl" b="0" i="0" u="none" baseline="0"/>
              <a:t> </a:t>
            </a:r>
          </a:p>
          <a:p>
            <a:pPr marL="651510" indent="-514350" algn="l" rtl="0">
              <a:buAutoNum type="arabicPeriod" startAt="9"/>
            </a:pPr>
            <a:r>
              <a:rPr lang="pl" b="0" i="0" u="none" baseline="0"/>
              <a:t>Czy rozmawialiście już o śmierci ze swoim partnerem/partnerką, rodziną, przyjaciółmi?</a:t>
            </a:r>
            <a:endParaRPr lang="pl" dirty="0"/>
          </a:p>
          <a:p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24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323528" y="692696"/>
            <a:ext cx="4172272" cy="5433467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pl" sz="6400" b="0" i="0" u="none" baseline="0"/>
              <a:t>Prośba</a:t>
            </a:r>
            <a:endParaRPr lang="pl" sz="6400" dirty="0" smtClean="0"/>
          </a:p>
          <a:p>
            <a:pPr algn="l" rtl="0">
              <a:buNone/>
            </a:pPr>
            <a:endParaRPr lang="pl" dirty="0" smtClean="0"/>
          </a:p>
          <a:p>
            <a:pPr algn="l" rtl="0">
              <a:buNone/>
            </a:pPr>
            <a:r>
              <a:rPr lang="pl" b="0" i="0" u="none" baseline="0"/>
              <a:t>Hilde Domin</a:t>
            </a:r>
          </a:p>
          <a:p>
            <a:pPr algn="l" rtl="0">
              <a:buNone/>
            </a:pPr>
            <a:endParaRPr lang="pl" dirty="0" smtClean="0"/>
          </a:p>
          <a:p>
            <a:pPr algn="l" rtl="0">
              <a:buNone/>
            </a:pPr>
            <a:r>
              <a:rPr lang="pl" b="0" i="0" u="none" baseline="0"/>
              <a:t>Zostaniemy zanużeni </a:t>
            </a:r>
          </a:p>
          <a:p>
            <a:pPr algn="l" rtl="0">
              <a:buNone/>
            </a:pPr>
            <a:r>
              <a:rPr lang="pl" b="0" i="0" u="none" baseline="0"/>
              <a:t>I obmyci w wodach potopu </a:t>
            </a:r>
          </a:p>
          <a:p>
            <a:pPr algn="l" rtl="0">
              <a:buNone/>
            </a:pPr>
            <a:r>
              <a:rPr lang="pl" b="0" i="0" u="none" baseline="0"/>
              <a:t>Zostaniemy przemoczeni </a:t>
            </a:r>
          </a:p>
          <a:p>
            <a:pPr algn="l" rtl="0">
              <a:buNone/>
            </a:pPr>
            <a:r>
              <a:rPr lang="pl" b="0" i="0" u="none" baseline="0"/>
              <a:t>Aż po serce</a:t>
            </a:r>
            <a:endParaRPr lang="pl" dirty="0" smtClean="0"/>
          </a:p>
          <a:p>
            <a:pPr algn="l" rtl="0">
              <a:buNone/>
            </a:pPr>
            <a:endParaRPr lang="pl" dirty="0" smtClean="0"/>
          </a:p>
          <a:p>
            <a:pPr algn="l" rtl="0">
              <a:buNone/>
            </a:pPr>
            <a:r>
              <a:rPr lang="pl" b="0" i="0" u="none" baseline="0"/>
              <a:t>Chęcią zobaczenia</a:t>
            </a:r>
            <a:endParaRPr lang="pl" dirty="0" smtClean="0"/>
          </a:p>
          <a:p>
            <a:pPr algn="l" rtl="0">
              <a:buNone/>
            </a:pPr>
            <a:r>
              <a:rPr lang="pl" b="0" i="0" u="none" baseline="0"/>
              <a:t>Co znajduje się ponad granicą łez</a:t>
            </a:r>
            <a:endParaRPr lang="pl" dirty="0" smtClean="0"/>
          </a:p>
          <a:p>
            <a:pPr algn="l" rtl="0">
              <a:buNone/>
            </a:pPr>
            <a:r>
              <a:rPr lang="pl" b="0" i="0" u="none" baseline="0"/>
              <a:t>Nie widać</a:t>
            </a:r>
            <a:endParaRPr lang="pl" dirty="0" smtClean="0"/>
          </a:p>
          <a:p>
            <a:pPr algn="l" rtl="0">
              <a:buNone/>
            </a:pPr>
            <a:r>
              <a:rPr lang="pl" b="0" i="0" u="none" baseline="0"/>
              <a:t>Chęci dotykania wiosennych kwiatów</a:t>
            </a:r>
            <a:endParaRPr lang="pl" dirty="0" smtClean="0"/>
          </a:p>
          <a:p>
            <a:pPr algn="l" rtl="0">
              <a:buNone/>
            </a:pPr>
            <a:r>
              <a:rPr lang="pl" b="0" i="0" u="none" baseline="0"/>
              <a:t>Chęci bycia dokończonym</a:t>
            </a:r>
            <a:endParaRPr lang="pl" dirty="0" smtClean="0"/>
          </a:p>
          <a:p>
            <a:pPr algn="l" rtl="0">
              <a:buNone/>
            </a:pPr>
            <a:r>
              <a:rPr lang="pl" b="0" i="0" u="none" baseline="0"/>
              <a:t>Nie widać</a:t>
            </a:r>
            <a:endParaRPr lang="pl" dirty="0" smtClean="0"/>
          </a:p>
          <a:p>
            <a:pPr algn="l" rtl="0">
              <a:buNone/>
            </a:pPr>
            <a:endParaRPr lang="pl" dirty="0" smtClean="0"/>
          </a:p>
          <a:p>
            <a:endParaRPr lang="pl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pl" b="0" i="0" u="none" baseline="0"/>
              <a:t>Pojawia się prośba</a:t>
            </a:r>
            <a:endParaRPr lang="pl" dirty="0" smtClean="0"/>
          </a:p>
          <a:p>
            <a:pPr algn="l" rtl="0">
              <a:buNone/>
            </a:pPr>
            <a:r>
              <a:rPr lang="pl" b="0" i="0" u="none" baseline="0"/>
              <a:t>Którą o wschodzie słońca, gołębica </a:t>
            </a:r>
          </a:p>
          <a:p>
            <a:pPr algn="l" rtl="0">
              <a:buNone/>
            </a:pPr>
            <a:r>
              <a:rPr lang="pl" b="0" i="0" u="none" baseline="0"/>
              <a:t>Zanosi gałązce oliwnej,</a:t>
            </a:r>
          </a:p>
          <a:p>
            <a:pPr algn="l" rtl="0">
              <a:buNone/>
            </a:pPr>
            <a:r>
              <a:rPr lang="pl" b="0" i="0" u="none" baseline="0"/>
              <a:t>By jej owoce były tak kolorowe, </a:t>
            </a:r>
          </a:p>
          <a:p>
            <a:pPr algn="l" rtl="0">
              <a:buNone/>
            </a:pPr>
            <a:r>
              <a:rPr lang="pl" b="0" i="0" u="none" baseline="0"/>
              <a:t>jak kwiaty, </a:t>
            </a:r>
          </a:p>
          <a:p>
            <a:pPr algn="l" rtl="0">
              <a:buNone/>
            </a:pPr>
            <a:r>
              <a:rPr lang="pl" b="0" i="0" u="none" baseline="0"/>
              <a:t>Tak jak liście róży</a:t>
            </a:r>
          </a:p>
          <a:p>
            <a:pPr algn="l" rtl="0">
              <a:buNone/>
            </a:pPr>
            <a:r>
              <a:rPr lang="pl" b="0" i="0" u="none" baseline="0"/>
              <a:t>Uszyły świetlistą koronę. </a:t>
            </a:r>
            <a:endParaRPr lang="pl" dirty="0" smtClean="0"/>
          </a:p>
          <a:p>
            <a:pPr algn="l" rtl="0">
              <a:buNone/>
            </a:pPr>
            <a:endParaRPr lang="pl" dirty="0" smtClean="0"/>
          </a:p>
          <a:p>
            <a:pPr algn="l" rtl="0">
              <a:buNone/>
            </a:pPr>
            <a:r>
              <a:rPr lang="pl" b="0" i="0" u="none" baseline="0"/>
              <a:t>Jak my z upływu czasu, </a:t>
            </a:r>
          </a:p>
          <a:p>
            <a:pPr algn="l" rtl="0">
              <a:buNone/>
            </a:pPr>
            <a:r>
              <a:rPr lang="pl" b="0" i="0" u="none" baseline="0"/>
              <a:t>Jak my z grobu lwa </a:t>
            </a:r>
          </a:p>
          <a:p>
            <a:pPr algn="l" rtl="0">
              <a:buNone/>
            </a:pPr>
            <a:r>
              <a:rPr lang="pl" b="0" i="0" u="none" baseline="0"/>
              <a:t>I z pieca buchającego ogniem, </a:t>
            </a:r>
          </a:p>
          <a:p>
            <a:pPr algn="l" rtl="0">
              <a:buNone/>
            </a:pPr>
            <a:r>
              <a:rPr lang="pl" b="0" i="0" u="none" baseline="0"/>
              <a:t>Jeszcze bardziej okaleczeni i uleczeni</a:t>
            </a:r>
          </a:p>
          <a:p>
            <a:pPr algn="l" rtl="0">
              <a:buNone/>
            </a:pPr>
            <a:r>
              <a:rPr lang="pl" b="0" i="0" u="none" baseline="0"/>
              <a:t>Zawsze, </a:t>
            </a:r>
          </a:p>
          <a:p>
            <a:pPr algn="l" rtl="0">
              <a:buNone/>
            </a:pPr>
            <a:r>
              <a:rPr lang="pl" b="0" i="0" u="none" baseline="0"/>
              <a:t>Na nowo wyzwalamy się. </a:t>
            </a:r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25</a:t>
            </a:fld>
            <a:endParaRPr lang="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pl" b="1" i="0" u="none" baseline="0"/>
              <a:t>Refleksja o śmierci</a:t>
            </a:r>
            <a:r>
              <a:rPr lang="pl"/>
              <a:t/>
            </a:r>
            <a:br>
              <a:rPr lang="pl"/>
            </a:b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>
              <a:buNone/>
            </a:pPr>
            <a:r>
              <a:rPr lang="pl" b="0" i="0" u="none" baseline="0"/>
              <a:t>Decydującą cechą śmierci jest to, że jest nieunikniona.</a:t>
            </a:r>
            <a:endParaRPr lang="pl" dirty="0"/>
          </a:p>
          <a:p>
            <a:pPr algn="l" rtl="0">
              <a:buNone/>
            </a:pPr>
            <a:r>
              <a:rPr lang="pl" b="0" i="0" u="none" baseline="0"/>
              <a:t> </a:t>
            </a:r>
            <a:endParaRPr lang="pl" dirty="0"/>
          </a:p>
          <a:p>
            <a:pPr algn="l" rtl="0">
              <a:buNone/>
            </a:pPr>
            <a:r>
              <a:rPr lang="pl" b="0" i="0" u="none" baseline="0"/>
              <a:t> Nikt nie może przejść obok niej. Ta nieuniknioność nas przytłacza, </a:t>
            </a:r>
            <a:endParaRPr lang="pl" dirty="0" smtClean="0"/>
          </a:p>
          <a:p>
            <a:pPr algn="l" rtl="0">
              <a:buNone/>
            </a:pPr>
            <a:r>
              <a:rPr lang="pl" b="0" i="0" u="none" baseline="0"/>
              <a:t>wydaje się bardzo ciężka i smutna. Granica śmierci jest nie do ruszenia </a:t>
            </a:r>
            <a:endParaRPr lang="pl" dirty="0" smtClean="0"/>
          </a:p>
          <a:p>
            <a:pPr algn="l" rtl="0">
              <a:buNone/>
            </a:pPr>
            <a:r>
              <a:rPr lang="pl" b="0" i="0" u="none" baseline="0"/>
              <a:t>jest nieprzenikniona, ciemna i niepotrzebna. </a:t>
            </a:r>
            <a:endParaRPr lang="pl" dirty="0" smtClean="0"/>
          </a:p>
          <a:p>
            <a:pPr algn="l" rtl="0">
              <a:buNone/>
            </a:pPr>
            <a:r>
              <a:rPr lang="pl" b="0" i="0" u="none" baseline="0"/>
              <a:t>Co oznacza „poddać się”, poddać się poszukując? </a:t>
            </a:r>
            <a:endParaRPr lang="pl" dirty="0"/>
          </a:p>
          <a:p>
            <a:pPr algn="l" rtl="0">
              <a:buNone/>
            </a:pPr>
            <a:r>
              <a:rPr lang="pl" b="0" i="0" u="none" baseline="0"/>
              <a:t> </a:t>
            </a:r>
          </a:p>
          <a:p>
            <a:pPr algn="l" rtl="0">
              <a:buNone/>
            </a:pPr>
            <a:r>
              <a:rPr lang="pl" b="0" i="0" u="none" baseline="0"/>
              <a:t>Może moglibyśmy kiedyś spróbować zrozumieć niektóre sekrety śmierci </a:t>
            </a:r>
            <a:endParaRPr lang="pl" dirty="0" smtClean="0"/>
          </a:p>
          <a:p>
            <a:pPr algn="l" rtl="0">
              <a:buNone/>
            </a:pPr>
            <a:r>
              <a:rPr lang="pl" b="0" i="0" u="none" baseline="0"/>
              <a:t>gdybyśmy pozwolili śmierci mówić. Możemy pozwolić jej mówić</a:t>
            </a:r>
          </a:p>
          <a:p>
            <a:pPr algn="l" rtl="0">
              <a:buNone/>
            </a:pPr>
            <a:r>
              <a:rPr lang="pl" b="0" i="0" u="none" baseline="0"/>
              <a:t>do nas osobiście. Co ma nam do powiedzenia? </a:t>
            </a:r>
          </a:p>
          <a:p>
            <a:pPr algn="l" rtl="0">
              <a:buNone/>
            </a:pPr>
            <a:r>
              <a:rPr lang="pl" b="0" i="0" u="none" baseline="0"/>
              <a:t>Być może to:</a:t>
            </a:r>
            <a:endParaRPr lang="pl" dirty="0"/>
          </a:p>
          <a:p>
            <a:pPr algn="l" rtl="0">
              <a:buNone/>
            </a:pPr>
            <a:r>
              <a:rPr lang="pl" b="0" i="0" u="none" baseline="0"/>
              <a:t> </a:t>
            </a:r>
          </a:p>
          <a:p>
            <a:pPr algn="l" rtl="0">
              <a:buNone/>
            </a:pPr>
            <a:r>
              <a:rPr lang="pl" b="0" i="0" u="none" baseline="0"/>
              <a:t>Tak, ty też nie przejdziesz obok. Wiem jak cię przestraszyć. Jestem cały czas </a:t>
            </a:r>
          </a:p>
          <a:p>
            <a:pPr algn="l" rtl="0">
              <a:buNone/>
            </a:pPr>
            <a:r>
              <a:rPr lang="pl" b="0" i="0" u="none" baseline="0"/>
              <a:t>u progu twoich drzwi i nie chcesz o mnie nic wiedzieć, kłamiesz i nic o mnie </a:t>
            </a:r>
          </a:p>
          <a:p>
            <a:pPr algn="l" rtl="0">
              <a:buNone/>
            </a:pPr>
            <a:r>
              <a:rPr lang="pl" b="0" i="0" u="none" baseline="0"/>
              <a:t>nie mówisz. Rozumiem.</a:t>
            </a:r>
          </a:p>
          <a:p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3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pl" b="1" i="0" u="none" baseline="0"/>
              <a:t>Refleksja o śmierci</a:t>
            </a:r>
            <a:r>
              <a:rPr lang="pl"/>
              <a:t/>
            </a:r>
            <a:br>
              <a:rPr lang="pl"/>
            </a:b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endParaRPr lang="pl" sz="1800" dirty="0"/>
          </a:p>
          <a:p>
            <a:pPr algn="l" rtl="0">
              <a:buNone/>
            </a:pPr>
            <a:r>
              <a:rPr lang="pl" sz="1800" b="0" i="0" u="none" baseline="0"/>
              <a:t>I śmieć może jeszcze powiedzieć:</a:t>
            </a:r>
          </a:p>
          <a:p>
            <a:pPr algn="l" rtl="0">
              <a:buNone/>
            </a:pPr>
            <a:endParaRPr lang="pl" sz="1800" dirty="0"/>
          </a:p>
          <a:p>
            <a:pPr algn="l" rtl="0">
              <a:buNone/>
            </a:pPr>
            <a:r>
              <a:rPr lang="pl" sz="1800" b="0" i="0" u="none" baseline="0"/>
              <a:t>Może przystaniesz choć na chwilę. Może znajdziesz chwilę czasu dla siebie i </a:t>
            </a:r>
          </a:p>
          <a:p>
            <a:pPr algn="l" rtl="0">
              <a:buNone/>
            </a:pPr>
            <a:r>
              <a:rPr lang="pl" sz="1800" b="0" i="0" u="none" baseline="0"/>
              <a:t>dla mnie, śmierci. Spróbuj już teraz zbadać tą granicę </a:t>
            </a:r>
          </a:p>
          <a:p>
            <a:pPr algn="l" rtl="0">
              <a:buNone/>
            </a:pPr>
            <a:r>
              <a:rPr lang="pl" sz="1800" b="0" i="0" u="none" baseline="0"/>
              <a:t>i trochę też strach i presję. Spróbuj poczuć co daje ci siłę </a:t>
            </a:r>
          </a:p>
          <a:p>
            <a:pPr algn="l" rtl="0">
              <a:buNone/>
            </a:pPr>
            <a:r>
              <a:rPr lang="pl" sz="1800" b="0" i="0" u="none" baseline="0"/>
              <a:t>i wiarę w tych chwilach: władza, posiadanie, pieniądze, jedzenie </a:t>
            </a:r>
          </a:p>
          <a:p>
            <a:pPr algn="l" rtl="0">
              <a:buNone/>
            </a:pPr>
            <a:r>
              <a:rPr lang="pl" sz="1800" b="0" i="0" u="none" baseline="0"/>
              <a:t>lub picie? Czy może: doświadczenie, zrozumienie, bliskość </a:t>
            </a:r>
          </a:p>
          <a:p>
            <a:pPr algn="l" rtl="0">
              <a:buNone/>
            </a:pPr>
            <a:r>
              <a:rPr lang="pl" sz="1800" b="0" i="0" u="none" baseline="0"/>
              <a:t>i dotyk? Oczywiście, ja, śmierć pozotanę tak jak zawsze twardą granicą. </a:t>
            </a:r>
          </a:p>
          <a:p>
            <a:pPr algn="l" rtl="0">
              <a:buNone/>
            </a:pPr>
            <a:r>
              <a:rPr lang="pl" sz="1800" b="0" i="0" u="none" baseline="0"/>
              <a:t>Ale być może dla twojego życia jestem kopniakiem: wypycham cię na głębię, </a:t>
            </a:r>
          </a:p>
          <a:p>
            <a:pPr algn="l" rtl="0">
              <a:buNone/>
            </a:pPr>
            <a:r>
              <a:rPr lang="pl" sz="1800" b="0" i="0" u="none" baseline="0"/>
              <a:t>wypycham na istotę, na współczucie i miłość - już teraz, </a:t>
            </a:r>
            <a:endParaRPr lang="pl" sz="1800" dirty="0" smtClean="0"/>
          </a:p>
          <a:p>
            <a:pPr algn="l" rtl="0">
              <a:buNone/>
            </a:pPr>
            <a:r>
              <a:rPr lang="pl" sz="1800" b="0" i="0" u="none" baseline="0"/>
              <a:t>podczas życia, a nie dopiero w chwili śmierci. Zawsze jest tu mowa o życiu.</a:t>
            </a:r>
            <a:endParaRPr lang="pl" sz="1800" dirty="0"/>
          </a:p>
          <a:p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4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pl" b="1" i="0" u="none" baseline="0"/>
              <a:t>Refleksja o śmierci</a:t>
            </a:r>
            <a:r>
              <a:rPr lang="pl"/>
              <a:t/>
            </a:r>
            <a:br>
              <a:rPr lang="pl"/>
            </a:b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" sz="1800" dirty="0" smtClean="0"/>
          </a:p>
          <a:p>
            <a:endParaRPr lang="pl" sz="1800" dirty="0"/>
          </a:p>
          <a:p>
            <a:pPr algn="l" rtl="0">
              <a:buNone/>
            </a:pPr>
            <a:r>
              <a:rPr lang="pl" sz="1800" b="0" i="0" u="none" baseline="0"/>
              <a:t>W ten lub podobny sposób mogła by mówić do nas śmierć, tak by zmiękczyć </a:t>
            </a:r>
          </a:p>
          <a:p>
            <a:pPr algn="l" rtl="0">
              <a:buNone/>
            </a:pPr>
            <a:r>
              <a:rPr lang="pl" sz="1800" b="0" i="0" u="none" baseline="0"/>
              <a:t>choć trochę naszą obawę i strach. I granica śmierci może stać się kopniakiem </a:t>
            </a:r>
          </a:p>
          <a:p>
            <a:pPr algn="l" rtl="0">
              <a:buNone/>
            </a:pPr>
            <a:r>
              <a:rPr lang="pl" sz="1800" b="0" i="0" u="none" baseline="0"/>
              <a:t>dla naszego życia, dla ludzkiej godności w podporządkowaniu się. Dobrze jest</a:t>
            </a:r>
          </a:p>
          <a:p>
            <a:pPr algn="l" rtl="0">
              <a:buNone/>
            </a:pPr>
            <a:r>
              <a:rPr lang="pl" sz="1800" b="0" i="0" u="none" baseline="0"/>
              <a:t> pozwolić rzeczom mówić, nawet śmierci.  Dobrze jest być otwartym </a:t>
            </a:r>
          </a:p>
          <a:p>
            <a:pPr algn="l" rtl="0">
              <a:buNone/>
            </a:pPr>
            <a:r>
              <a:rPr lang="pl" sz="1800" b="0" i="0" u="none" baseline="0"/>
              <a:t>na duchu na wszystko co chce do nas mówić i wszystko co ma do nas </a:t>
            </a:r>
          </a:p>
          <a:p>
            <a:pPr algn="l" rtl="0">
              <a:buNone/>
            </a:pPr>
            <a:r>
              <a:rPr lang="pl" sz="1800" b="0" i="0" u="none" baseline="0"/>
              <a:t>przyjść. </a:t>
            </a:r>
            <a:endParaRPr lang="pl" sz="1800" dirty="0"/>
          </a:p>
          <a:p>
            <a:pPr algn="l" rtl="0">
              <a:buNone/>
            </a:pPr>
            <a:r>
              <a:rPr lang="pl" sz="1800" b="0" i="0" u="none" baseline="0"/>
              <a:t> </a:t>
            </a:r>
          </a:p>
          <a:p>
            <a:pPr algn="l" rtl="0">
              <a:buNone/>
            </a:pPr>
            <a:r>
              <a:rPr lang="pl" sz="1800" b="0" i="0" u="none" baseline="0"/>
              <a:t> </a:t>
            </a:r>
          </a:p>
          <a:p>
            <a:pPr algn="l" rtl="0">
              <a:buNone/>
            </a:pPr>
            <a:r>
              <a:rPr lang="pl" sz="1800" b="0" i="1" u="none" baseline="0"/>
              <a:t>Przeczytajcie ten tekst i pozwólcie się poprowadzić pytaniom, które się pojawiają.......</a:t>
            </a:r>
            <a:endParaRPr lang="pl" sz="1800" dirty="0"/>
          </a:p>
          <a:p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5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pl" b="1" i="0" u="none" baseline="0"/>
              <a:t>Refleksja o śmierci</a:t>
            </a:r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6</a:t>
            </a:fld>
            <a:endParaRPr lang="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018458"/>
          </a:xfrm>
        </p:spPr>
        <p:txBody>
          <a:bodyPr>
            <a:normAutofit/>
          </a:bodyPr>
          <a:lstStyle/>
          <a:p>
            <a:pPr rtl="0"/>
            <a:r>
              <a:rPr lang="pl" b="1" i="0" u="none" baseline="0"/>
              <a:t>l. Prawo człowieka do pozostania człowiekiem w czasie śmierci.</a:t>
            </a:r>
            <a:r>
              <a:rPr lang="pl"/>
              <a:t/>
            </a:r>
            <a:br>
              <a:rPr lang="pl"/>
            </a:br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7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pl" b="1" i="1" u="none" baseline="0"/>
              <a:t>Szczególowe wymagania:</a:t>
            </a:r>
            <a:r>
              <a:rPr lang="pl"/>
              <a:t/>
            </a:r>
            <a:br>
              <a:rPr lang="pl"/>
            </a:b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pl" b="0" i="0" u="none" baseline="0"/>
              <a:t>- chcę być traktowany/traktowana jak istota ludzka aż do śmierci;</a:t>
            </a:r>
          </a:p>
          <a:p>
            <a:pPr algn="l" rtl="0"/>
            <a:r>
              <a:rPr lang="pl" b="0" i="0" u="none" baseline="0"/>
              <a:t>- zachować swoją indywidualność i wolność decyzji nawet wtedy kiedy nie zgadzam się z innymi;</a:t>
            </a:r>
          </a:p>
          <a:p>
            <a:pPr algn="l" rtl="0"/>
            <a:r>
              <a:rPr lang="pl" b="0" i="0" u="none" baseline="0"/>
              <a:t>- godność, pokój, brak bólu, szczerość, nietykalność mojego ciała aż do śmierci. </a:t>
            </a:r>
            <a:endParaRPr lang="pl" dirty="0" smtClean="0"/>
          </a:p>
          <a:p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8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pl" b="1" i="1" u="none" baseline="0"/>
              <a:t>Zasady właściwej opieki:</a:t>
            </a:r>
            <a:r>
              <a:rPr lang="pl"/>
              <a:t/>
            </a:r>
            <a:br>
              <a:rPr lang="pl"/>
            </a:b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pl" b="0" i="0" u="none" baseline="0"/>
              <a:t>- wyobraź sobie zawsze człowieka bez jego choroby.</a:t>
            </a:r>
          </a:p>
          <a:p>
            <a:pPr algn="l" rtl="0"/>
            <a:r>
              <a:rPr lang="pl" b="0" i="0" u="none" baseline="0"/>
              <a:t>- nie porównuj go do jego stanu lub choroby; szanuj go takim jaki jest.</a:t>
            </a:r>
          </a:p>
          <a:p>
            <a:pPr algn="l" rtl="0"/>
            <a:r>
              <a:rPr lang="pl" b="0" i="0" u="none" baseline="0"/>
              <a:t>- nie atakuj integralności i wolności pacjenta; powstrzymaj się od jakiegokolwiek rodzaju przemocy: nie mieszaj się w sprawy osobiste, zwłaszcza w jego osobistą śmierć.</a:t>
            </a:r>
          </a:p>
          <a:p>
            <a:pPr algn="l" rtl="0"/>
            <a:r>
              <a:rPr lang="pl" b="0" i="0" u="none" baseline="0"/>
              <a:t>- pozwól mu mówić o wszystkim; o tym co się z nim dzieje, tak jak on/ona tego chce </a:t>
            </a:r>
            <a:endParaRPr lang="pl" dirty="0" smtClean="0"/>
          </a:p>
          <a:p>
            <a:pPr algn="l" rtl="0"/>
            <a:r>
              <a:rPr lang="pl" b="0" i="0" u="none" baseline="0"/>
              <a:t>- współpracuj z pacjentem we wszystkim</a:t>
            </a:r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" b="0" i="0" u="none" baseline="0"/>
              <a:t>Norbert Heyman  Katolicki kapelan szpitalny 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33A6147-FB8F-44BE-83B7-544676C9E845}" type="slidenum">
              <a:rPr/>
              <a:pPr/>
              <a:t>9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284</TotalTime>
  <Words>1146</Words>
  <Application>Microsoft Office PowerPoint</Application>
  <PresentationFormat>On-screen Show (4:3)</PresentationFormat>
  <Paragraphs>236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Book Antiqua</vt:lpstr>
      <vt:lpstr>Calibri</vt:lpstr>
      <vt:lpstr>Lucida Sans</vt:lpstr>
      <vt:lpstr>Wingdings</vt:lpstr>
      <vt:lpstr>Wingdings 2</vt:lpstr>
      <vt:lpstr>Wingdings 3</vt:lpstr>
      <vt:lpstr>Ananke</vt:lpstr>
      <vt:lpstr>Rozmowy o śmierci i umieraniu</vt:lpstr>
      <vt:lpstr>Tezy</vt:lpstr>
      <vt:lpstr>Refleksja o śmierci </vt:lpstr>
      <vt:lpstr>Refleksja o śmierci </vt:lpstr>
      <vt:lpstr>Refleksja o śmierci </vt:lpstr>
      <vt:lpstr>Refleksja o śmierci</vt:lpstr>
      <vt:lpstr>l. Prawo człowieka do pozostania człowiekiem w czasie śmierci. </vt:lpstr>
      <vt:lpstr>Szczególowe wymagania: </vt:lpstr>
      <vt:lpstr>Zasady właściwej opieki: </vt:lpstr>
      <vt:lpstr>2 Prawo człowieka do bycia pod ciągłą i adekwatną opieką innych ludzi. </vt:lpstr>
      <vt:lpstr>Szczególowe wymagania: </vt:lpstr>
      <vt:lpstr>Zasady właściwej opieki:  </vt:lpstr>
      <vt:lpstr>3 Prawo do nadziei i marzeń  </vt:lpstr>
      <vt:lpstr>Szczególowe wymagania: </vt:lpstr>
      <vt:lpstr>  Zasady właściwej opieki:   </vt:lpstr>
      <vt:lpstr>Trzy „złote zasady” </vt:lpstr>
      <vt:lpstr>PowerPoint Presentation</vt:lpstr>
      <vt:lpstr>Straty życiowe</vt:lpstr>
      <vt:lpstr>Ewidentne staty</vt:lpstr>
      <vt:lpstr>Straty podobne </vt:lpstr>
      <vt:lpstr>Straty charakterystyczne dla danego wieku  </vt:lpstr>
      <vt:lpstr>Refleksja na temat własnej śmierci  </vt:lpstr>
      <vt:lpstr>Refleksja na temat własnej śmierci </vt:lpstr>
      <vt:lpstr>Refleksja na temat własnej śmierci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 und Sterben</dc:title>
  <dc:creator>seelsorge</dc:creator>
  <cp:lastModifiedBy>Traduceri10</cp:lastModifiedBy>
  <cp:revision>50</cp:revision>
  <dcterms:created xsi:type="dcterms:W3CDTF">2015-12-09T13:57:14Z</dcterms:created>
  <dcterms:modified xsi:type="dcterms:W3CDTF">2016-02-15T15:26:58Z</dcterms:modified>
</cp:coreProperties>
</file>