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66" r:id="rId4"/>
    <p:sldId id="265" r:id="rId5"/>
    <p:sldId id="267" r:id="rId6"/>
    <p:sldId id="268" r:id="rId7"/>
    <p:sldId id="270" r:id="rId8"/>
    <p:sldId id="271" r:id="rId9"/>
    <p:sldId id="276" r:id="rId10"/>
    <p:sldId id="278" r:id="rId11"/>
    <p:sldId id="279" r:id="rId12"/>
    <p:sldId id="280" r:id="rId13"/>
    <p:sldId id="281" r:id="rId14"/>
    <p:sldId id="282" r:id="rId15"/>
    <p:sldId id="257" r:id="rId16"/>
    <p:sldId id="259" r:id="rId17"/>
    <p:sldId id="260" r:id="rId18"/>
    <p:sldId id="261" r:id="rId19"/>
    <p:sldId id="262" r:id="rId20"/>
    <p:sldId id="277" r:id="rId21"/>
    <p:sldId id="263" r:id="rId22"/>
    <p:sldId id="264" r:id="rId2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65" autoAdjust="0"/>
    <p:restoredTop sz="94660"/>
  </p:normalViewPr>
  <p:slideViewPr>
    <p:cSldViewPr>
      <p:cViewPr>
        <p:scale>
          <a:sx n="76" d="100"/>
          <a:sy n="76" d="100"/>
        </p:scale>
        <p:origin x="-136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5F457-E44C-48B5-88EE-D1646F0B884F}" type="datetimeFigureOut">
              <a:rPr lang="de-DE" smtClean="0"/>
              <a:pPr/>
              <a:t>02.02.2016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AB34C-E123-4C9F-90C3-53A86EA70A6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5486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C3AF-A420-441B-A5AD-803C99D2DB0A}" type="datetime1">
              <a:rPr lang="de-DE" smtClean="0"/>
              <a:pPr/>
              <a:t>02.02.2016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Norbert Heyman </a:t>
            </a:r>
            <a:r>
              <a:rPr lang="it-IT" dirty="0" smtClean="0"/>
              <a:t>Pastor catolic din cadrul spitalului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16CA6-AA48-4DEC-93C6-BAFEA6E9A68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375BB-D9CA-4839-A5CB-EB8A33BBDE2F}" type="datetime1">
              <a:rPr lang="de-DE" smtClean="0"/>
              <a:pPr/>
              <a:t>02.02.2016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Norbert Heyman </a:t>
            </a:r>
            <a:r>
              <a:rPr lang="it-IT" dirty="0" smtClean="0"/>
              <a:t>Pastor catolic din cadrul spitalului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16CA6-AA48-4DEC-93C6-BAFEA6E9A68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46636-B429-4416-8B0B-A792803F17B4}" type="datetime1">
              <a:rPr lang="de-DE" smtClean="0"/>
              <a:pPr/>
              <a:t>02.02.2016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Norbert Heyman </a:t>
            </a:r>
            <a:r>
              <a:rPr lang="it-IT" dirty="0" smtClean="0"/>
              <a:t>Pastor catolic din cadrul spitalului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16CA6-AA48-4DEC-93C6-BAFEA6E9A68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1862-2B71-4DDB-AC78-D468F3853412}" type="datetime1">
              <a:rPr lang="de-DE" smtClean="0"/>
              <a:pPr/>
              <a:t>02.02.2016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Norbert Heyman </a:t>
            </a:r>
            <a:r>
              <a:rPr lang="it-IT" dirty="0" smtClean="0"/>
              <a:t>Pastor catolic din cadrul spitalului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16CA6-AA48-4DEC-93C6-BAFEA6E9A68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59405-FA04-4AB8-BF78-CC07EF79A362}" type="datetime1">
              <a:rPr lang="de-DE" smtClean="0"/>
              <a:pPr/>
              <a:t>02.02.2016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Norbert Heyman </a:t>
            </a:r>
            <a:r>
              <a:rPr lang="it-IT" dirty="0" smtClean="0"/>
              <a:t>Pastor catolic din cadrul spitalului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16CA6-AA48-4DEC-93C6-BAFEA6E9A68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17B3-1A75-4F85-98B6-9C494704A583}" type="datetime1">
              <a:rPr lang="de-DE" smtClean="0"/>
              <a:pPr/>
              <a:t>02.02.2016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Norbert Heyman </a:t>
            </a:r>
            <a:r>
              <a:rPr lang="it-IT" dirty="0" smtClean="0"/>
              <a:t>Pastor catolic din cadrul spitalului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16CA6-AA48-4DEC-93C6-BAFEA6E9A68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017F-26C8-4074-BCA4-DA8F3FBDB7FD}" type="datetime1">
              <a:rPr lang="de-DE" smtClean="0"/>
              <a:pPr/>
              <a:t>02.02.2016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Norbert Heyman </a:t>
            </a:r>
            <a:r>
              <a:rPr lang="it-IT" dirty="0" smtClean="0"/>
              <a:t>Pastor catolic din cadrul spitalului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16CA6-AA48-4DEC-93C6-BAFEA6E9A68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56F6-7291-433F-9709-D7D8848C706A}" type="datetime1">
              <a:rPr lang="de-DE" smtClean="0"/>
              <a:pPr/>
              <a:t>02.02.2016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Norbert Heyman </a:t>
            </a:r>
            <a:r>
              <a:rPr lang="it-IT" dirty="0" smtClean="0"/>
              <a:t>Pastor catolic din cadrul spitalului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16CA6-AA48-4DEC-93C6-BAFEA6E9A68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89AF7-BCE3-4002-A42D-F0471876E9BB}" type="datetime1">
              <a:rPr lang="de-DE" smtClean="0"/>
              <a:pPr/>
              <a:t>02.02.2016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Norbert Heyman </a:t>
            </a:r>
            <a:r>
              <a:rPr lang="it-IT" dirty="0" smtClean="0"/>
              <a:t>Pastor catolic din cadrul spitalului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16CA6-AA48-4DEC-93C6-BAFEA6E9A68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7E46-4FE9-47A1-BD16-AEBED768AEBB}" type="datetime1">
              <a:rPr lang="de-DE" smtClean="0"/>
              <a:pPr/>
              <a:t>02.02.2016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Norbert Heyman </a:t>
            </a:r>
            <a:r>
              <a:rPr lang="it-IT" dirty="0" smtClean="0"/>
              <a:t>Pastor catolic din cadrul spitalului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16CA6-AA48-4DEC-93C6-BAFEA6E9A68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86A93-02E4-41B9-A6A2-0A466A244A76}" type="datetime1">
              <a:rPr lang="de-DE" smtClean="0"/>
              <a:pPr/>
              <a:t>02.02.2016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Norbert Heyman </a:t>
            </a:r>
            <a:r>
              <a:rPr lang="it-IT" dirty="0" smtClean="0"/>
              <a:t>Pastor catolic din cadrul spitalului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16CA6-AA48-4DEC-93C6-BAFEA6E9A68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38071-C432-4BA3-8A0A-F49A9CD5C58E}" type="datetime1">
              <a:rPr lang="de-DE" smtClean="0"/>
              <a:pPr/>
              <a:t>02.02.2016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Norbert Heyman </a:t>
            </a:r>
            <a:r>
              <a:rPr lang="it-IT" dirty="0" smtClean="0"/>
              <a:t>Pastor catolic din cadrul spitalului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16CA6-AA48-4DEC-93C6-BAFEA6E9A680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rtl="0"/>
            <a:r>
              <a:rPr sz="7200" b="0" i="0" u="none" baseline="0" lang="pl"/>
              <a:t>Ruch „Hospicjum”</a:t>
            </a:r>
            <a:endParaRPr lang="pl" sz="72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r>
              <a:rPr b="0" i="0" u="none" baseline="0" lang="pl"/>
              <a:t/>
            </a:r>
            <a:fld id="{88816CA6-AA48-4DEC-93C6-BAFEA6E9A680}" type="slidenum">
              <a:rPr/>
              <a:pPr/>
              <a:t>1</a:t>
            </a:fld>
            <a:endParaRPr lang="pl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b="0" i="0" u="none" baseline="0" lang="pl"/>
              <a:t>Norbert Heyman  Katolicki kapelan szpitalny</a:t>
            </a:r>
            <a:endParaRPr lang="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pPr rtl="0"/>
            <a:r>
              <a:rPr b="1" i="0" u="none" baseline="0" lang="pl"/>
              <a:t>Cztery filary praktycznej pomocy paliatywnej</a:t>
            </a:r>
            <a:br>
              <a:rPr b="1" lang="pl"/>
            </a:br>
            <a:endParaRPr lang="p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endParaRPr lang="pl" dirty="0" smtClean="0"/>
          </a:p>
          <a:p>
            <a:pPr algn="l" rtl="0"/>
            <a:r>
              <a:rPr b="0" i="0" u="none" baseline="0" lang="pl"/>
              <a:t>Opieka paliatywna skoncentrowana jest na indywidualnych potrzebach osób dotkniętych problemem umierania. Oprócz potrzeb fizycznych koncentruje się ona również na potrzebach społecznych, emocjonalnych i duchowych. Ta forma holistycznego wsparcia jest możliwa jedynie dzięki profesjonalnemu i interdyscyplinarnemu podejściu w oparciu o cztery filary praktycznej codziennej pomocy paliatywnej.</a:t>
            </a:r>
            <a:endParaRPr lang="pl" dirty="0" smtClean="0"/>
          </a:p>
          <a:p>
            <a:endParaRPr lang="p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r>
              <a:rPr b="0" i="0" u="none" baseline="0" lang="pl"/>
              <a:t/>
            </a:r>
            <a:fld id="{88816CA6-AA48-4DEC-93C6-BAFEA6E9A680}" type="slidenum">
              <a:rPr/>
              <a:pPr/>
              <a:t>10</a:t>
            </a:fld>
            <a:endParaRPr lang="pl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b="0" i="0" u="none" baseline="0" lang="pl"/>
              <a:t>Norbert Heyman  Katolicki kapelan szpitalny</a:t>
            </a:r>
            <a:endParaRPr lang="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b="1" i="0" u="none" baseline="0" lang="pl"/>
              <a:t>Cztery filary praktycznej pomocy paliatywnej</a:t>
            </a:r>
            <a:endParaRPr lang="p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b="1" i="0" u="none" baseline="0" lang="pl"/>
              <a:t>Wsparcie w opiece paliatywnej</a:t>
            </a:r>
            <a:br>
              <a:rPr lang="pl"/>
            </a:br>
            <a:r>
              <a:rPr b="0" i="0" u="none" baseline="0" lang="pl"/>
              <a:t> Człowiek z postępującą chorobą często wymaga intensywnej specjalistycznej opieki. Asystenci opieki paliatywnej przechodzą kompleksowe szkolenia i posiadają specjalistyczną wiedzę niezbędną dla rozpoznania i adekwatnego zaspokojenia potrzeb osób znajdujących się w fazie terminalnej. </a:t>
            </a:r>
            <a:endParaRPr lang="p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r>
              <a:rPr b="0" i="0" u="none" baseline="0" lang="pl"/>
              <a:t/>
            </a:r>
            <a:fld id="{88816CA6-AA48-4DEC-93C6-BAFEA6E9A680}" type="slidenum">
              <a:rPr/>
              <a:pPr/>
              <a:t>11</a:t>
            </a:fld>
            <a:endParaRPr lang="pl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b="0" i="0" u="none" baseline="0" lang="pl"/>
              <a:t>Norbert Heyman  Katolicki kapelan szpitalny</a:t>
            </a:r>
            <a:endParaRPr lang="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b="1" i="0" u="none" baseline="0" lang="pl"/>
              <a:t>Cztery filary praktycznej pomocy paliatywnej </a:t>
            </a:r>
            <a:endParaRPr lang="p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b="1" i="0" u="none" baseline="0" lang="pl"/>
              <a:t>Wsparcie w medycynie paliatywnej</a:t>
            </a:r>
            <a:br>
              <a:rPr b="1" lang="pl"/>
            </a:br>
            <a:r>
              <a:rPr b="0" i="0" u="none" baseline="0" lang="pl"/>
              <a:t> Celem pomocy medycznej jest możliwie jak najskuteczniejsze zwalczanie bólu i objawów chorobowych przy pomocy najlepszych dostępnych leków dla polepszenia jakości życia osób w fazie terminalnej.</a:t>
            </a:r>
            <a:endParaRPr lang="p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r>
              <a:rPr b="0" i="0" u="none" baseline="0" lang="pl"/>
              <a:t/>
            </a:r>
            <a:fld id="{88816CA6-AA48-4DEC-93C6-BAFEA6E9A680}" type="slidenum">
              <a:rPr/>
              <a:pPr/>
              <a:t>12</a:t>
            </a:fld>
            <a:endParaRPr lang="pl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b="0" i="0" u="none" baseline="0" lang="pl"/>
              <a:t>Norbert Heyman  Katolicki kapelan szpitalny</a:t>
            </a:r>
            <a:endParaRPr lang="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b="1" i="0" u="none" baseline="0" lang="pl"/>
              <a:t>Cztery filary praktycznej pomocy paliatywnej </a:t>
            </a:r>
            <a:endParaRPr lang="p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b="1" i="0" u="none" baseline="0" lang="pl"/>
              <a:t>Wsparcie psychologiczne</a:t>
            </a:r>
            <a:br>
              <a:rPr lang="pl"/>
            </a:br>
            <a:r>
              <a:rPr b="0" i="0" u="none" baseline="0" lang="pl"/>
              <a:t>Jest to wspieranie emocjonalne osób umierających i ich rodzin. Wszyscy opiekunowie i opiekunki w ramach pomocy paliatywnej postrzegają te osoby jako całość i pomagają im jak najlepiej przeżywać i przepracowywać ich uczucia związane z chorobą i zbliżającą się śmiercią. </a:t>
            </a:r>
            <a:endParaRPr lang="p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r>
              <a:rPr b="0" i="0" u="none" baseline="0" lang="pl"/>
              <a:t/>
            </a:r>
            <a:fld id="{88816CA6-AA48-4DEC-93C6-BAFEA6E9A680}" type="slidenum">
              <a:rPr/>
              <a:pPr/>
              <a:t>13</a:t>
            </a:fld>
            <a:endParaRPr lang="pl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b="0" i="0" u="none" baseline="0" lang="pl"/>
              <a:t>Norbert Heyman  Katolicki kapelan szpitalny</a:t>
            </a:r>
            <a:endParaRPr lang="pl" dirty="0"/>
          </a:p>
        </p:txBody>
      </p:sp>
      <p:sp>
        <p:nvSpPr>
          <p:cNvPr id="6" name="Rectangle 5"/>
          <p:cNvSpPr/>
          <p:nvPr/>
        </p:nvSpPr>
        <p:spPr>
          <a:xfrm>
            <a:off x="2255469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b="0" i="0" u="none" baseline="0" lang="pl"/>
              <a:t> </a:t>
            </a:r>
            <a:endParaRPr lang="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b="1" i="0" u="none" baseline="0" lang="pl"/>
              <a:t>Cztery filary praktycznej pomocy paliatywnej </a:t>
            </a:r>
            <a:endParaRPr lang="p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b="1" i="0" u="none" baseline="0" lang="pl"/>
              <a:t>Wsparcie psychologiczne</a:t>
            </a:r>
            <a:br>
              <a:rPr b="1" lang="pl"/>
            </a:br>
            <a:r>
              <a:rPr b="0" i="0" u="none" baseline="0" lang="pl"/>
              <a:t>Wraz ze zbliżającą się końcówką życia bardzo często pojawiają się pytania o jego sens.  Wsparcie duchowe nie ma na celu tego by udzielać szybkich odpowiedzi, ale to by stworzyć otwartą przestrzeń w której te pytania mają szansę zostać zadane indywidualnie przez każdą z osób. Niezależnie od wyznania i życiowych doświadczeń pojawiają się one i wyrażają w dużo szerszym kontekście.   </a:t>
            </a:r>
            <a:endParaRPr lang="p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r>
              <a:rPr b="0" i="0" u="none" baseline="0" lang="pl"/>
              <a:t/>
            </a:r>
            <a:fld id="{88816CA6-AA48-4DEC-93C6-BAFEA6E9A680}" type="slidenum">
              <a:rPr/>
              <a:pPr/>
              <a:t>14</a:t>
            </a:fld>
            <a:endParaRPr lang="pl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b="0" i="0" u="none" baseline="0" lang="pl"/>
              <a:t>Norbert Heyman  Katolicki kapelan szpitalny</a:t>
            </a:r>
            <a:endParaRPr lang="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b="0" i="0" u="none" baseline="0" lang="pl"/>
              <a:t>Centra stacjonarne</a:t>
            </a:r>
            <a:endParaRPr lang="p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>W roku 1967 w Anglii, Cicely Saunders powołała do życia pierwszą placówkę stacjonarną. </a:t>
            </a:r>
          </a:p>
          <a:p>
            <a:pPr algn="l" rtl="0"/>
            <a:r>
              <a:rPr b="0" i="0" u="none" baseline="0" lang="pl"/>
              <a:t>               Hospicjum Św. Krzysztofa</a:t>
            </a:r>
            <a:endParaRPr lang="pl" dirty="0" smtClean="0"/>
          </a:p>
          <a:p>
            <a:endParaRPr lang="pl" dirty="0" smtClean="0"/>
          </a:p>
          <a:p>
            <a:pPr algn="l" rtl="0"/>
            <a:r>
              <a:rPr b="0" i="0" u="none" baseline="0" lang="pl"/>
              <a:t>W Niemczech pierwsza placówka stacjonarna została otwarta w roku 1986 </a:t>
            </a:r>
          </a:p>
          <a:p>
            <a:pPr algn="l" rtl="0"/>
            <a:r>
              <a:rPr b="0" i="0" u="none" baseline="0" lang="pl"/>
              <a:t>               Hospicjum Haus Hörn w Aachen</a:t>
            </a:r>
            <a:endParaRPr lang="p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r>
              <a:rPr b="0" i="0" u="none" baseline="0" lang="pl"/>
              <a:t/>
            </a:r>
            <a:fld id="{88816CA6-AA48-4DEC-93C6-BAFEA6E9A680}" type="slidenum">
              <a:rPr/>
              <a:pPr/>
              <a:t>15</a:t>
            </a:fld>
            <a:endParaRPr lang="pl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b="0" i="0" u="none" baseline="0" lang="pl"/>
              <a:t>Norbert Heyman  Katolicki kapelan szpitalny</a:t>
            </a:r>
            <a:endParaRPr lang="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b="0" i="0" u="none" baseline="0" lang="pl"/>
              <a:t>Centra stacjonarne</a:t>
            </a:r>
            <a:endParaRPr lang="p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endParaRPr lang="pl" dirty="0" smtClean="0"/>
          </a:p>
          <a:p>
            <a:pPr algn="l" rtl="0"/>
            <a:r>
              <a:rPr sz="3600" b="0" i="0" u="none" baseline="0" lang="pl"/>
              <a:t>W</a:t>
            </a:r>
            <a:r>
              <a:rPr b="0" i="0" u="none" baseline="0" lang="pl"/>
              <a:t> Niemczech na przestrzeni ostatnich 15 lat ich liczba znacznie wzrosła.  </a:t>
            </a:r>
          </a:p>
          <a:p>
            <a:pPr algn="l" rtl="0"/>
            <a:r>
              <a:rPr b="0" i="0" u="none" baseline="0" lang="pl"/>
              <a:t>Z 30 hospicjów działających 1996 roku, w 2014 roku działa ich już ponad 200.</a:t>
            </a:r>
            <a:endParaRPr lang="p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r>
              <a:rPr b="0" i="0" u="none" baseline="0" lang="pl"/>
              <a:t/>
            </a:r>
            <a:fld id="{88816CA6-AA48-4DEC-93C6-BAFEA6E9A680}" type="slidenum">
              <a:rPr/>
              <a:pPr/>
              <a:t>16</a:t>
            </a:fld>
            <a:endParaRPr lang="pl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b="0" i="0" u="none" baseline="0" lang="pl"/>
              <a:t>Norbert Heyman  Katolicki kapelan szpitalny</a:t>
            </a:r>
            <a:endParaRPr lang="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b="0" i="0" u="none" baseline="0" lang="pl"/>
              <a:t>Usługi wsparcia mobilnego</a:t>
            </a:r>
            <a:endParaRPr lang="p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b="0" i="0" u="none" baseline="0" lang="pl"/>
              <a:t>W ostatnich dekadach</a:t>
            </a:r>
            <a:r>
              <a:rPr b="0" i="0" u="none" baseline="0" lang="pl">
                <a:latin typeface="Calibri" pitchFamily="34" charset="0"/>
                <a:cs typeface="Calibri" pitchFamily="34" charset="0"/>
              </a:rPr>
              <a:t> w wielu miejscach rozwinęły się usługi </a:t>
            </a:r>
            <a:r>
              <a:rPr b="0" i="0" u="none" baseline="0" lang="pl"/>
              <a:t>mobilnej pomocy domowej. Instytucje wspierające to przede wszystkim stowarzyszenia, kościelne organizacje charytatywne i dobroczynne.</a:t>
            </a:r>
          </a:p>
          <a:p>
            <a:pPr algn="l" rtl="0"/>
            <a:r>
              <a:rPr b="0" i="0" u="none" baseline="0" lang="pl"/>
              <a:t> Rok rocznie  (od 2014 roku) ten rodzaj wsparcia  udzielany jest około 30.000 osób - przy czym najczęściej są to działania wolontariuszy.  </a:t>
            </a:r>
            <a:endParaRPr lang="p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r>
              <a:rPr b="0" i="0" u="none" baseline="0" lang="pl"/>
              <a:t/>
            </a:r>
            <a:fld id="{88816CA6-AA48-4DEC-93C6-BAFEA6E9A680}" type="slidenum">
              <a:rPr/>
              <a:pPr/>
              <a:t>17</a:t>
            </a:fld>
            <a:endParaRPr lang="pl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b="0" i="0" u="none" baseline="0" lang="pl"/>
              <a:t>Norbert Heyman  Katolicki kapelan szpitalny</a:t>
            </a:r>
            <a:endParaRPr lang="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b="0" i="0" u="none" baseline="0" lang="pl"/>
              <a:t>Usługi wsparcia mobilnego </a:t>
            </a:r>
            <a:endParaRPr lang="p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" dirty="0" smtClean="0"/>
          </a:p>
          <a:p>
            <a:pPr algn="l" rtl="0"/>
            <a:r>
              <a:rPr b="0" i="0" u="none" baseline="0" lang="pl"/>
              <a:t>Działalność wolontariusza najczęściej odbywa się w domu danej osoby, czasami w ośrodkach stacjonarnyh i szpitalach.   </a:t>
            </a:r>
          </a:p>
          <a:p>
            <a:pPr algn="l" rtl="0"/>
            <a:r>
              <a:rPr b="0" i="0" u="none" baseline="0" lang="pl"/>
              <a:t>Jego przygotowaniem i szkoleniem zajmuje się wykwalifikowana osoba.</a:t>
            </a:r>
            <a:endParaRPr lang="p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r>
              <a:rPr b="0" i="0" u="none" baseline="0" lang="pl"/>
              <a:t/>
            </a:r>
            <a:fld id="{88816CA6-AA48-4DEC-93C6-BAFEA6E9A680}" type="slidenum">
              <a:rPr/>
              <a:pPr/>
              <a:t>18</a:t>
            </a:fld>
            <a:endParaRPr lang="pl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b="0" i="0" u="none" baseline="0" lang="pl"/>
              <a:t>Norbert Heyman  Katolicki kapelan szpitalny</a:t>
            </a:r>
            <a:endParaRPr lang="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b="0" i="0" u="none" baseline="0" lang="pl"/>
              <a:t>Ośrodki pomocy paliatywnej</a:t>
            </a:r>
            <a:endParaRPr lang="p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b="1" i="0" u="none" baseline="0" lang="pl"/>
              <a:t>Ośrodki pomocy paliatywnej</a:t>
            </a:r>
            <a:r>
              <a:rPr b="0" i="0" u="none" baseline="0" lang="pl"/>
              <a:t> to instytucje stacjonarne medycyny paliatywnej działające w szpitalach. </a:t>
            </a:r>
            <a:endParaRPr lang="pl" dirty="0" smtClean="0"/>
          </a:p>
          <a:p>
            <a:pPr algn="l" rtl="0"/>
            <a:r>
              <a:rPr b="0" i="0" u="none" baseline="0" lang="pl"/>
              <a:t>Próbuje się tam ograniczyć u nieuleczalnie chorych i umierających najbardziej uciążliwe objawy choroby. </a:t>
            </a:r>
          </a:p>
          <a:p>
            <a:pPr algn="l" rtl="0"/>
            <a:r>
              <a:rPr b="0" i="0" u="none" baseline="0" lang="pl"/>
              <a:t>Celem jest ostateczne wypisanie pacjenta do domu. </a:t>
            </a:r>
            <a:endParaRPr lang="p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r>
              <a:rPr b="0" i="0" u="none" baseline="0" lang="pl"/>
              <a:t/>
            </a:r>
            <a:fld id="{88816CA6-AA48-4DEC-93C6-BAFEA6E9A680}" type="slidenum">
              <a:rPr/>
              <a:pPr/>
              <a:t>19</a:t>
            </a:fld>
            <a:endParaRPr lang="pl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b="0" i="0" u="none" baseline="0" lang="pl"/>
              <a:t>Norbert Heyman  Katolicki kapelan szpitalny</a:t>
            </a:r>
            <a:endParaRPr lang="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" dirty="0" smtClean="0"/>
          </a:p>
          <a:p>
            <a:pPr algn="l" rtl="0"/>
            <a:r>
              <a:rPr b="0" i="0" u="none" baseline="0" lang="pl"/>
              <a:t>Ruch „Hospicjum” to nowoczesna organizacja, która zajmuje się poprawianiem sytuacji umierających i członków ich rodzin, pomaga pogodzić się ze </a:t>
            </a:r>
            <a:r>
              <a:rPr b="0" i="0" u="none" baseline="0" lang="pl">
                <a:latin typeface="Calibri" pitchFamily="34" charset="0"/>
                <a:cs typeface="Calibri" pitchFamily="34" charset="0"/>
              </a:rPr>
              <a:t>śmiercią w sytuacji, w której umiera nam ktoś bliski. </a:t>
            </a:r>
            <a:r>
              <a:rPr b="0" i="0" u="none" baseline="0" lang="pl"/>
              <a:t>W tym celu przede wszystkim zapewniamy duchowe wsparcie umierającym poprzez pomoc i opiekę paliatywną.</a:t>
            </a:r>
            <a:endParaRPr lang="p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r>
              <a:rPr b="0" i="0" u="none" baseline="0" lang="pl"/>
              <a:t/>
            </a:r>
            <a:fld id="{88816CA6-AA48-4DEC-93C6-BAFEA6E9A680}" type="slidenum">
              <a:rPr/>
              <a:pPr/>
              <a:t>2</a:t>
            </a:fld>
            <a:endParaRPr lang="pl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b="0" i="0" u="none" baseline="0" lang="pl"/>
              <a:t>Norbert Heyman  Katolicki kapelan szpitalny</a:t>
            </a:r>
            <a:endParaRPr lang="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b="0" i="0" u="none" baseline="0" lang="pl"/>
              <a:t>Ośrodki opieki paliatywnej</a:t>
            </a:r>
            <a:endParaRPr lang="p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b="0" i="0" u="none" baseline="0" lang="pl"/>
              <a:t>W razie potrzeby wsparcie przejmuje ekipa SAPV (specjalistyczne ambulatorium opieki paliatywnej) lub ośrodek opieki paliatywnej. </a:t>
            </a:r>
          </a:p>
          <a:p>
            <a:pPr algn="l" rtl="0"/>
            <a:r>
              <a:rPr b="0" i="0" u="none" baseline="0" lang="pl"/>
              <a:t>Jeśi pacjenta już nie można wypisać, ośrodek opieki paliatywnej oddaje do jego dyspozycji odpowiedni pokój i zapewnia wsparcie. </a:t>
            </a:r>
            <a:endParaRPr lang="p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r>
              <a:rPr b="0" i="0" u="none" baseline="0" lang="pl"/>
              <a:t/>
            </a:r>
            <a:fld id="{88816CA6-AA48-4DEC-93C6-BAFEA6E9A680}" type="slidenum">
              <a:rPr/>
              <a:pPr/>
              <a:t>20</a:t>
            </a:fld>
            <a:endParaRPr lang="pl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b="0" i="0" u="none" baseline="0" lang="pl"/>
              <a:t>Norbert Heyman  Katolicki kapelan szpitalny</a:t>
            </a:r>
            <a:endParaRPr lang="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b="0" i="0" u="none" baseline="0" lang="pl"/>
              <a:t>SAPV</a:t>
            </a:r>
            <a:endParaRPr lang="p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b="0" i="0" u="none" baseline="0" lang="pl"/>
              <a:t>Od 2007 roku wraz ze specjalistycznym ambulatorium opieki paliatywnej (SAPV) stworzono możliwości ograniczania cierpień osób w stadium terminalnym, dzięki odpowiedniemu leczeniu oraz wsparciu rodziny i bliskich. </a:t>
            </a:r>
            <a:endParaRPr lang="p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r>
              <a:rPr b="0" i="0" u="none" baseline="0" lang="pl"/>
              <a:t/>
            </a:r>
            <a:fld id="{88816CA6-AA48-4DEC-93C6-BAFEA6E9A680}" type="slidenum">
              <a:rPr/>
              <a:pPr/>
              <a:t>21</a:t>
            </a:fld>
            <a:endParaRPr lang="pl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b="0" i="0" u="none" baseline="0" lang="pl"/>
              <a:t>Norbert Heyman  Katolicki kapelan szpitalny</a:t>
            </a:r>
            <a:endParaRPr lang="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"/>
          </a:p>
        </p:txBody>
      </p:sp>
      <p:pic>
        <p:nvPicPr>
          <p:cNvPr id="9218" name="Picture 2" descr="http://www.dhpv.de/tl_files/public/Service/statistik/Zahlen_stationa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8136904" cy="6102678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r>
              <a:rPr b="0" i="0" u="none" baseline="0" lang="pl"/>
              <a:t/>
            </a:r>
            <a:fld id="{88816CA6-AA48-4DEC-93C6-BAFEA6E9A680}" type="slidenum">
              <a:rPr/>
              <a:pPr/>
              <a:t>22</a:t>
            </a:fld>
            <a:endParaRPr lang="pl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b="0" i="0" u="none" baseline="0" lang="pl"/>
              <a:t>Norbert Heyman  Katolicki kapelan szpitalny</a:t>
            </a:r>
            <a:endParaRPr lang="p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45941"/>
            <a:ext cx="8136904" cy="1110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301208"/>
            <a:ext cx="4664075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3" y="5789538"/>
            <a:ext cx="1656184" cy="38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endParaRPr lang="pl" dirty="0" smtClean="0"/>
          </a:p>
          <a:p>
            <a:pPr algn="l" rtl="0"/>
            <a:r>
              <a:rPr b="0" i="0" u="none" baseline="0" lang="pl"/>
              <a:t>Mówiąc o </a:t>
            </a:r>
            <a:r>
              <a:rPr b="1" i="0" u="none" baseline="0" lang="pl"/>
              <a:t>wsparciu duchowym </a:t>
            </a:r>
            <a:r>
              <a:rPr b="0" i="0" u="none" baseline="0" lang="pl"/>
              <a:t>umierających mamy na myśli towarzyszenie im w ostatnich tygodniach przed śmiercią, zapewniając im pocieszenie i empatyczną pomoc. </a:t>
            </a:r>
            <a:endParaRPr lang="pl" dirty="0" smtClean="0"/>
          </a:p>
          <a:p>
            <a:endParaRPr lang="pl" dirty="0" smtClean="0"/>
          </a:p>
          <a:p>
            <a:pPr algn="l" rtl="0"/>
            <a:r>
              <a:rPr b="0" i="0" u="none" baseline="0" lang="pl"/>
              <a:t>Dla osób, które przygotowują się do śmierci niezwykle ważna jest poświęcona im uwaga. </a:t>
            </a:r>
            <a:endParaRPr lang="pl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r>
              <a:rPr b="0" i="0" u="none" baseline="0" lang="pl"/>
              <a:t/>
            </a:r>
            <a:fld id="{88816CA6-AA48-4DEC-93C6-BAFEA6E9A680}" type="slidenum">
              <a:rPr/>
              <a:pPr/>
              <a:t>3</a:t>
            </a:fld>
            <a:endParaRPr lang="pl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b="0" i="0" u="none" baseline="0" lang="pl"/>
              <a:t>Norbert Heyman  Katolicki kapelan szpitalny</a:t>
            </a:r>
            <a:endParaRPr lang="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algn="l" rtl="0"/>
            <a:r>
              <a:rPr b="0" i="0" u="none" baseline="0" lang="pl"/>
              <a:t>Wsparcie duchowe i pomoc paliatywna wynika z interakcji społecznych, do których nie potrzeba specjalnych umiejętności - wystarczy tylko ludzki gest.</a:t>
            </a:r>
          </a:p>
          <a:p>
            <a:endParaRPr lang="pl" dirty="0" smtClean="0"/>
          </a:p>
          <a:p>
            <a:pPr algn="l" rtl="0"/>
            <a:r>
              <a:rPr b="0" i="0" u="none" baseline="0" lang="pl">
                <a:latin typeface="Calibri" pitchFamily="34" charset="0"/>
                <a:cs typeface="Calibri" pitchFamily="34" charset="0"/>
              </a:rPr>
              <a:t>W ten sposób opieka paliatywna rozumiana jest jako poprawa życia i skupiona jest przede wszyskim na udzielaniu pomocy w czasie śmierci.</a:t>
            </a:r>
            <a:endParaRPr lang="pl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r>
              <a:rPr b="0" i="0" u="none" baseline="0" lang="pl"/>
              <a:t/>
            </a:r>
            <a:fld id="{88816CA6-AA48-4DEC-93C6-BAFEA6E9A680}" type="slidenum">
              <a:rPr/>
              <a:pPr/>
              <a:t>4</a:t>
            </a:fld>
            <a:endParaRPr lang="pl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b="0" i="0" u="none" baseline="0" lang="pl"/>
              <a:t>Norbert Heyman  Katolicki kapelan szpitalny</a:t>
            </a:r>
            <a:endParaRPr lang="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b="0" i="0" u="none" baseline="0" lang="pl"/>
              <a:t>Zasady</a:t>
            </a:r>
            <a:endParaRPr lang="p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b="0" i="0" u="none" baseline="0" lang="pl"/>
              <a:t>Cicely Saunders w 1977 roku </a:t>
            </a:r>
            <a:endParaRPr lang="pl" dirty="0" smtClean="0"/>
          </a:p>
          <a:p>
            <a:pPr algn="l" rtl="0">
              <a:buNone/>
            </a:pPr>
            <a:r>
              <a:rPr b="0" i="0" u="none" baseline="0" lang="pl"/>
              <a:t>sformuowała podstawowe zasady </a:t>
            </a:r>
          </a:p>
          <a:p>
            <a:pPr algn="l" rtl="0">
              <a:buNone/>
            </a:pPr>
            <a:r>
              <a:rPr b="0" i="0" u="none" baseline="0" lang="pl"/>
              <a:t>opieki paliatywnej </a:t>
            </a:r>
          </a:p>
          <a:p>
            <a:pPr algn="l" rtl="0">
              <a:buNone/>
            </a:pPr>
            <a:r>
              <a:rPr b="0" i="0" u="none" baseline="0" lang="pl"/>
              <a:t>wyrażone wówczas jako  </a:t>
            </a:r>
          </a:p>
          <a:p>
            <a:pPr algn="l" rtl="0">
              <a:buNone/>
            </a:pPr>
            <a:r>
              <a:rPr b="0" i="0" u="none" baseline="0" lang="pl"/>
              <a:t>specjalne wsparcie umierających. </a:t>
            </a:r>
            <a:endParaRPr lang="pl" dirty="0" smtClean="0"/>
          </a:p>
          <a:p>
            <a:pPr algn="l" rtl="0">
              <a:buNone/>
            </a:pPr>
            <a:r>
              <a:rPr b="0" i="0" u="none" baseline="0" lang="pl"/>
              <a:t>(tłumaczenie z języka angielskiego)</a:t>
            </a:r>
          </a:p>
          <a:p>
            <a:endParaRPr lang="pl" dirty="0" smtClean="0"/>
          </a:p>
          <a:p>
            <a:endParaRPr lang="p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r>
              <a:rPr b="0" i="0" u="none" baseline="0" lang="pl"/>
              <a:t/>
            </a:r>
            <a:fld id="{88816CA6-AA48-4DEC-93C6-BAFEA6E9A680}" type="slidenum">
              <a:rPr/>
              <a:pPr/>
              <a:t>5</a:t>
            </a:fld>
            <a:endParaRPr lang="pl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b="0" i="0" u="none" baseline="0" lang="pl"/>
              <a:t>Norbert Heyman  Katolicki kapelan szpitalny</a:t>
            </a:r>
            <a:endParaRPr lang="pl" dirty="0"/>
          </a:p>
        </p:txBody>
      </p:sp>
      <p:pic>
        <p:nvPicPr>
          <p:cNvPr id="6" name="Grafik 5" descr="saund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1772816"/>
            <a:ext cx="2276893" cy="28225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b="0" i="0" u="none" baseline="0" lang="pl"/>
              <a:t>Zasady</a:t>
            </a:r>
            <a:endParaRPr lang="p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rtl="0"/>
            <a:r>
              <a:rPr b="0" i="0" u="none" baseline="0" lang="pl"/>
              <a:t>Leczenie pacjentów odbywa się w różnych trybach i środowiskach (szpital, opieka dzienna, dom rodzinny, dom starców i inne).</a:t>
            </a:r>
            <a:endParaRPr lang="pl" dirty="0" smtClean="0"/>
          </a:p>
          <a:p>
            <a:pPr algn="l" rtl="0"/>
            <a:r>
              <a:rPr b="0" i="0" u="none" baseline="0" lang="pl"/>
              <a:t>Zarządzanie nim odbywa się przy udziale multidyscyplinarnej ekipy doświadczonych profesjonalistów.  </a:t>
            </a:r>
          </a:p>
          <a:p>
            <a:pPr algn="l" rtl="0"/>
            <a:r>
              <a:rPr b="0" i="0" u="none" baseline="0" lang="pl"/>
              <a:t>Kontrola ogólnoobjawowa, zwłaszcza kontrola bólu realizowana jest wyłącznie przez specjalistów. </a:t>
            </a:r>
            <a:endParaRPr lang="pl" dirty="0" smtClean="0"/>
          </a:p>
          <a:p>
            <a:pPr algn="l" rtl="0"/>
            <a:r>
              <a:rPr b="0" i="0" u="none" baseline="0" lang="pl"/>
              <a:t>Opieka pielęgniarska odbywa się przy udziale wykwalifikowanego personelu. </a:t>
            </a:r>
            <a:endParaRPr lang="pl" dirty="0" smtClean="0"/>
          </a:p>
          <a:p>
            <a:pPr algn="l" rtl="0"/>
            <a:r>
              <a:rPr b="0" i="0" u="none" baseline="0" lang="pl"/>
              <a:t>Prowadzenie leczenia powierza się doświadczonemu członkowi zaspołu.   </a:t>
            </a:r>
            <a:endParaRPr lang="p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r>
              <a:rPr b="0" i="0" u="none" baseline="0" lang="pl"/>
              <a:t/>
            </a:r>
            <a:fld id="{88816CA6-AA48-4DEC-93C6-BAFEA6E9A680}" type="slidenum">
              <a:rPr/>
              <a:pPr/>
              <a:t>6</a:t>
            </a:fld>
            <a:endParaRPr lang="pl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b="0" i="0" u="none" baseline="0" lang="pl"/>
              <a:t>Norbert Heyman  Katolicki kapelan szpitalny</a:t>
            </a:r>
            <a:endParaRPr lang="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b="0" i="0" u="none" baseline="0" lang="pl"/>
              <a:t>Zasady</a:t>
            </a:r>
            <a:endParaRPr lang="p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b="0" i="0" u="none" baseline="0" lang="pl"/>
              <a:t>Potrzeby pacjentów i ich rodzin należy postrzegać jako całość. </a:t>
            </a:r>
            <a:endParaRPr lang="pl" dirty="0" smtClean="0"/>
          </a:p>
          <a:p>
            <a:pPr algn="l" rtl="0"/>
            <a:r>
              <a:rPr b="0" i="0" u="none" baseline="0" lang="pl"/>
              <a:t>Wolontariusze są immanentną częścią zespołu opiekuńczego.</a:t>
            </a:r>
          </a:p>
          <a:p>
            <a:pPr algn="l" rtl="0"/>
            <a:r>
              <a:rPr b="0" i="0" u="none" baseline="0" lang="pl"/>
              <a:t>Stosujemy zasadę „High person, low technology” - oznacza to , że na pierwszym planie jest człowiek, a dopiero później kosztowne osiągnięcia nowoczesnej medycyny.  Celem terapii jest poprawa jakości życia pacjentów. </a:t>
            </a:r>
            <a:endParaRPr lang="pl" dirty="0" smtClean="0"/>
          </a:p>
          <a:p>
            <a:pPr algn="l" rtl="0"/>
            <a:r>
              <a:rPr b="0" i="0" u="none" baseline="0" lang="pl"/>
              <a:t>Centralna administracja jest przez cały czas dostępna.</a:t>
            </a:r>
          </a:p>
          <a:p>
            <a:endParaRPr lang="p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r>
              <a:rPr b="0" i="0" u="none" baseline="0" lang="pl"/>
              <a:t/>
            </a:r>
            <a:fld id="{88816CA6-AA48-4DEC-93C6-BAFEA6E9A680}" type="slidenum">
              <a:rPr/>
              <a:pPr/>
              <a:t>7</a:t>
            </a:fld>
            <a:endParaRPr lang="pl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b="0" i="0" u="none" baseline="0" lang="pl"/>
              <a:t>Norbert Heyman  Katolicki kapelan szpitalny</a:t>
            </a:r>
            <a:endParaRPr lang="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b="0" i="0" u="none" baseline="0" lang="pl"/>
              <a:t>Zasady</a:t>
            </a:r>
            <a:endParaRPr lang="p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sz="2700" b="0" i="0" u="none" baseline="0" lang="pl"/>
              <a:t>Wsparcie psychologiczne dla bliskich w żałobie.  </a:t>
            </a:r>
            <a:endParaRPr lang="pl" sz="2700" dirty="0" smtClean="0"/>
          </a:p>
          <a:p>
            <a:pPr algn="l" rtl="0"/>
            <a:r>
              <a:rPr sz="2700" b="0" i="0" u="none" baseline="0" lang="pl"/>
              <a:t>Badanie, dokumentowanie i ocena efektów leczenia </a:t>
            </a:r>
            <a:endParaRPr lang="pl" sz="2700" dirty="0" smtClean="0"/>
          </a:p>
          <a:p>
            <a:pPr algn="l" rtl="0"/>
            <a:r>
              <a:rPr sz="2700" b="0" i="0" u="none" baseline="0" lang="pl"/>
              <a:t>Szkolenie (kursy szkoleniowe dla lekarzy, asystentów, asystentów pomocy społecznej i kapłanów)</a:t>
            </a:r>
          </a:p>
          <a:p>
            <a:pPr algn="l" rtl="0"/>
            <a:r>
              <a:rPr sz="2700" b="0" i="0" u="none" baseline="0" lang="pl"/>
              <a:t>Zaangażowanie i poświęcenie (wsparcie w bolesnych okolicznościach wymaga pewnej dojrzałości, współczucia i zrozumienia)</a:t>
            </a:r>
          </a:p>
          <a:p>
            <a:endParaRPr lang="p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r>
              <a:rPr b="0" i="0" u="none" baseline="0" lang="pl"/>
              <a:t/>
            </a:r>
            <a:fld id="{88816CA6-AA48-4DEC-93C6-BAFEA6E9A680}" type="slidenum">
              <a:rPr/>
              <a:pPr/>
              <a:t>8</a:t>
            </a:fld>
            <a:endParaRPr lang="pl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b="0" i="0" u="none" baseline="0" lang="pl"/>
              <a:t>Norbert Heyman  Katolicki kapelan szpitalny</a:t>
            </a:r>
            <a:endParaRPr lang="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b="0" i="0" u="none" baseline="0" lang="pl"/>
              <a:t>Pomoc paliatywna (WHO 2004)</a:t>
            </a:r>
            <a:endParaRPr lang="p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b="0" i="0" u="none" baseline="0" lang="pl"/>
              <a:t>„...polepszanie jakości życia pacjentów i ich rodzin, stawianie czoła problemom związanym ze śmiertelną chorobą: zapobieganie i zmniejszanie cierpienia, wczesne rozpoznawanie, właściwa diagnoza i leczenie bólu oraz innych problemów fizycznych, psychologicznych i duchowych.”</a:t>
            </a:r>
            <a:endParaRPr lang="p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r>
              <a:rPr b="0" i="0" u="none" baseline="0" lang="pl"/>
              <a:t/>
            </a:r>
            <a:fld id="{88816CA6-AA48-4DEC-93C6-BAFEA6E9A680}" type="slidenum">
              <a:rPr/>
              <a:pPr/>
              <a:t>9</a:t>
            </a:fld>
            <a:endParaRPr lang="pl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b="0" i="0" u="none" baseline="0" lang="pl"/>
              <a:t>Norbert Heyman  Katolicki kapelan szpitalny</a:t>
            </a:r>
            <a:endParaRPr lang="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986</Words>
  <Application>Microsoft Office PowerPoint</Application>
  <PresentationFormat>On-screen Show (4:3)</PresentationFormat>
  <Paragraphs>117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Larissa-Design</vt:lpstr>
      <vt:lpstr>Mişcarea "Hospice"</vt:lpstr>
      <vt:lpstr>PowerPoint Presentation</vt:lpstr>
      <vt:lpstr>PowerPoint Presentation</vt:lpstr>
      <vt:lpstr>PowerPoint Presentation</vt:lpstr>
      <vt:lpstr>Principii</vt:lpstr>
      <vt:lpstr>Principii</vt:lpstr>
      <vt:lpstr>Principii</vt:lpstr>
      <vt:lpstr>Principii</vt:lpstr>
      <vt:lpstr>Asistența paliativă(WHO 2004)</vt:lpstr>
      <vt:lpstr>Cei patru piloni ai practicii în asistența paliativă </vt:lpstr>
      <vt:lpstr>Cei patru piloni ai practicii în asistența paliativă</vt:lpstr>
      <vt:lpstr>Cei patru piloni ai practicii în asistența paliativă </vt:lpstr>
      <vt:lpstr>Cei patru piloni ai practicii în asistența paliativă </vt:lpstr>
      <vt:lpstr>Cei patru piloni ai practicii în asistența paliativă </vt:lpstr>
      <vt:lpstr>Centre staționare</vt:lpstr>
      <vt:lpstr>Centre staționare</vt:lpstr>
      <vt:lpstr>Servicii de asistență ambulante</vt:lpstr>
      <vt:lpstr>Servicii de asistență ambulantă</vt:lpstr>
      <vt:lpstr>Unități de asistență paliativă</vt:lpstr>
      <vt:lpstr>Unități de îngrijire paliativă</vt:lpstr>
      <vt:lpstr>SAPV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Hopizbewegung</dc:title>
  <dc:creator>seelsorge</dc:creator>
  <cp:lastModifiedBy>Tatiana</cp:lastModifiedBy>
  <cp:revision>72</cp:revision>
  <dcterms:created xsi:type="dcterms:W3CDTF">2015-12-14T12:55:41Z</dcterms:created>
  <dcterms:modified xsi:type="dcterms:W3CDTF">2016-02-02T12:59:33Z</dcterms:modified>
</cp:coreProperties>
</file>