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57" r:id="rId4"/>
    <p:sldId id="258" r:id="rId5"/>
    <p:sldId id="274" r:id="rId6"/>
    <p:sldId id="273" r:id="rId7"/>
    <p:sldId id="262" r:id="rId8"/>
    <p:sldId id="259" r:id="rId9"/>
    <p:sldId id="260" r:id="rId10"/>
    <p:sldId id="271" r:id="rId11"/>
    <p:sldId id="272" r:id="rId12"/>
    <p:sldId id="261" r:id="rId13"/>
    <p:sldId id="269" r:id="rId14"/>
    <p:sldId id="263" r:id="rId15"/>
    <p:sldId id="270" r:id="rId16"/>
    <p:sldId id="264" r:id="rId17"/>
    <p:sldId id="265" r:id="rId18"/>
    <p:sldId id="26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EBB79-0F22-41B2-A702-F8DA20ADB304}" type="datetimeFigureOut">
              <a:rPr lang="de-DE" smtClean="0"/>
              <a:pPr/>
              <a:t>02.02.2016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76E63-881F-40A2-BCEA-595011D102F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57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A461-22AE-45C3-A444-1B5358A2459D}" type="datetimeFigureOut">
              <a:rPr lang="de-DE" smtClean="0"/>
              <a:pPr/>
              <a:t>02.02.2016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93CBC-1B6F-440A-BCE6-EF6670976C3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23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12CC-C197-4D79-BEE1-DACA89967ED6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1F30-0378-4D15-80D3-170ABCA1D04F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DC72-95C1-4ECF-9F8F-BA354AA88781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A357-F4EB-42B4-91FB-9DC749B432CA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D617-5F32-4D22-8CAE-FABCAD10A4B1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8D75-BFBD-40C5-841F-08EDC4C762DD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70B6-279D-4EB5-9485-4270AC2E41B7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618-196E-4A9C-B7DA-05C99A909AB2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D843-E77D-4B5C-B62E-0AF1A0DA04AF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FC0C-21E7-40D2-81C4-23345FAD4B35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7898-F088-4F35-B659-C0B758759830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E452-CD52-418D-A258-63731AB58CBE}" type="datetime1">
              <a:rPr lang="de-DE" smtClean="0"/>
              <a:pPr/>
              <a:t>02.02.2016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Norbert Heyman  </a:t>
            </a:r>
            <a:r>
              <a:rPr lang="it-IT" dirty="0" smtClean="0"/>
              <a:t>Pastor catolic din cadrul spitalului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EE545-FB9C-4C8B-BBED-D8FF41C4BF88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b="0" i="0" u="none" baseline="0" lang="pl"/>
              <a:t>Postęp społeczeństwa </a:t>
            </a:r>
            <a:endParaRPr lang="pl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b="0" i="0" u="none" baseline="0" lang="pl"/>
              <a:t>Stosunek do śmierci i jej godność</a:t>
            </a:r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b="0" i="0" u="none" baseline="0" lang="pl"/>
              <a:t>Najnowsze osiągnięcia medyczne wyczerpały już wszystkie możliwości przedłużania życia ludzkiego. </a:t>
            </a:r>
            <a:endParaRPr lang="pl" dirty="0" smtClean="0"/>
          </a:p>
          <a:p>
            <a:endParaRPr lang="pl" dirty="0" smtClean="0"/>
          </a:p>
          <a:p>
            <a:pPr algn="l" rtl="0"/>
            <a:r>
              <a:rPr b="0" i="0" u="none" baseline="0" lang="pl">
                <a:latin typeface="Calibri" pitchFamily="34" charset="0"/>
                <a:cs typeface="Calibri" pitchFamily="34" charset="0"/>
              </a:rPr>
              <a:t>Dziś największy nacisk kładzie się na wyższą jakość, a nie długość życia.  </a:t>
            </a: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10</a:t>
            </a:fld>
            <a:endParaRPr lang="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b="0" i="0" u="none" baseline="0" lang="pl"/>
              <a:t>Szanowane jest podstawowe prawo pacjenta do autonomii w podejmowaniu decyzji.  </a:t>
            </a:r>
          </a:p>
          <a:p>
            <a:endParaRPr lang="pl" dirty="0" smtClean="0"/>
          </a:p>
          <a:p>
            <a:pPr algn="l" rtl="0"/>
            <a:r>
              <a:rPr b="0" i="0" u="none" baseline="0" lang="pl"/>
              <a:t>Paternalistyczne podejście zeszło na dalszy plan.</a:t>
            </a:r>
          </a:p>
          <a:p>
            <a:endParaRPr lang="pl" dirty="0" smtClean="0"/>
          </a:p>
          <a:p>
            <a:pPr algn="l" rtl="0"/>
            <a:r>
              <a:rPr b="0" i="0" u="none" baseline="0" lang="pl"/>
              <a:t>Wola pacjenta wyraża się w jego deklaracji. </a:t>
            </a: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11</a:t>
            </a:fld>
            <a:endParaRPr lang="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b="0" i="0" u="none" baseline="0" lang="pl"/>
              <a:t>Co jest może być dobrego w towarzyszeniu umierającym i ich rodzinom?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pl" sz="1400" dirty="0" smtClean="0"/>
          </a:p>
          <a:p>
            <a:pPr algn="l" rtl="0"/>
            <a:r>
              <a:rPr b="0" i="0" u="none" baseline="0" lang="pl"/>
              <a:t>Szczerość i autentyczność.</a:t>
            </a:r>
            <a:endParaRPr lang="pl" dirty="0" smtClean="0"/>
          </a:p>
          <a:p>
            <a:endParaRPr lang="pl" dirty="0" smtClean="0"/>
          </a:p>
          <a:p>
            <a:pPr algn="l" rtl="0"/>
            <a:r>
              <a:rPr b="0" i="0" u="none" baseline="0" lang="pl"/>
              <a:t>Szczere odpowiedzi na pytania, bez popadania w panikę. </a:t>
            </a:r>
            <a:endParaRPr lang="pl" dirty="0" smtClean="0"/>
          </a:p>
          <a:p>
            <a:pPr algn="l" rtl="0"/>
            <a:r>
              <a:rPr b="0" i="0" u="none" baseline="0" lang="pl"/>
              <a:t>Nie muszę mówić wszystkiego, byle tylko to co mówię było prawdziwe. </a:t>
            </a:r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12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b="0" i="0" u="none" baseline="0" lang="pl"/>
              <a:t>Co jest może być dobrego w towarzyszeniu umierającym i ich rodzinom? 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" dirty="0" smtClean="0"/>
          </a:p>
          <a:p>
            <a:pPr algn="l" rtl="0"/>
            <a:r>
              <a:rPr b="0" i="0" u="none" baseline="0" lang="pl"/>
              <a:t>Akceptacja ludzkiej godności.</a:t>
            </a:r>
          </a:p>
          <a:p>
            <a:endParaRPr lang="pl" dirty="0" smtClean="0"/>
          </a:p>
          <a:p>
            <a:pPr algn="l" rtl="0"/>
            <a:r>
              <a:rPr b="0" i="0" u="none" baseline="0" lang="pl"/>
              <a:t>Wrażliwość na wszelkie potrzeby.</a:t>
            </a:r>
          </a:p>
          <a:p>
            <a:endParaRPr lang="pl" dirty="0" smtClean="0"/>
          </a:p>
          <a:p>
            <a:pPr algn="l" rtl="0"/>
            <a:r>
              <a:rPr b="0" i="0" u="none" baseline="0" lang="pl"/>
              <a:t>Akceptacja uczuć bez ich oceniania.  </a:t>
            </a:r>
            <a:endParaRPr lang="pl" dirty="0" smtClean="0"/>
          </a:p>
          <a:p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13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b="0" i="0" u="none" baseline="0" lang="pl"/>
              <a:t>Co może być dobrego w towarzyszeniu umierającym i ich rodzinom?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" dirty="0" smtClean="0"/>
          </a:p>
          <a:p>
            <a:pPr algn="l" rtl="0"/>
            <a:r>
              <a:rPr b="0" i="0" u="none" baseline="0" lang="pl"/>
              <a:t>Niektórzy umierający potrzebują mieć ludzi dookoła siebie, inni wolą być sami.</a:t>
            </a:r>
          </a:p>
          <a:p>
            <a:pPr algn="l" rtl="0"/>
            <a:r>
              <a:rPr b="0" i="0" u="none" baseline="0" lang="pl"/>
              <a:t>Nie przyczepianie się i wybuchy paniki (Nie możesz nas zostawić samych! Potrzebujemy ciebie!)</a:t>
            </a:r>
          </a:p>
          <a:p>
            <a:pPr algn="l" rtl="0"/>
            <a:r>
              <a:rPr b="0" i="0" u="none" baseline="0" lang="pl"/>
              <a:t>(zwróćcie uwagę rodzinie takiego umierającego)</a:t>
            </a:r>
          </a:p>
          <a:p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14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b="0" i="0" u="none" baseline="0" lang="pl"/>
              <a:t>Co może być dobrego w towarzyszeniu umierającym i ich rodzinom?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" dirty="0" smtClean="0"/>
          </a:p>
          <a:p>
            <a:pPr algn="l" rtl="0"/>
            <a:r>
              <a:rPr b="0" i="0" u="none" baseline="0" lang="pl"/>
              <a:t>Każdy umiera własną śmiercią. </a:t>
            </a:r>
            <a:endParaRPr lang="pl" dirty="0" smtClean="0"/>
          </a:p>
          <a:p>
            <a:pPr algn="l" rtl="0"/>
            <a:r>
              <a:rPr b="0" i="0" u="none" baseline="0" lang="pl"/>
              <a:t>Rodzina, w miarę możliwości może pomóc w niektórych codziennych obowiązkach (higiena jamy ustnej, karmienie...)</a:t>
            </a:r>
          </a:p>
          <a:p>
            <a:pPr algn="l" rtl="0"/>
            <a:r>
              <a:rPr b="0" i="0" u="none" baseline="0" lang="pl"/>
              <a:t>Rytuałach, modlitwach</a:t>
            </a:r>
            <a:endParaRPr lang="pl" dirty="0" smtClean="0"/>
          </a:p>
          <a:p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15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b="0" i="0" u="none" baseline="0" lang="pl"/>
              <a:t>Co może być dobrego dla mnie i moich znajomych?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" dirty="0" smtClean="0"/>
          </a:p>
          <a:p>
            <a:pPr algn="l" rtl="0"/>
            <a:r>
              <a:rPr b="0" i="0" u="none" baseline="0" lang="pl"/>
              <a:t>Równowaga między bliskością i dystansem. </a:t>
            </a:r>
          </a:p>
          <a:p>
            <a:pPr algn="l" rtl="0"/>
            <a:r>
              <a:rPr b="0" i="0" u="none" baseline="0" lang="pl"/>
              <a:t>„Ta osoba, która umiera to nie moja matka - ale współczuję Pani Schmitz” </a:t>
            </a:r>
          </a:p>
          <a:p>
            <a:pPr algn="l" rtl="0"/>
            <a:r>
              <a:rPr b="0" i="0" u="none" baseline="0" lang="pl"/>
              <a:t>Nie mogę naprawić tego, co przez lata było zaniedbywane (problemy w związkach)</a:t>
            </a:r>
          </a:p>
          <a:p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16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b="0" i="0" u="none" baseline="0" lang="pl"/>
              <a:t>Co może być dobrego dla mnie i moich znajomych?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" dirty="0" smtClean="0"/>
          </a:p>
          <a:p>
            <a:pPr algn="l" rtl="0"/>
            <a:r>
              <a:rPr b="0" i="0" u="none" baseline="0" lang="pl"/>
              <a:t>Znalezienie odpowiednich rytuałów (palenie świec, albumy ze wspomnieniami, modlitwa, rozmowy z przyjaciółmi ...) </a:t>
            </a:r>
          </a:p>
          <a:p>
            <a:pPr algn="l" rtl="0"/>
            <a:r>
              <a:rPr b="0" i="0" u="none" baseline="0" lang="pl"/>
              <a:t>Uświadomienie sobie własnych uczuć. </a:t>
            </a:r>
            <a:endParaRPr lang="pl" dirty="0" smtClean="0"/>
          </a:p>
          <a:p>
            <a:pPr algn="l" rtl="0"/>
            <a:r>
              <a:rPr b="0" i="0" u="none" baseline="0" lang="pl"/>
              <a:t>Przemyślenie swojego stosunku do śmierci. Co według mnie będzie po śmierci? </a:t>
            </a:r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17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sz="2000" b="0" i="0" u="none" baseline="0" lang="pl"/>
              <a:t>Lekcja</a:t>
            </a:r>
            <a:endParaRPr lang="pl" sz="2000" dirty="0" smtClean="0"/>
          </a:p>
          <a:p>
            <a:pPr algn="l" rtl="0">
              <a:buNone/>
            </a:pPr>
            <a:endParaRPr lang="pl" sz="1600" dirty="0" smtClean="0"/>
          </a:p>
          <a:p>
            <a:pPr algn="l" rtl="0">
              <a:buNone/>
            </a:pPr>
            <a:r>
              <a:rPr sz="1600" b="0" i="0" u="none" baseline="0" lang="pl"/>
              <a:t>Każda istota, która odchodzi </a:t>
            </a:r>
          </a:p>
          <a:p>
            <a:pPr algn="l" rtl="0">
              <a:buNone/>
            </a:pPr>
            <a:r>
              <a:rPr sz="1600" b="0" i="0" u="none" baseline="0" lang="pl"/>
              <a:t>Uczy nas czegoś </a:t>
            </a:r>
          </a:p>
          <a:p>
            <a:pPr algn="l" rtl="0">
              <a:buNone/>
            </a:pPr>
            <a:r>
              <a:rPr sz="1600" b="0" i="0" u="none" baseline="0" lang="pl"/>
              <a:t>O nas samych. </a:t>
            </a:r>
          </a:p>
          <a:p>
            <a:pPr algn="l" rtl="0">
              <a:buNone/>
            </a:pPr>
            <a:r>
              <a:rPr sz="1600" b="0" i="0" u="none" baseline="0" lang="pl"/>
              <a:t>Bezcenna lekcja </a:t>
            </a:r>
          </a:p>
          <a:p>
            <a:pPr algn="l" rtl="0">
              <a:buNone/>
            </a:pPr>
            <a:r>
              <a:rPr sz="1600" b="0" i="0" u="none" baseline="0" lang="pl"/>
              <a:t>Na łożu śmierci. </a:t>
            </a:r>
          </a:p>
          <a:p>
            <a:pPr algn="l" rtl="0">
              <a:buNone/>
            </a:pPr>
            <a:r>
              <a:rPr sz="1600" b="0" i="0" u="none" baseline="0" lang="pl"/>
              <a:t>Wszystko odbija się tak jasno</a:t>
            </a:r>
          </a:p>
          <a:p>
            <a:pPr algn="l" rtl="0">
              <a:buNone/>
            </a:pPr>
            <a:r>
              <a:rPr sz="1600" b="0" i="0" u="none" baseline="0" lang="pl"/>
              <a:t>Jak w morzu po deszczu</a:t>
            </a:r>
          </a:p>
          <a:p>
            <a:pPr algn="l" rtl="0">
              <a:buNone/>
            </a:pPr>
            <a:r>
              <a:rPr sz="1600" b="0" i="0" u="none" baseline="0" lang="pl"/>
              <a:t>Przed niewyraźnym światłem dnia</a:t>
            </a:r>
          </a:p>
          <a:p>
            <a:pPr algn="l" rtl="0">
              <a:buNone/>
            </a:pPr>
            <a:r>
              <a:rPr sz="1600" b="0" i="0" u="none" baseline="0" lang="pl"/>
              <a:t>Które na nowo zaciemnia obrazy  </a:t>
            </a:r>
          </a:p>
          <a:p>
            <a:pPr algn="l" rtl="0">
              <a:buNone/>
            </a:pPr>
            <a:endParaRPr lang="pl" sz="1600" dirty="0" smtClean="0"/>
          </a:p>
          <a:p>
            <a:pPr algn="l" rtl="0">
              <a:buNone/>
            </a:pPr>
            <a:r>
              <a:rPr sz="1600" b="0" i="0" u="none" baseline="0" lang="pl"/>
              <a:t>Umierają dla nas tylko raz, </a:t>
            </a:r>
          </a:p>
          <a:p>
            <a:pPr algn="l" rtl="0">
              <a:buNone/>
            </a:pPr>
            <a:r>
              <a:rPr sz="1600" b="0" i="0" u="none" baseline="0" lang="pl"/>
              <a:t>Nie więcej. </a:t>
            </a:r>
          </a:p>
          <a:p>
            <a:pPr algn="l" rtl="0">
              <a:buNone/>
            </a:pPr>
            <a:r>
              <a:rPr sz="1600" b="0" i="0" u="none" baseline="0" lang="pl"/>
              <a:t>Co wiedzielibyśmy bez nich? </a:t>
            </a:r>
          </a:p>
          <a:p>
            <a:pPr algn="l" rtl="0">
              <a:buNone/>
            </a:pPr>
            <a:r>
              <a:rPr sz="1600" b="0" i="0" u="none" baseline="0" lang="pl"/>
              <a:t>Bez równowagi </a:t>
            </a:r>
            <a:endParaRPr lang="pl" sz="1600" dirty="0" smtClean="0"/>
          </a:p>
          <a:p>
            <a:pPr algn="l" rtl="0">
              <a:buNone/>
            </a:pPr>
            <a:r>
              <a:rPr sz="1600" b="0" i="0" u="none" baseline="0" lang="pl"/>
              <a:t>Która jest naszym oparciem </a:t>
            </a:r>
          </a:p>
          <a:p>
            <a:pPr algn="l" rtl="0">
              <a:buNone/>
            </a:pPr>
            <a:r>
              <a:rPr sz="1600" b="0" i="0" u="none" baseline="0" lang="pl"/>
              <a:t>Kiedy jesteśmy samotni i opuszczeni. </a:t>
            </a:r>
          </a:p>
          <a:p>
            <a:pPr algn="l" rtl="0">
              <a:buNone/>
            </a:pPr>
            <a:r>
              <a:rPr sz="1600" b="0" i="0" u="none" baseline="0" lang="pl"/>
              <a:t>Równowaga bez której nic</a:t>
            </a:r>
          </a:p>
          <a:p>
            <a:pPr algn="l" rtl="0">
              <a:buNone/>
            </a:pPr>
            <a:r>
              <a:rPr sz="1600" b="0" i="0" u="none" baseline="0" lang="pl"/>
              <a:t>Nie może się liczyć. 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sz="1600" b="0" i="0" u="none" baseline="0" lang="pl"/>
              <a:t>My lekceważymy ich słowa,</a:t>
            </a:r>
            <a:endParaRPr lang="pl" sz="1600" dirty="0" smtClean="0"/>
          </a:p>
          <a:p>
            <a:pPr algn="l" rtl="0">
              <a:buNone/>
            </a:pPr>
            <a:r>
              <a:rPr sz="1600" b="0" i="0" u="none" baseline="0" lang="pl"/>
              <a:t>Zapominamy. </a:t>
            </a:r>
          </a:p>
          <a:p>
            <a:pPr algn="l" rtl="0">
              <a:buNone/>
            </a:pPr>
            <a:r>
              <a:rPr sz="1600" b="0" i="0" u="none" baseline="0" lang="pl"/>
              <a:t>A oni? </a:t>
            </a:r>
          </a:p>
          <a:p>
            <a:pPr algn="l" rtl="0">
              <a:buNone/>
            </a:pPr>
            <a:r>
              <a:rPr sz="1600" b="0" i="0" u="none" baseline="0" lang="pl"/>
              <a:t>Swojej lekcji </a:t>
            </a:r>
          </a:p>
          <a:p>
            <a:pPr algn="l" rtl="0">
              <a:buNone/>
            </a:pPr>
            <a:r>
              <a:rPr sz="1600" b="0" i="0" u="none" baseline="0" lang="pl"/>
              <a:t>Nie mogą powtórzyć. </a:t>
            </a:r>
          </a:p>
          <a:p>
            <a:pPr algn="l" rtl="0">
              <a:buNone/>
            </a:pPr>
            <a:endParaRPr lang="pl" sz="1600" dirty="0" smtClean="0"/>
          </a:p>
          <a:p>
            <a:pPr algn="l" rtl="0">
              <a:buNone/>
            </a:pPr>
            <a:r>
              <a:rPr sz="1600" b="0" i="0" u="none" baseline="0" lang="pl"/>
              <a:t>Twoja śmierć  </a:t>
            </a:r>
          </a:p>
          <a:p>
            <a:pPr algn="l" rtl="0">
              <a:buNone/>
            </a:pPr>
            <a:r>
              <a:rPr sz="1600" b="0" i="0" u="none" baseline="0" lang="pl"/>
              <a:t>I śmierć mojej lekcji są takie same: </a:t>
            </a:r>
          </a:p>
          <a:p>
            <a:pPr algn="l" rtl="0">
              <a:buNone/>
            </a:pPr>
            <a:r>
              <a:rPr sz="1600" b="0" i="0" u="none" baseline="0" lang="pl"/>
              <a:t>Ich blask jest tak mocny, że </a:t>
            </a:r>
            <a:endParaRPr lang="pl" sz="1600" dirty="0" smtClean="0"/>
          </a:p>
          <a:p>
            <a:pPr algn="l" rtl="0">
              <a:buNone/>
            </a:pPr>
            <a:r>
              <a:rPr sz="1600" b="0" i="0" u="none" baseline="0" lang="pl"/>
              <a:t>Zgaśnie w mgnieniu oka. </a:t>
            </a:r>
          </a:p>
          <a:p>
            <a:pPr algn="l" rtl="0">
              <a:buNone/>
            </a:pPr>
            <a:endParaRPr lang="pl" sz="1600" dirty="0" smtClean="0"/>
          </a:p>
          <a:p>
            <a:pPr algn="l" rtl="0">
              <a:buNone/>
            </a:pPr>
            <a:r>
              <a:rPr sz="1600" b="0" i="0" u="none" baseline="0" lang="pl"/>
              <a:t>Hilde Domin (1909 - 2006</a:t>
            </a:r>
            <a:r>
              <a:rPr b="0" i="0" u="none" baseline="0" lang="pl"/>
              <a:t>)</a:t>
            </a:r>
          </a:p>
          <a:p>
            <a:endParaRPr lang="pl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18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l" rtl="0"/>
            <a:r>
              <a:rPr b="0" i="0" u="none" baseline="0" lang="pl"/>
              <a:t>Śmierć to temat, który nasze społeczeństwo często neguje i ignoruje, czcząc młodość i postęp. Widzimy śmierć niemalże jak kolejną chorobę którą należy zwyciężyć , pokonać. Ale rzeczywistość jest taka, że śmierć jest nieunikniona. Wszyscy kiedyś umrzemy. To tylko kwestia czasu. </a:t>
            </a:r>
            <a:endParaRPr lang="pl" sz="1600" dirty="0" smtClean="0"/>
          </a:p>
          <a:p>
            <a:pPr algn="l" rtl="0"/>
            <a:r>
              <a:rPr sz="1600" b="0" i="0" u="none" baseline="0" lang="pl"/>
              <a:t>                                                                                                                                        Kübler Ross 1981</a:t>
            </a:r>
          </a:p>
          <a:p>
            <a:endParaRPr lang="pl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2</a:t>
            </a:fld>
            <a:endParaRPr lang="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0" i="0" u="none" baseline="0" lang="pl"/>
              <a:t>Postępy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b="0" i="0" u="none" baseline="0" lang="pl"/>
              <a:t>„dawniej” ludzkość miała jeszcze bezpośrednią relację ze śmiercią.</a:t>
            </a:r>
          </a:p>
          <a:p>
            <a:pPr algn="l" rtl="0"/>
            <a:r>
              <a:rPr b="0" i="0" u="none" baseline="0" lang="pl"/>
              <a:t>Zazwyczaj ludzie umierali w domu i tam pozostawały ich ciała jeszcze przez jakiś czas. </a:t>
            </a:r>
          </a:p>
          <a:p>
            <a:pPr algn="l" rtl="0"/>
            <a:r>
              <a:rPr b="0" i="0" u="none" baseline="0" lang="pl"/>
              <a:t>Rodzina, przyjaciele i sąsiedzi przychodzili aby po raz ostatni się pożegnać.</a:t>
            </a:r>
          </a:p>
          <a:p>
            <a:pPr algn="l" rtl="0"/>
            <a:r>
              <a:rPr b="0" i="0" u="none" baseline="0" lang="pl"/>
              <a:t>Dzieci również uczestniczyły w tych wydarzeniach od najmłodszych lat.</a:t>
            </a:r>
          </a:p>
          <a:p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3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0" i="0" u="none" baseline="0" lang="pl"/>
              <a:t>Postępy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b="0" i="0" u="none" baseline="0" lang="pl"/>
              <a:t>W naszych czasach są ludzie, którzy w wieku 60 lat jeszcze nie widzieli nikogo martwego. </a:t>
            </a:r>
            <a:endParaRPr lang="pl" dirty="0" smtClean="0"/>
          </a:p>
          <a:p>
            <a:pPr algn="l" rtl="0"/>
            <a:r>
              <a:rPr b="0" i="0" u="none" baseline="0" lang="pl"/>
              <a:t>Kiedy człowiek umiera w domu, jak najszybciej zamawiane są usługi pogrzebowe aby odebrać zmarłego.</a:t>
            </a:r>
          </a:p>
          <a:p>
            <a:pPr algn="l" rtl="0"/>
            <a:r>
              <a:rPr b="0" i="0" u="none" baseline="0" lang="pl"/>
              <a:t>W oczach dzieci to nie są „rozsądne” działania.</a:t>
            </a:r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4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b="0" i="0" u="none" baseline="0" lang="pl"/>
              <a:t>O śmierci prawie w ogóle się nie rozmawia, kiedy jest się młodym.   </a:t>
            </a:r>
            <a:endParaRPr lang="pl" dirty="0" smtClean="0"/>
          </a:p>
          <a:p>
            <a:pPr algn="l" rtl="0"/>
            <a:r>
              <a:rPr b="0" i="0" u="none" baseline="0" lang="pl"/>
              <a:t>Ile z nas ma już sporządzony testament? </a:t>
            </a:r>
            <a:endParaRPr lang="pl" dirty="0" smtClean="0"/>
          </a:p>
          <a:p>
            <a:pPr algn="l" rtl="0"/>
            <a:r>
              <a:rPr b="0" i="0" u="none" baseline="0" lang="pl"/>
              <a:t>Kto z nas złożył już deklarację pacjenta lub upoważnienie w tym celu? </a:t>
            </a:r>
            <a:endParaRPr lang="pl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5</a:t>
            </a:fld>
            <a:endParaRPr lang="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img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8767" y="1600200"/>
            <a:ext cx="3455466" cy="4525963"/>
          </a:xfrm>
        </p:spPr>
      </p:pic>
      <p:pic>
        <p:nvPicPr>
          <p:cNvPr id="13" name="Inhaltsplatzhalter 12" descr="img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9767" y="1600200"/>
            <a:ext cx="3455466" cy="4525963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6</a:t>
            </a:fld>
            <a:endParaRPr lang="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0" i="0" u="none" baseline="0" lang="pl"/>
              <a:t>Postępy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" dirty="0" smtClean="0"/>
          </a:p>
          <a:p>
            <a:pPr algn="l" rtl="0"/>
            <a:r>
              <a:rPr b="0" i="0" u="none" baseline="0" lang="pl"/>
              <a:t>Dawniej, odnosząc się do kobiety ciężarnej mówiono że jest „przy nadziei”.</a:t>
            </a:r>
            <a:endParaRPr lang="pl" dirty="0" smtClean="0"/>
          </a:p>
          <a:p>
            <a:endParaRPr lang="pl" dirty="0" smtClean="0"/>
          </a:p>
          <a:p>
            <a:pPr algn="l" rtl="0"/>
            <a:r>
              <a:rPr b="0" i="0" u="none" baseline="0" lang="pl"/>
              <a:t>Dzisiaj mówi się, że „oczekuje dziecka”.</a:t>
            </a:r>
            <a:endParaRPr lang="pl" dirty="0" smtClean="0"/>
          </a:p>
          <a:p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7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0" i="0" u="none" baseline="0" lang="pl"/>
              <a:t>Postępy</a:t>
            </a: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pl" dirty="0" smtClean="0"/>
          </a:p>
          <a:p>
            <a:pPr algn="l" rtl="0"/>
            <a:r>
              <a:rPr b="0" i="0" u="none" baseline="0" lang="pl"/>
              <a:t>Jakiś czas temu śmierć została „przeniesiona” do przytułków, domów opieki i szpitali. </a:t>
            </a:r>
          </a:p>
          <a:p>
            <a:pPr algn="l" rtl="0"/>
            <a:r>
              <a:rPr b="0" i="0" u="none" baseline="0" lang="pl"/>
              <a:t>W życiu codziennym nie grała już żadnej roli, nie była widoczna, nikt jej nie zauważał.</a:t>
            </a:r>
          </a:p>
          <a:p>
            <a:pPr algn="l" rtl="0"/>
            <a:r>
              <a:rPr b="0" i="0" u="none" baseline="0" lang="pl"/>
              <a:t>W ten sposób przyjął się inny sposób myślenia.  </a:t>
            </a:r>
            <a:endParaRPr lang="pl" dirty="0" smtClean="0"/>
          </a:p>
          <a:p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8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br>
              <a:rPr lang="pl"/>
            </a:br>
            <a:r>
              <a:rPr b="0" i="0" u="none" baseline="0" lang="pl"/>
              <a:t>Postępy</a:t>
            </a:r>
            <a:br>
              <a:rPr lang="pl"/>
            </a:br>
            <a:endParaRPr lang="pl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" dirty="0" smtClean="0"/>
          </a:p>
          <a:p>
            <a:pPr algn="l" rtl="0"/>
            <a:r>
              <a:rPr b="0" i="0" u="none" baseline="0" lang="pl"/>
              <a:t>Nowoczesna medycyna promuje ideę, że wszystko dla niej jest możliwe. </a:t>
            </a:r>
          </a:p>
          <a:p>
            <a:pPr algn="l" rtl="0"/>
            <a:r>
              <a:rPr b="0" i="0" u="none" baseline="0" lang="pl"/>
              <a:t>Choroba i śmierć postrzegane są często jak kara albo porażka. </a:t>
            </a:r>
          </a:p>
          <a:p>
            <a:pPr algn="l" rtl="0"/>
            <a:r>
              <a:rPr b="0" i="0" u="none" baseline="0" lang="pl"/>
              <a:t>Dlaczego Bóg zesłał na mnie karę? </a:t>
            </a:r>
            <a:endParaRPr lang="pl" dirty="0" smtClean="0"/>
          </a:p>
          <a:p>
            <a:endParaRPr lang="p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r>
              <a:rPr b="0" i="0" u="none" baseline="0" lang="pl"/>
              <a:t/>
            </a:r>
            <a:fld id="{E06EE545-FB9C-4C8B-BBED-D8FF41C4BF88}" type="slidenum">
              <a:rPr/>
              <a:pPr/>
              <a:t>9</a:t>
            </a:fld>
            <a:endParaRPr lang="p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b="0" i="0" u="none" baseline="0" lang="pl"/>
              <a:t>Norbert Heyman  Katolicki kapelan szpitalny</a:t>
            </a:r>
            <a:endParaRPr lang="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915</Words>
  <Application>Microsoft Office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Larissa-Design</vt:lpstr>
      <vt:lpstr>Progresul societății </vt:lpstr>
      <vt:lpstr>PowerPoint Presentation</vt:lpstr>
      <vt:lpstr>Progrese</vt:lpstr>
      <vt:lpstr>Progrese</vt:lpstr>
      <vt:lpstr>PowerPoint Presentation</vt:lpstr>
      <vt:lpstr>PowerPoint Presentation</vt:lpstr>
      <vt:lpstr>Progrese</vt:lpstr>
      <vt:lpstr>Progrese</vt:lpstr>
      <vt:lpstr> Progrese </vt:lpstr>
      <vt:lpstr>PowerPoint Presentation</vt:lpstr>
      <vt:lpstr>PowerPoint Presentation</vt:lpstr>
      <vt:lpstr>Ce este benefic în acompanierea  muribunzilor și a rudelor acestora?</vt:lpstr>
      <vt:lpstr>Ce este benefic în acompanierea  muribunzilor și a rudelor acestora? </vt:lpstr>
      <vt:lpstr>Ce este benefic în acompanierea  muribunzilor și a rudelor acestora?</vt:lpstr>
      <vt:lpstr>Ce este benefic în acompanierea  muribunzilor și a rudelor acestora?</vt:lpstr>
      <vt:lpstr>Ce este benefic pentru  mine și colegii mei?</vt:lpstr>
      <vt:lpstr>Ce este benefic pentru mine și colegii mei?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Gesellschaftliche Entwicklung</dc:title>
  <dc:creator>seelsorge</dc:creator>
  <cp:lastModifiedBy>Tatiana</cp:lastModifiedBy>
  <cp:revision>43</cp:revision>
  <dcterms:created xsi:type="dcterms:W3CDTF">2015-12-14T12:53:31Z</dcterms:created>
  <dcterms:modified xsi:type="dcterms:W3CDTF">2016-02-02T04:47:34Z</dcterms:modified>
</cp:coreProperties>
</file>