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58" r:id="rId5"/>
    <p:sldId id="274" r:id="rId6"/>
    <p:sldId id="273" r:id="rId7"/>
    <p:sldId id="262" r:id="rId8"/>
    <p:sldId id="259" r:id="rId9"/>
    <p:sldId id="260" r:id="rId10"/>
    <p:sldId id="271" r:id="rId11"/>
    <p:sldId id="272" r:id="rId12"/>
    <p:sldId id="261" r:id="rId13"/>
    <p:sldId id="269" r:id="rId14"/>
    <p:sldId id="263" r:id="rId15"/>
    <p:sldId id="270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BB79-0F22-41B2-A702-F8DA20ADB304}" type="datetimeFigureOut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E63-881F-40A2-BCEA-595011D102F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60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A461-22AE-45C3-A444-1B5358A2459D}" type="datetimeFigureOut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3CBC-1B6F-440A-BCE6-EF6670976C3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40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2CC-C197-4D79-BEE1-DACA89967ED6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F30-0378-4D15-80D3-170ABCA1D04F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DC72-95C1-4ECF-9F8F-BA354AA88781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A357-F4EB-42B4-91FB-9DC749B432CA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617-5F32-4D22-8CAE-FABCAD10A4B1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D75-BFBD-40C5-841F-08EDC4C762DD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70B6-279D-4EB5-9485-4270AC2E41B7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618-196E-4A9C-B7DA-05C99A909AB2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D843-E77D-4B5C-B62E-0AF1A0DA04AF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FC0C-21E7-40D2-81C4-23345FAD4B35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898-F088-4F35-B659-C0B758759830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E452-CD52-418D-A258-63731AB58CBE}" type="datetime1">
              <a:rPr lang="de-DE" smtClean="0"/>
              <a:pPr/>
              <a:t>16/12/16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Norbert Heyman  Katholischer Krankenhausseelsorger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Sviluppo sociale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Come gestire la morte e il trapasso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La medicina avanzata ha esaurito tutte le possibilità per tenere le persone in vita il più a lungo possibile</a:t>
            </a:r>
          </a:p>
          <a:p>
            <a:endParaRPr lang="de-DE" dirty="0" smtClean="0"/>
          </a:p>
          <a:p>
            <a:r>
              <a:rPr lang="de-DE"/>
              <a:t>Oggi si dà più importanza alla qualità della vita piuttosto che a un'elevata longevità.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de-DE"/>
              <a:t>Viene rispettata l'autonomia del/della paziente. </a:t>
            </a:r>
          </a:p>
          <a:p>
            <a:endParaRPr lang="de-DE" dirty="0" smtClean="0"/>
          </a:p>
          <a:p>
            <a:r>
              <a:rPr lang="de-DE"/>
              <a:t>L'approccio paternalistico del medico viene attenuato.</a:t>
            </a:r>
          </a:p>
          <a:p>
            <a:endParaRPr lang="de-DE" dirty="0" smtClean="0"/>
          </a:p>
          <a:p>
            <a:r>
              <a:rPr lang="de-DE"/>
              <a:t>Le volontà del / della paziente vengono disposte nel testamento biologico.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Che cosa è utile per l'accompagnamento di persone in fin di vita e parenti?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 smtClean="0"/>
          </a:p>
          <a:p>
            <a:r>
              <a:rPr lang="de-DE"/>
              <a:t>Onestà e autenticità.</a:t>
            </a:r>
          </a:p>
          <a:p>
            <a:endParaRPr lang="de-DE" dirty="0" smtClean="0"/>
          </a:p>
          <a:p>
            <a:r>
              <a:rPr lang="de-DE"/>
              <a:t>Rispondere alle domande onestamente, senza drammatizzare.</a:t>
            </a:r>
          </a:p>
          <a:p>
            <a:endParaRPr lang="de-DE" dirty="0" smtClean="0"/>
          </a:p>
          <a:p>
            <a:r>
              <a:rPr lang="de-DE"/>
              <a:t>Non devo dire tutto quello che so, ma quello che dico deve essere vero.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Che cosa è utile per l'accompagnamento di persone in fin di vita e parenti?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Accettare la dignità.</a:t>
            </a:r>
          </a:p>
          <a:p>
            <a:endParaRPr lang="de-DE" dirty="0" smtClean="0"/>
          </a:p>
          <a:p>
            <a:r>
              <a:rPr lang="de-DE"/>
              <a:t>Essere sensibili ai bisogni e ai desideri.</a:t>
            </a:r>
          </a:p>
          <a:p>
            <a:endParaRPr lang="de-DE" dirty="0" smtClean="0"/>
          </a:p>
          <a:p>
            <a:r>
              <a:rPr lang="de-DE"/>
              <a:t>Accettare i sentimenti, non giudicare.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Che cosa è utile per l'accompagnamento di persone in fin di vita e parenti?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/>
              <a:t>A volte le persone in fin di vita hanno bisogno di persone intorno a loro, altre volte hanno bisogno di restare da soli.</a:t>
            </a:r>
          </a:p>
          <a:p>
            <a:r>
              <a:rPr lang="de-DE"/>
              <a:t>Non gravare (Non devi lasciarci soli, abbiamo bisogno di te)</a:t>
            </a:r>
          </a:p>
          <a:p>
            <a:r>
              <a:rPr lang="de-DE"/>
              <a:t>(Farlo presente ai congiunti)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Che cosa è utile per l'accompagnamento di persone in fin di vita e parenti?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Ognuno fa esperienza della propria morte.</a:t>
            </a:r>
          </a:p>
          <a:p>
            <a:r>
              <a:rPr lang="de-DE"/>
              <a:t>I parenti possono, se possibile, incaricarsi di piccoli compiti (igiene orale, servire il cibo...)</a:t>
            </a:r>
          </a:p>
          <a:p>
            <a:r>
              <a:rPr lang="de-DE"/>
              <a:t>Rituali, preghiere??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/>
              <a:t>Che cosa è utile per me e i miei colleghi?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Trovare l'equilibrio tra vicinanza e distanza.</a:t>
            </a:r>
          </a:p>
          <a:p>
            <a:r>
              <a:rPr lang="de-DE"/>
              <a:t>"Non è mia madre che sta morendo – ma non ho compassione per la signora Schmitz" </a:t>
            </a:r>
          </a:p>
          <a:p>
            <a:r>
              <a:rPr lang="de-DE"/>
              <a:t>Non posso rimediare a quello che è stato trascurato per anni (problemi relazionali)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Che cosa è utile per me e i miei colleghi?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Cerimoniale alla stazione (candele accese, libro dei ricordi, preghiera, dialogo con i colleghi....)</a:t>
            </a:r>
          </a:p>
          <a:p>
            <a:r>
              <a:rPr lang="de-DE"/>
              <a:t>Percepire i miei sentimenti.</a:t>
            </a:r>
          </a:p>
          <a:p>
            <a:r>
              <a:rPr lang="de-DE"/>
              <a:t>Considerare la mia posizione verso la morte. Cosa credo che verrà dopo la morte?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000" dirty="0" err="1"/>
              <a:t>Lezione</a:t>
            </a:r>
            <a:r>
              <a:rPr lang="de-DE" sz="2000" dirty="0"/>
              <a:t>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 dirty="0" err="1"/>
              <a:t>Chiunque</a:t>
            </a:r>
            <a:r>
              <a:rPr lang="de-DE" sz="1600" dirty="0"/>
              <a:t> </a:t>
            </a:r>
            <a:r>
              <a:rPr lang="de-DE" sz="1600" dirty="0" err="1"/>
              <a:t>va</a:t>
            </a:r>
            <a:r>
              <a:rPr lang="de-DE" sz="1600" dirty="0"/>
              <a:t> via, </a:t>
            </a:r>
          </a:p>
          <a:p>
            <a:pPr>
              <a:buNone/>
            </a:pPr>
            <a:r>
              <a:rPr lang="de-DE" sz="1600" dirty="0"/>
              <a:t>ci </a:t>
            </a:r>
            <a:r>
              <a:rPr lang="de-DE" sz="1600" dirty="0" err="1"/>
              <a:t>insegna</a:t>
            </a:r>
            <a:r>
              <a:rPr lang="de-DE" sz="1600" dirty="0"/>
              <a:t> </a:t>
            </a:r>
            <a:r>
              <a:rPr lang="de-DE" sz="1600" dirty="0" err="1"/>
              <a:t>qualcosa</a:t>
            </a:r>
            <a:r>
              <a:rPr lang="de-DE" sz="1600" dirty="0"/>
              <a:t> </a:t>
            </a:r>
          </a:p>
          <a:p>
            <a:pPr>
              <a:buNone/>
            </a:pPr>
            <a:r>
              <a:rPr lang="de-DE" sz="1600" dirty="0" err="1"/>
              <a:t>su</a:t>
            </a:r>
            <a:r>
              <a:rPr lang="de-DE" sz="1600" dirty="0"/>
              <a:t> </a:t>
            </a:r>
            <a:r>
              <a:rPr lang="de-DE" sz="1600" dirty="0" err="1"/>
              <a:t>noi</a:t>
            </a:r>
            <a:r>
              <a:rPr lang="de-DE" sz="1600" dirty="0"/>
              <a:t> </a:t>
            </a:r>
            <a:r>
              <a:rPr lang="de-DE" sz="1600" dirty="0" err="1"/>
              <a:t>stessi</a:t>
            </a:r>
            <a:r>
              <a:rPr lang="de-DE" sz="1600" dirty="0"/>
              <a:t>. </a:t>
            </a:r>
          </a:p>
          <a:p>
            <a:pPr>
              <a:buNone/>
            </a:pPr>
            <a:r>
              <a:rPr lang="de-DE" sz="1600" dirty="0" err="1"/>
              <a:t>Una</a:t>
            </a:r>
            <a:r>
              <a:rPr lang="de-DE" sz="1600" dirty="0"/>
              <a:t> </a:t>
            </a:r>
            <a:r>
              <a:rPr lang="de-DE" sz="1600" dirty="0" err="1"/>
              <a:t>preziosa</a:t>
            </a:r>
            <a:r>
              <a:rPr lang="de-DE" sz="1600" dirty="0"/>
              <a:t> </a:t>
            </a:r>
            <a:r>
              <a:rPr lang="de-DE" sz="1600" dirty="0" err="1"/>
              <a:t>lezione</a:t>
            </a:r>
            <a:r>
              <a:rPr lang="de-DE" sz="1600" dirty="0"/>
              <a:t> </a:t>
            </a:r>
          </a:p>
          <a:p>
            <a:pPr>
              <a:buNone/>
            </a:pPr>
            <a:r>
              <a:rPr lang="de-DE" sz="1600" dirty="0"/>
              <a:t>sul </a:t>
            </a:r>
            <a:r>
              <a:rPr lang="de-DE" sz="1600" dirty="0" err="1"/>
              <a:t>letto</a:t>
            </a:r>
            <a:r>
              <a:rPr lang="de-DE" sz="1600" dirty="0"/>
              <a:t> di </a:t>
            </a:r>
            <a:r>
              <a:rPr lang="de-DE" sz="1600" dirty="0" err="1"/>
              <a:t>morte</a:t>
            </a:r>
            <a:r>
              <a:rPr lang="de-DE" sz="1600" dirty="0"/>
              <a:t>. </a:t>
            </a:r>
          </a:p>
          <a:p>
            <a:pPr>
              <a:buNone/>
            </a:pPr>
            <a:r>
              <a:rPr lang="de-DE" sz="1600" dirty="0" err="1"/>
              <a:t>Ogni</a:t>
            </a:r>
            <a:r>
              <a:rPr lang="de-DE" sz="1600" dirty="0"/>
              <a:t> </a:t>
            </a:r>
            <a:r>
              <a:rPr lang="de-DE" sz="1600" dirty="0" err="1"/>
              <a:t>specchio</a:t>
            </a:r>
            <a:r>
              <a:rPr lang="de-DE" sz="1600" dirty="0"/>
              <a:t> </a:t>
            </a:r>
            <a:r>
              <a:rPr lang="de-DE" sz="1600" dirty="0" err="1"/>
              <a:t>è</a:t>
            </a:r>
            <a:r>
              <a:rPr lang="de-DE" sz="1600" dirty="0"/>
              <a:t> </a:t>
            </a:r>
            <a:r>
              <a:rPr lang="de-DE" sz="1600" dirty="0" err="1"/>
              <a:t>così</a:t>
            </a:r>
            <a:r>
              <a:rPr lang="de-DE" sz="1600" dirty="0"/>
              <a:t> </a:t>
            </a:r>
            <a:r>
              <a:rPr lang="de-DE" sz="1600" dirty="0" err="1"/>
              <a:t>terso</a:t>
            </a:r>
            <a:endParaRPr lang="de-DE" sz="1600" dirty="0"/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 dirty="0" err="1"/>
              <a:t>come</a:t>
            </a:r>
            <a:r>
              <a:rPr lang="de-DE" sz="1600" dirty="0"/>
              <a:t> </a:t>
            </a:r>
            <a:r>
              <a:rPr lang="de-DE" sz="1600" dirty="0" err="1"/>
              <a:t>un</a:t>
            </a:r>
            <a:r>
              <a:rPr lang="de-DE" sz="1600" dirty="0"/>
              <a:t> </a:t>
            </a:r>
            <a:r>
              <a:rPr lang="de-DE" sz="1600" dirty="0" err="1"/>
              <a:t>lago</a:t>
            </a:r>
            <a:r>
              <a:rPr lang="de-DE" sz="1600" dirty="0"/>
              <a:t> </a:t>
            </a:r>
            <a:r>
              <a:rPr lang="de-DE" sz="1600" dirty="0" err="1"/>
              <a:t>dopo</a:t>
            </a:r>
            <a:r>
              <a:rPr lang="de-DE" sz="1600" dirty="0"/>
              <a:t> </a:t>
            </a:r>
            <a:r>
              <a:rPr lang="de-DE" sz="1600" dirty="0" err="1"/>
              <a:t>una</a:t>
            </a:r>
            <a:r>
              <a:rPr lang="de-DE" sz="1600" dirty="0"/>
              <a:t> </a:t>
            </a:r>
            <a:r>
              <a:rPr lang="de-DE" sz="1600" dirty="0" err="1"/>
              <a:t>pioggia</a:t>
            </a:r>
            <a:r>
              <a:rPr lang="de-DE" sz="1600" dirty="0"/>
              <a:t> </a:t>
            </a:r>
            <a:r>
              <a:rPr lang="de-DE" sz="1600" dirty="0" err="1"/>
              <a:t>imponente</a:t>
            </a:r>
            <a:r>
              <a:rPr lang="de-DE" sz="1600" dirty="0"/>
              <a:t>, </a:t>
            </a:r>
          </a:p>
          <a:p>
            <a:pPr>
              <a:buNone/>
            </a:pPr>
            <a:r>
              <a:rPr lang="de-DE" sz="1600" dirty="0"/>
              <a:t>prima </a:t>
            </a:r>
            <a:r>
              <a:rPr lang="de-DE" sz="1600" dirty="0" err="1"/>
              <a:t>che</a:t>
            </a:r>
            <a:r>
              <a:rPr lang="de-DE" sz="1600" dirty="0"/>
              <a:t>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giorno</a:t>
            </a:r>
            <a:r>
              <a:rPr lang="de-DE" sz="1600" dirty="0"/>
              <a:t> </a:t>
            </a:r>
            <a:r>
              <a:rPr lang="de-DE" sz="1600" dirty="0" err="1"/>
              <a:t>fosco</a:t>
            </a:r>
            <a:r>
              <a:rPr lang="de-DE" sz="1600" dirty="0"/>
              <a:t> </a:t>
            </a:r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/>
              <a:t> </a:t>
            </a:r>
            <a:r>
              <a:rPr lang="de-DE" sz="1600" smtClean="0"/>
              <a:t>Muoiono</a:t>
            </a:r>
            <a:r>
              <a:rPr lang="de-DE" sz="1600" dirty="0" smtClean="0"/>
              <a:t> </a:t>
            </a:r>
            <a:r>
              <a:rPr lang="de-DE" sz="1600" dirty="0" err="1"/>
              <a:t>una</a:t>
            </a:r>
            <a:r>
              <a:rPr lang="de-DE" sz="1600" dirty="0"/>
              <a:t> </a:t>
            </a:r>
            <a:r>
              <a:rPr lang="de-DE" sz="1600" dirty="0" err="1"/>
              <a:t>sola</a:t>
            </a:r>
            <a:r>
              <a:rPr lang="de-DE" sz="1600" dirty="0"/>
              <a:t> </a:t>
            </a:r>
            <a:r>
              <a:rPr lang="de-DE" sz="1600" dirty="0" err="1"/>
              <a:t>volta</a:t>
            </a:r>
            <a:r>
              <a:rPr lang="de-DE" sz="1600" dirty="0"/>
              <a:t> per </a:t>
            </a:r>
            <a:r>
              <a:rPr lang="de-DE" sz="1600" dirty="0" err="1"/>
              <a:t>noi</a:t>
            </a:r>
            <a:r>
              <a:rPr lang="de-DE" sz="1600" dirty="0"/>
              <a:t>, </a:t>
            </a:r>
          </a:p>
          <a:p>
            <a:pPr>
              <a:buNone/>
            </a:pPr>
            <a:r>
              <a:rPr lang="de-DE" sz="1600" dirty="0" err="1"/>
              <a:t>poi</a:t>
            </a:r>
            <a:r>
              <a:rPr lang="de-DE" sz="1600" dirty="0"/>
              <a:t> basta. </a:t>
            </a:r>
          </a:p>
          <a:p>
            <a:pPr>
              <a:buNone/>
            </a:pPr>
            <a:r>
              <a:rPr lang="de-DE" sz="1600" dirty="0"/>
              <a:t>Cosa </a:t>
            </a:r>
            <a:r>
              <a:rPr lang="de-DE" sz="1600" dirty="0" err="1"/>
              <a:t>sapevamo</a:t>
            </a:r>
            <a:r>
              <a:rPr lang="de-DE" sz="1600" dirty="0"/>
              <a:t> </a:t>
            </a:r>
          </a:p>
          <a:p>
            <a:pPr>
              <a:buNone/>
            </a:pPr>
            <a:r>
              <a:rPr lang="de-DE" sz="1600" dirty="0"/>
              <a:t>senza di </a:t>
            </a:r>
            <a:r>
              <a:rPr lang="de-DE" sz="1600" dirty="0" err="1"/>
              <a:t>loro</a:t>
            </a:r>
            <a:r>
              <a:rPr lang="de-DE" sz="1600" dirty="0"/>
              <a:t>? </a:t>
            </a:r>
          </a:p>
          <a:p>
            <a:pPr>
              <a:buNone/>
            </a:pPr>
            <a:r>
              <a:rPr lang="de-DE" sz="1600" dirty="0"/>
              <a:t>Senza </a:t>
            </a:r>
            <a:r>
              <a:rPr lang="de-DE" sz="1600" dirty="0" err="1"/>
              <a:t>l'accurata</a:t>
            </a:r>
            <a:r>
              <a:rPr lang="de-DE" sz="1600" dirty="0"/>
              <a:t> </a:t>
            </a:r>
            <a:r>
              <a:rPr lang="de-DE" sz="1600" dirty="0" err="1"/>
              <a:t>bilancia</a:t>
            </a:r>
            <a:r>
              <a:rPr lang="de-DE" sz="1600" dirty="0"/>
              <a:t>, </a:t>
            </a:r>
          </a:p>
          <a:p>
            <a:pPr>
              <a:buNone/>
            </a:pPr>
            <a:r>
              <a:rPr lang="de-DE" sz="1600" dirty="0" err="1"/>
              <a:t>su</a:t>
            </a:r>
            <a:r>
              <a:rPr lang="de-DE" sz="1600" dirty="0"/>
              <a:t> </a:t>
            </a:r>
            <a:r>
              <a:rPr lang="de-DE" sz="1600" dirty="0" err="1"/>
              <a:t>cui</a:t>
            </a:r>
            <a:r>
              <a:rPr lang="de-DE" sz="1600" dirty="0"/>
              <a:t> </a:t>
            </a:r>
            <a:r>
              <a:rPr lang="de-DE" sz="1600" dirty="0" err="1"/>
              <a:t>veniamo</a:t>
            </a:r>
            <a:r>
              <a:rPr lang="de-DE" sz="1600" dirty="0"/>
              <a:t> </a:t>
            </a:r>
            <a:r>
              <a:rPr lang="de-DE" sz="1600" dirty="0" err="1"/>
              <a:t>posti</a:t>
            </a:r>
            <a:r>
              <a:rPr lang="de-DE" sz="1600" dirty="0"/>
              <a:t>, </a:t>
            </a:r>
          </a:p>
          <a:p>
            <a:pPr>
              <a:buNone/>
            </a:pPr>
            <a:r>
              <a:rPr lang="de-DE" sz="1600" dirty="0" err="1"/>
              <a:t>quando</a:t>
            </a:r>
            <a:r>
              <a:rPr lang="de-DE" sz="1600" dirty="0"/>
              <a:t> </a:t>
            </a:r>
            <a:r>
              <a:rPr lang="de-DE" sz="1600" dirty="0" err="1"/>
              <a:t>verremo</a:t>
            </a:r>
            <a:r>
              <a:rPr lang="de-DE" sz="1600" dirty="0"/>
              <a:t> </a:t>
            </a:r>
            <a:r>
              <a:rPr lang="de-DE" sz="1600" dirty="0" err="1"/>
              <a:t>abbandonati</a:t>
            </a:r>
            <a:r>
              <a:rPr lang="de-DE" sz="1600" dirty="0"/>
              <a:t>. </a:t>
            </a:r>
          </a:p>
          <a:p>
            <a:pPr>
              <a:buNone/>
            </a:pPr>
            <a:r>
              <a:rPr lang="de-DE" sz="1600" dirty="0" err="1"/>
              <a:t>Questa</a:t>
            </a:r>
            <a:r>
              <a:rPr lang="de-DE" sz="1600" dirty="0"/>
              <a:t> </a:t>
            </a:r>
            <a:r>
              <a:rPr lang="de-DE" sz="1600" dirty="0" err="1"/>
              <a:t>bilancia</a:t>
            </a:r>
            <a:r>
              <a:rPr lang="de-DE" sz="1600" dirty="0"/>
              <a:t> </a:t>
            </a:r>
          </a:p>
          <a:p>
            <a:pPr>
              <a:buNone/>
            </a:pPr>
            <a:r>
              <a:rPr lang="de-DE" sz="1600" dirty="0"/>
              <a:t>ha </a:t>
            </a:r>
            <a:r>
              <a:rPr lang="de-DE" sz="1600" dirty="0" err="1"/>
              <a:t>il</a:t>
            </a:r>
            <a:r>
              <a:rPr lang="de-DE" sz="1600" dirty="0"/>
              <a:t> </a:t>
            </a:r>
            <a:r>
              <a:rPr lang="de-DE" sz="1600" dirty="0" err="1"/>
              <a:t>suo</a:t>
            </a:r>
            <a:r>
              <a:rPr lang="de-DE" sz="1600" dirty="0"/>
              <a:t> </a:t>
            </a:r>
            <a:r>
              <a:rPr lang="de-DE" sz="1600" dirty="0" err="1"/>
              <a:t>peso</a:t>
            </a:r>
            <a:r>
              <a:rPr lang="de-DE" sz="1600" dirty="0"/>
              <a:t>.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600"/>
              <a:t>Noi, che confondiamo le loro parole, </a:t>
            </a:r>
          </a:p>
          <a:p>
            <a:pPr>
              <a:buNone/>
            </a:pPr>
            <a:r>
              <a:rPr lang="de-DE" sz="1600"/>
              <a:t> lo dimentichiamo. </a:t>
            </a:r>
          </a:p>
          <a:p>
            <a:pPr>
              <a:buNone/>
            </a:pPr>
            <a:r>
              <a:rPr lang="de-DE" sz="1600"/>
              <a:t>E loro? </a:t>
            </a:r>
          </a:p>
          <a:p>
            <a:pPr>
              <a:buNone/>
            </a:pPr>
            <a:r>
              <a:rPr lang="de-DE" sz="1600"/>
              <a:t>Loro non rinnovano la lezione </a:t>
            </a:r>
          </a:p>
          <a:p>
            <a:pPr>
              <a:buNone/>
            </a:pPr>
            <a:r>
              <a:rPr lang="de-DE" sz="1600"/>
              <a:t>non possono.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/>
              <a:t>La tua morte e la mia </a:t>
            </a:r>
          </a:p>
          <a:p>
            <a:pPr>
              <a:buNone/>
            </a:pPr>
            <a:r>
              <a:rPr lang="de-DE" sz="1600"/>
              <a:t>è la prossima lezione: </a:t>
            </a:r>
          </a:p>
          <a:p>
            <a:pPr>
              <a:buNone/>
            </a:pPr>
            <a:r>
              <a:rPr lang="de-DE" sz="1600"/>
              <a:t>così chiara, così evidente </a:t>
            </a:r>
          </a:p>
          <a:p>
            <a:pPr>
              <a:buNone/>
            </a:pPr>
            <a:r>
              <a:rPr lang="de-DE" sz="1600"/>
              <a:t>che diventa subito tenebra. </a:t>
            </a:r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r>
              <a:rPr lang="de-DE" sz="1600"/>
              <a:t>Hilde Domin (1909 - 2006</a:t>
            </a:r>
            <a:r>
              <a:rPr lang="de-DE"/>
              <a:t>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de-DE"/>
              <a:t>La morte è un argomento del quale la nostra società non tiene conto, rinnegandolo con il culto della giovinezza e l'orientamento al progresso. Sembra quasi come se nella morte vedessimo solo l'ennesima malattia da debellare. Ma rimane il fatto che la morte è inevitabile. Tutto noi dovremo morire.  È solo una questione di tempo</a:t>
            </a:r>
            <a:r>
              <a:rPr lang="de-DE" sz="1600"/>
              <a:t>.      </a:t>
            </a:r>
          </a:p>
          <a:p>
            <a:endParaRPr lang="de-DE" sz="1600" dirty="0" smtClean="0"/>
          </a:p>
          <a:p>
            <a:r>
              <a:rPr lang="de-DE" sz="1600"/>
              <a:t>                                                                                                                                        Kübler Ross 1981</a:t>
            </a:r>
            <a:endParaRPr lang="de-DE" sz="1600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Sviluppi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"prima" gli uomini avevano ancora un rapporto diretto con la morte.</a:t>
            </a:r>
          </a:p>
          <a:p>
            <a:r>
              <a:rPr lang="de-DE"/>
              <a:t>Morivano di regola in casa, dove giacevano per qualche tempo.</a:t>
            </a:r>
          </a:p>
          <a:p>
            <a:r>
              <a:rPr lang="de-DE"/>
              <a:t>Famiglia, amici e vicini di casa venivano per un ultimo saluto.</a:t>
            </a:r>
          </a:p>
          <a:p>
            <a:r>
              <a:rPr lang="de-DE"/>
              <a:t>Anche i bambini ne venivano precocemente coinvolti.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Sviluppi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Al giorno d'oggi, capita spesso che le persone di 60 anni non abbiano ancora visto un morto.</a:t>
            </a:r>
          </a:p>
          <a:p>
            <a:r>
              <a:rPr lang="de-DE"/>
              <a:t>Non appena un uomo muore in casa, il becchino viene informato quanto prima per prelevare il defunto.</a:t>
            </a:r>
          </a:p>
          <a:p>
            <a:r>
              <a:rPr lang="de-DE"/>
              <a:t>Non si "pretende" che i bambini assistano.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de-DE"/>
              <a:t>A proposito della morte non si parla volentieri, soprattutto se si è giovani.</a:t>
            </a:r>
            <a:endParaRPr lang="de-DE" dirty="0" smtClean="0"/>
          </a:p>
          <a:p>
            <a:endParaRPr lang="de-DE" dirty="0" smtClean="0"/>
          </a:p>
          <a:p>
            <a:r>
              <a:rPr lang="de-DE"/>
              <a:t>Quanti di voi hanno già redatto un testamento?</a:t>
            </a:r>
          </a:p>
          <a:p>
            <a:endParaRPr lang="de-DE" dirty="0" smtClean="0"/>
          </a:p>
          <a:p>
            <a:r>
              <a:rPr lang="de-DE"/>
              <a:t>Chi di voi ha depositato un testamento biologico e una delega?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3" name="Inhaltsplatzhalter 12" descr="img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Sviluppi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Un tempo, riferendosi ad una gravidanza, si diceva che una donna avesse "buone speranze" di avere un figlio.</a:t>
            </a:r>
          </a:p>
          <a:p>
            <a:endParaRPr lang="de-DE" dirty="0" smtClean="0"/>
          </a:p>
          <a:p>
            <a:r>
              <a:rPr lang="de-DE"/>
              <a:t>Oggi, si dà per scontato.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Sviluppi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/>
              <a:t>Fino a qualche tempo fa le persone in fin di vita sono state relegate a morire in case di riposo per anziani o ospedali.</a:t>
            </a:r>
          </a:p>
          <a:p>
            <a:r>
              <a:rPr lang="de-DE"/>
              <a:t>Questo non aveva alcuna importanza nella vita di tutti i giorni, non era più visibile e tangibile.</a:t>
            </a:r>
          </a:p>
          <a:p>
            <a:r>
              <a:rPr lang="de-DE"/>
              <a:t>Risulta chiaro il delinearsi di un nuovo atteggiamento al riguardo.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Sviluppi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/>
              <a:t>La medicina moderna ci porta spesso a credere che sia tutto possibile.</a:t>
            </a:r>
          </a:p>
          <a:p>
            <a:r>
              <a:rPr lang="de-DE"/>
              <a:t>Malattia e Morte sono percepite come fallimento o punizione.</a:t>
            </a:r>
          </a:p>
          <a:p>
            <a:r>
              <a:rPr lang="de-DE"/>
              <a:t>Perché Dio mi punisce?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Norbert Heyman  Cappellano ospedaliero cattolico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907</Words>
  <Application>Microsoft Macintosh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Larissa-Design</vt:lpstr>
      <vt:lpstr>Sviluppo sociale</vt:lpstr>
      <vt:lpstr>PowerPoint Presentation</vt:lpstr>
      <vt:lpstr>Sviluppi</vt:lpstr>
      <vt:lpstr>Sviluppi</vt:lpstr>
      <vt:lpstr>PowerPoint Presentation</vt:lpstr>
      <vt:lpstr>PowerPoint Presentation</vt:lpstr>
      <vt:lpstr>Sviluppi</vt:lpstr>
      <vt:lpstr>Sviluppi</vt:lpstr>
      <vt:lpstr>Sviluppi</vt:lpstr>
      <vt:lpstr>PowerPoint Presentation</vt:lpstr>
      <vt:lpstr>PowerPoint Presentation</vt:lpstr>
      <vt:lpstr>Che cosa è utile per l'accompagnamento di persone in fin di vita e parenti?</vt:lpstr>
      <vt:lpstr>Che cosa è utile per l'accompagnamento di persone in fin di vita e parenti?</vt:lpstr>
      <vt:lpstr>Che cosa è utile per l'accompagnamento di persone in fin di vita e parenti?</vt:lpstr>
      <vt:lpstr>Che cosa è utile per l'accompagnamento di persone in fin di vita e parenti?</vt:lpstr>
      <vt:lpstr>Che cosa è utile per me e i miei colleghi? </vt:lpstr>
      <vt:lpstr>Che cosa è utile per me e i miei colleghi?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Gesellschaftliche Entwicklung</dc:title>
  <dc:creator>seelsorge</dc:creator>
  <cp:lastModifiedBy>Alessio</cp:lastModifiedBy>
  <cp:revision>18</cp:revision>
  <dcterms:created xsi:type="dcterms:W3CDTF">2015-12-14T12:53:31Z</dcterms:created>
  <dcterms:modified xsi:type="dcterms:W3CDTF">2016-12-16T15:15:49Z</dcterms:modified>
</cp:coreProperties>
</file>