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90A78-0518-40BA-8CE9-F5150D7798E3}" type="datetimeFigureOut">
              <a:rPr lang="de-DE" smtClean="0"/>
              <a:t>17.12.2016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47D6-AA07-4E5A-BB4E-E2535B2D170E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124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664069" y="474781"/>
            <a:ext cx="5946531" cy="1213338"/>
          </a:xfrm>
        </p:spPr>
        <p:txBody>
          <a:bodyPr anchor="b">
            <a:noAutofit/>
          </a:bodyPr>
          <a:lstStyle>
            <a:lvl1pPr algn="ctr">
              <a:defRPr sz="36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 err="1" smtClean="0"/>
              <a:t>Reflecting</a:t>
            </a:r>
            <a:r>
              <a:rPr lang="de-DE" dirty="0" smtClean="0"/>
              <a:t> Team </a:t>
            </a:r>
            <a:br>
              <a:rPr lang="de-DE" dirty="0" smtClean="0"/>
            </a:br>
            <a:r>
              <a:rPr lang="de-DE" dirty="0" smtClean="0"/>
              <a:t>nach Kim-Oliver Tietze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990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16.12.15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469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16.12.15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390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16.12.15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503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16.12.15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428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16.12.15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48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16.12.15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00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16.12.15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863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16.12.15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182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16.12.15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037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16.12.15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‹N°›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211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err="1" smtClean="0"/>
              <a:t>Reflecting</a:t>
            </a:r>
            <a:r>
              <a:rPr lang="de-DE" dirty="0" smtClean="0"/>
              <a:t> Team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16.12.15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0206" y="155986"/>
            <a:ext cx="5941347" cy="333225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 rot="5400000">
            <a:off x="8347502" y="3013504"/>
            <a:ext cx="6858000" cy="830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tabLst>
                <a:tab pos="4450080" algn="l"/>
              </a:tabLst>
            </a:pPr>
            <a:r>
              <a:rPr lang="de-DE" sz="1200" b="1" dirty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„Arbeitswelt 2020“</a:t>
            </a:r>
            <a:r>
              <a:rPr lang="de-DE" sz="1200" dirty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smtClean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de-DE" sz="1200" dirty="0" smtClean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de-DE" sz="1200" dirty="0" smtClean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psychosoziale </a:t>
            </a:r>
            <a:r>
              <a:rPr lang="de-DE" sz="1200" dirty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Folgen des Strukturwandels der Arbeit im europäischen Vergleich – effiziente Instrumente für eine Salutogenese </a:t>
            </a:r>
            <a:r>
              <a:rPr lang="de-DE" sz="1200" dirty="0" smtClean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in Unternehmen und Organisationen, die im Bereich der Alten- und Krankenpflege tätig sind.</a:t>
            </a:r>
            <a:endParaRPr lang="de-DE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325" y="6279702"/>
            <a:ext cx="590279" cy="518419"/>
          </a:xfrm>
          <a:prstGeom prst="rect">
            <a:avLst/>
          </a:prstGeom>
        </p:spPr>
      </p:pic>
      <p:pic>
        <p:nvPicPr>
          <p:cNvPr id="10" name="Bild 9"/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200" y="6262686"/>
            <a:ext cx="1914525" cy="55245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102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432707" y="1701393"/>
            <a:ext cx="9699834" cy="4726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4000" dirty="0" smtClean="0"/>
              <a:t>Phases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Casting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Récit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Question-clé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Choix de la méthode</a:t>
            </a:r>
            <a:endParaRPr lang="fr-FR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Conseils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Conclusion</a:t>
            </a:r>
            <a:endParaRPr lang="fr-FR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1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84886" y="6532605"/>
            <a:ext cx="1985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16/12.2015</a:t>
            </a:r>
            <a:endParaRPr lang="de-DE" sz="1100" dirty="0"/>
          </a:p>
        </p:txBody>
      </p:sp>
      <p:sp>
        <p:nvSpPr>
          <p:cNvPr id="6" name="Titel 1"/>
          <p:cNvSpPr>
            <a:spLocks noGrp="1"/>
          </p:cNvSpPr>
          <p:nvPr>
            <p:ph type="ctrTitle" hasCustomPrompt="1"/>
          </p:nvPr>
        </p:nvSpPr>
        <p:spPr>
          <a:xfrm>
            <a:off x="2664069" y="474781"/>
            <a:ext cx="5946531" cy="1213338"/>
          </a:xfrm>
        </p:spPr>
        <p:txBody>
          <a:bodyPr anchor="b">
            <a:noAutofit/>
          </a:bodyPr>
          <a:lstStyle>
            <a:lvl1pPr algn="ctr">
              <a:defRPr sz="36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Équipe de réflexion</a:t>
            </a:r>
            <a:br>
              <a:rPr lang="fr-FR" dirty="0" smtClean="0"/>
            </a:br>
            <a:r>
              <a:rPr lang="fr-FR" dirty="0" smtClean="0"/>
              <a:t>selon</a:t>
            </a:r>
            <a:br>
              <a:rPr lang="fr-FR" dirty="0" smtClean="0"/>
            </a:br>
            <a:r>
              <a:rPr lang="fr-FR" dirty="0" smtClean="0"/>
              <a:t> Kim-Oliver Tietze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2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 smtClean="0"/>
              <a:t>Les rôles :</a:t>
            </a:r>
            <a:endParaRPr lang="fr-FR" sz="3600" dirty="0" smtClean="0"/>
          </a:p>
          <a:p>
            <a:r>
              <a:rPr lang="fr-FR" sz="3600" dirty="0" smtClean="0"/>
              <a:t>Narrateur/narratrice de cas</a:t>
            </a:r>
          </a:p>
          <a:p>
            <a:r>
              <a:rPr lang="fr-FR" sz="3600" dirty="0" smtClean="0"/>
              <a:t>Animateur/animatrice </a:t>
            </a:r>
          </a:p>
          <a:p>
            <a:r>
              <a:rPr lang="fr-FR" sz="3600" dirty="0" smtClean="0"/>
              <a:t>Conseillers/conseillères </a:t>
            </a:r>
          </a:p>
          <a:p>
            <a:r>
              <a:rPr lang="fr-FR" sz="3600" dirty="0" smtClean="0"/>
              <a:t>Rapporteuse </a:t>
            </a:r>
          </a:p>
          <a:p>
            <a:r>
              <a:rPr lang="fr-FR" sz="3600" dirty="0" smtClean="0"/>
              <a:t>Observateur/observatrice (éventuellement)</a:t>
            </a:r>
            <a:endParaRPr lang="fr-FR" sz="3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16/12/.15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664069" y="474781"/>
            <a:ext cx="5946531" cy="1213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Équipe </a:t>
            </a:r>
            <a:r>
              <a:rPr lang="fr-FR" dirty="0"/>
              <a:t>de </a:t>
            </a:r>
            <a:r>
              <a:rPr lang="fr-FR" dirty="0" smtClean="0"/>
              <a:t>réflexion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fr-FR" dirty="0" smtClean="0"/>
              <a:t>selon</a:t>
            </a:r>
            <a:r>
              <a:rPr lang="de-DE" dirty="0" smtClean="0"/>
              <a:t> Kim-Oliver Tietze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606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767" y="494546"/>
            <a:ext cx="5950212" cy="146316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64068" y="507733"/>
            <a:ext cx="5963451" cy="1400644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409279" y="1751464"/>
            <a:ext cx="928404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Phase 1 Casting</a:t>
            </a:r>
          </a:p>
          <a:p>
            <a:r>
              <a:rPr lang="de-DE" sz="3200" dirty="0" smtClean="0"/>
              <a:t>Dans le casting, l</a:t>
            </a:r>
            <a:r>
              <a:rPr lang="fr-FR" sz="3200" dirty="0" smtClean="0"/>
              <a:t>es rôles nommés sont occupés.</a:t>
            </a:r>
          </a:p>
          <a:p>
            <a:r>
              <a:rPr lang="fr-FR" sz="3200" dirty="0" smtClean="0"/>
              <a:t>D‘abord</a:t>
            </a:r>
            <a:r>
              <a:rPr lang="de-DE" sz="3200" dirty="0" smtClean="0"/>
              <a:t> </a:t>
            </a:r>
            <a:r>
              <a:rPr lang="fr-FR" sz="3200" dirty="0" smtClean="0"/>
              <a:t>l‘animation</a:t>
            </a:r>
            <a:r>
              <a:rPr lang="de-DE" sz="3200" dirty="0" smtClean="0"/>
              <a:t>. </a:t>
            </a:r>
          </a:p>
          <a:p>
            <a:r>
              <a:rPr lang="de-DE" sz="3200" dirty="0" smtClean="0"/>
              <a:t>Celle-ci  </a:t>
            </a:r>
            <a:r>
              <a:rPr lang="fr-FR" sz="3200" dirty="0" smtClean="0"/>
              <a:t>dirige la sélection du narrateur </a:t>
            </a:r>
            <a:r>
              <a:rPr lang="de-DE" sz="3200" dirty="0" smtClean="0"/>
              <a:t>de </a:t>
            </a:r>
            <a:r>
              <a:rPr lang="fr-FR" sz="3200" dirty="0" smtClean="0"/>
              <a:t>cas dans le groupe.</a:t>
            </a:r>
          </a:p>
          <a:p>
            <a:r>
              <a:rPr lang="fr-FR" sz="3200" dirty="0" smtClean="0"/>
              <a:t>Les autres deviennent des conseillers/conseillères </a:t>
            </a:r>
            <a:r>
              <a:rPr lang="de-DE" sz="3200" dirty="0" smtClean="0"/>
              <a:t>c</a:t>
            </a:r>
            <a:r>
              <a:rPr lang="fr-FR" sz="3200" dirty="0" smtClean="0"/>
              <a:t>ollégiaux</a:t>
            </a:r>
            <a:r>
              <a:rPr lang="de-DE" sz="3200" dirty="0" smtClean="0"/>
              <a:t>/</a:t>
            </a:r>
            <a:r>
              <a:rPr lang="fr-FR" sz="3200" dirty="0" smtClean="0"/>
              <a:t>collégiale</a:t>
            </a:r>
            <a:r>
              <a:rPr lang="de-DE" sz="3200" dirty="0" smtClean="0"/>
              <a:t>s</a:t>
            </a:r>
          </a:p>
          <a:p>
            <a:r>
              <a:rPr lang="fr-FR" sz="3200" dirty="0" smtClean="0"/>
              <a:t>d‘un rapporteur/rapporteuse</a:t>
            </a:r>
          </a:p>
          <a:p>
            <a:r>
              <a:rPr lang="fr-FR" sz="3200" dirty="0" smtClean="0"/>
              <a:t>éventuellement d’un observateur/d’une observatrice/pour la phase </a:t>
            </a:r>
            <a:r>
              <a:rPr lang="de-DE" sz="3200" dirty="0" smtClean="0"/>
              <a:t>5.</a:t>
            </a:r>
          </a:p>
          <a:p>
            <a:endParaRPr lang="de-DE" sz="1600" dirty="0" smtClean="0"/>
          </a:p>
          <a:p>
            <a:endParaRPr lang="de-DE" sz="1600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2664069" y="507733"/>
            <a:ext cx="5946531" cy="1213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2664069" y="474781"/>
            <a:ext cx="5946531" cy="1213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87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Équipe de réflexion </a:t>
            </a:r>
            <a:br>
              <a:rPr lang="fr-FR" dirty="0" smtClean="0"/>
            </a:br>
            <a:r>
              <a:rPr lang="fr-FR" dirty="0" smtClean="0"/>
              <a:t>selon Kim-Oliver </a:t>
            </a:r>
            <a:r>
              <a:rPr lang="de-DE" dirty="0" smtClean="0"/>
              <a:t>Tietze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07308" y="2388337"/>
            <a:ext cx="98936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Phase 2 </a:t>
            </a:r>
            <a:r>
              <a:rPr lang="fr-FR" sz="3200" b="1" dirty="0" smtClean="0"/>
              <a:t>récit</a:t>
            </a:r>
          </a:p>
          <a:p>
            <a:r>
              <a:rPr lang="fr-FR" sz="3200" dirty="0" smtClean="0"/>
              <a:t>L‘animateur/l‘animatrice</a:t>
            </a:r>
            <a:r>
              <a:rPr lang="de-DE" sz="3200" dirty="0" smtClean="0"/>
              <a:t> </a:t>
            </a:r>
            <a:r>
              <a:rPr lang="fr-FR" sz="3200" dirty="0" smtClean="0"/>
              <a:t>demande au narrateur  de décrire le cas (10 min).</a:t>
            </a:r>
          </a:p>
          <a:p>
            <a:pPr algn="ctr"/>
            <a:r>
              <a:rPr lang="fr-FR" sz="3200" dirty="0" smtClean="0"/>
              <a:t>Par la suite, les conseillers/conseillères sont autorisés à ne poser que des questions de compréhension</a:t>
            </a:r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387215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Équipe de réflexion </a:t>
            </a:r>
            <a:br>
              <a:rPr lang="fr-FR" dirty="0" smtClean="0"/>
            </a:br>
            <a:r>
              <a:rPr lang="fr-FR" dirty="0" smtClean="0"/>
              <a:t>selon Kim-Oliver Tietze</a:t>
            </a:r>
            <a:endParaRPr lang="fr-FR" dirty="0"/>
          </a:p>
        </p:txBody>
      </p:sp>
      <p:sp>
        <p:nvSpPr>
          <p:cNvPr id="5" name="Textfeld 4"/>
          <p:cNvSpPr txBox="1"/>
          <p:nvPr/>
        </p:nvSpPr>
        <p:spPr>
          <a:xfrm>
            <a:off x="790833" y="2257164"/>
            <a:ext cx="1029729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Phase 3 </a:t>
            </a:r>
            <a:r>
              <a:rPr lang="fr-FR" sz="3200" b="1" dirty="0" smtClean="0"/>
              <a:t>question-clé</a:t>
            </a:r>
          </a:p>
          <a:p>
            <a:r>
              <a:rPr lang="fr-FR" sz="3200" dirty="0" smtClean="0"/>
              <a:t>Une question-clé est  une préoccupation </a:t>
            </a:r>
            <a:r>
              <a:rPr lang="fr-FR" sz="3200" b="1" dirty="0" smtClean="0"/>
              <a:t>concrète</a:t>
            </a:r>
            <a:r>
              <a:rPr lang="fr-FR" sz="3200" dirty="0" smtClean="0"/>
              <a:t> ou l‘objectif du </a:t>
            </a:r>
            <a:r>
              <a:rPr lang="fr-FR" sz="3200" dirty="0" smtClean="0"/>
              <a:t>conseil </a:t>
            </a:r>
            <a:r>
              <a:rPr lang="fr-FR" sz="3200" dirty="0" smtClean="0"/>
              <a:t>formulé comme question.</a:t>
            </a:r>
          </a:p>
          <a:p>
            <a:r>
              <a:rPr lang="fr-FR" sz="3200" dirty="0" smtClean="0"/>
              <a:t>Le narrateur de cas formule sa question-clé, tout en étant  soutenu par l’animation. S’il a besoin d’aide, les conseillers/</a:t>
            </a:r>
          </a:p>
          <a:p>
            <a:r>
              <a:rPr lang="fr-FR" sz="3200" dirty="0" smtClean="0"/>
              <a:t>conseillères leur offrent des</a:t>
            </a:r>
            <a:r>
              <a:rPr lang="de-DE" sz="3200" dirty="0" smtClean="0"/>
              <a:t> </a:t>
            </a:r>
            <a:r>
              <a:rPr lang="fr-FR" sz="3200" b="1" dirty="0" smtClean="0"/>
              <a:t>propositions</a:t>
            </a:r>
            <a:endParaRPr lang="fr-FR" sz="32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689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Équipe de réflexion </a:t>
            </a:r>
            <a:br>
              <a:rPr lang="fr-FR" dirty="0" smtClean="0"/>
            </a:br>
            <a:r>
              <a:rPr lang="fr-FR" dirty="0" smtClean="0"/>
              <a:t>selon Kim-Oliver Tietze</a:t>
            </a:r>
            <a:endParaRPr lang="fr-FR" dirty="0"/>
          </a:p>
        </p:txBody>
      </p:sp>
      <p:sp>
        <p:nvSpPr>
          <p:cNvPr id="5" name="Textfeld 4"/>
          <p:cNvSpPr txBox="1"/>
          <p:nvPr/>
        </p:nvSpPr>
        <p:spPr>
          <a:xfrm>
            <a:off x="634314" y="2330672"/>
            <a:ext cx="103714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Phase 4 </a:t>
            </a:r>
            <a:r>
              <a:rPr lang="fr-FR" sz="3600" b="1" dirty="0" smtClean="0"/>
              <a:t>choix de la méthode</a:t>
            </a:r>
          </a:p>
          <a:p>
            <a:r>
              <a:rPr lang="fr-FR" sz="3600" dirty="0" smtClean="0"/>
              <a:t>L‘animateur/l‘animatrice dirige la sélection d‘un module de conseil (théâtre d‘improvisation, remue-méninges, réinterprétation, développement d‘hypothèse, identification etc.) qui doit </a:t>
            </a:r>
            <a:r>
              <a:rPr lang="fr-FR" sz="3600" dirty="0" smtClean="0"/>
              <a:t>mener au </a:t>
            </a:r>
            <a:r>
              <a:rPr lang="fr-FR" sz="3600" dirty="0" smtClean="0"/>
              <a:t>traitement de la question-clé.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79735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7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27221" y="1090206"/>
            <a:ext cx="1056914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Phase 5 Conseils</a:t>
            </a:r>
          </a:p>
          <a:p>
            <a:r>
              <a:rPr lang="fr-FR" sz="2400" dirty="0" smtClean="0"/>
              <a:t>Selon le principe du module de conseil qui a été sélectionné dans la phase précédente, le narrateur de cas est désormais conseillé sur sa question-clé par ses conseillers collégiaux. </a:t>
            </a:r>
          </a:p>
          <a:p>
            <a:r>
              <a:rPr lang="fr-FR" sz="2400" dirty="0" smtClean="0"/>
              <a:t>Le « secrétaire » prend note des contributions des </a:t>
            </a:r>
            <a:r>
              <a:rPr lang="fr-FR" sz="2400" dirty="0" smtClean="0"/>
              <a:t>conseillers. </a:t>
            </a:r>
            <a:r>
              <a:rPr lang="fr-FR" sz="2400" dirty="0" smtClean="0"/>
              <a:t>Ceci permet au narrateur de cas de se concentrer exclusivement sur leurs contenus. Les conseillers formulent leurs contributions selon les règles du module de conseil choisi.</a:t>
            </a:r>
          </a:p>
          <a:p>
            <a:r>
              <a:rPr lang="fr-FR" sz="2400" dirty="0" smtClean="0"/>
              <a:t>Le narrateur de cas écoute exclusivement dans cette phase et se laisse influencer par les différentes idées des conseillers.</a:t>
            </a:r>
          </a:p>
          <a:p>
            <a:r>
              <a:rPr lang="fr-FR" sz="2400" dirty="0" smtClean="0"/>
              <a:t>L’animateur se soucie du respect du cadre temporel d’environ dix minutes. En outre, il veille à ce que les contributions ne se succèdent pas trop rapidement et à ce que les conseillers ne déposent qu'une contribution par intervention.</a:t>
            </a:r>
          </a:p>
          <a:p>
            <a:endParaRPr lang="de-DE" sz="1200" dirty="0"/>
          </a:p>
        </p:txBody>
      </p:sp>
      <p:sp>
        <p:nvSpPr>
          <p:cNvPr id="7" name="Titel 1"/>
          <p:cNvSpPr txBox="1">
            <a:spLocks noGrp="1"/>
          </p:cNvSpPr>
          <p:nvPr>
            <p:ph type="ctrTitle"/>
          </p:nvPr>
        </p:nvSpPr>
        <p:spPr>
          <a:xfrm>
            <a:off x="6096000" y="474781"/>
            <a:ext cx="5107458" cy="3490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 smtClean="0"/>
              <a:t>Équipe de réflexion </a:t>
            </a:r>
            <a:br>
              <a:rPr lang="fr-FR" sz="2000" dirty="0" smtClean="0"/>
            </a:br>
            <a:r>
              <a:rPr lang="fr-FR" sz="2000" dirty="0" smtClean="0"/>
              <a:t>selon Kim-Oliver Tietze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34681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Équipe de réflexion </a:t>
            </a:r>
            <a:br>
              <a:rPr lang="fr-FR" dirty="0" smtClean="0"/>
            </a:br>
            <a:r>
              <a:rPr lang="fr-FR" dirty="0" smtClean="0"/>
              <a:t>selon</a:t>
            </a:r>
            <a:r>
              <a:rPr lang="de-DE" dirty="0" smtClean="0"/>
              <a:t> Kim-Oliver Tietze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42551" y="1869989"/>
            <a:ext cx="10420865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Phase 6 </a:t>
            </a:r>
            <a:r>
              <a:rPr lang="fr-FR" sz="3200" b="1" dirty="0" smtClean="0"/>
              <a:t>conclusion</a:t>
            </a:r>
          </a:p>
          <a:p>
            <a:r>
              <a:rPr lang="fr-FR" sz="3200" dirty="0" smtClean="0"/>
              <a:t>L‘animateur demande au narrateur de cas quelles idées le conseiller trouve utiles et problématiques eu égard à sa question-clé.</a:t>
            </a:r>
          </a:p>
          <a:p>
            <a:r>
              <a:rPr lang="fr-FR" sz="3200" dirty="0" smtClean="0"/>
              <a:t>Le narrateur de cas prend position concernant les suggestions utiles de son point de vue et remercie  ensuite tous les conseillers collégiaux pour leur soutien.</a:t>
            </a:r>
          </a:p>
          <a:p>
            <a:r>
              <a:rPr lang="fr-FR" sz="3200" dirty="0" smtClean="0"/>
              <a:t>L’observateur peut parler des ses perceptions.</a:t>
            </a:r>
          </a:p>
          <a:p>
            <a:endParaRPr lang="de-DE" sz="1100" dirty="0" smtClean="0"/>
          </a:p>
          <a:p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08369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408</Words>
  <Application>Microsoft Office PowerPoint</Application>
  <PresentationFormat>Grand écran</PresentationFormat>
  <Paragraphs>56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ArmchairModern CGauge</vt:lpstr>
      <vt:lpstr>Calibri</vt:lpstr>
      <vt:lpstr>Calibri Light</vt:lpstr>
      <vt:lpstr>Cambria</vt:lpstr>
      <vt:lpstr>Times New Roman</vt:lpstr>
      <vt:lpstr>Verdana</vt:lpstr>
      <vt:lpstr>Office Theme</vt:lpstr>
      <vt:lpstr>Équipe de réflexion selon  Kim-Oliver Tietze</vt:lpstr>
      <vt:lpstr>Présentation PowerPoint</vt:lpstr>
      <vt:lpstr>   </vt:lpstr>
      <vt:lpstr>Équipe de réflexion  selon Kim-Oliver Tietze</vt:lpstr>
      <vt:lpstr>Équipe de réflexion  selon Kim-Oliver Tietze</vt:lpstr>
      <vt:lpstr>Équipe de réflexion  selon Kim-Oliver Tietze</vt:lpstr>
      <vt:lpstr>Équipe de réflexion  selon Kim-Oliver Tietze</vt:lpstr>
      <vt:lpstr>Équipe de réflexion  selon Kim-Oliver Tietze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Christina Herrmann</dc:creator>
  <cp:lastModifiedBy>Anne-Marie Merour</cp:lastModifiedBy>
  <cp:revision>52</cp:revision>
  <dcterms:created xsi:type="dcterms:W3CDTF">2015-12-08T13:18:58Z</dcterms:created>
  <dcterms:modified xsi:type="dcterms:W3CDTF">2016-12-17T08:31:23Z</dcterms:modified>
</cp:coreProperties>
</file>