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74" r:id="rId3"/>
    <p:sldId id="262" r:id="rId4"/>
    <p:sldId id="263" r:id="rId5"/>
    <p:sldId id="264" r:id="rId6"/>
    <p:sldId id="275" r:id="rId7"/>
    <p:sldId id="260" r:id="rId8"/>
    <p:sldId id="267" r:id="rId9"/>
    <p:sldId id="261" r:id="rId10"/>
    <p:sldId id="268" r:id="rId11"/>
    <p:sldId id="269" r:id="rId12"/>
    <p:sldId id="271" r:id="rId13"/>
    <p:sldId id="272" r:id="rId14"/>
    <p:sldId id="273" r:id="rId15"/>
    <p:sldId id="270" r:id="rId16"/>
    <p:sldId id="282" r:id="rId17"/>
    <p:sldId id="276" r:id="rId18"/>
    <p:sldId id="278" r:id="rId19"/>
    <p:sldId id="279" r:id="rId20"/>
    <p:sldId id="280" r:id="rId21"/>
    <p:sldId id="281" r:id="rId22"/>
    <p:sldId id="257" r:id="rId23"/>
    <p:sldId id="258" r:id="rId24"/>
    <p:sldId id="259" r:id="rId25"/>
    <p:sldId id="277"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6836BF-FEF4-4C1E-8BF2-9115DA4F29A3}" type="datetimeFigureOut">
              <a:rPr lang="de-DE" smtClean="0"/>
              <a:pPr/>
              <a:t>17.12.2016</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F27700-F747-43F9-8109-FED1C5C31A23}" type="slidenum">
              <a:rPr lang="de-DE" smtClean="0"/>
              <a:pPr/>
              <a:t>‹N°›</a:t>
            </a:fld>
            <a:endParaRPr lang="de-DE" dirty="0"/>
          </a:p>
        </p:txBody>
      </p:sp>
    </p:spTree>
    <p:extLst>
      <p:ext uri="{BB962C8B-B14F-4D97-AF65-F5344CB8AC3E}">
        <p14:creationId xmlns:p14="http://schemas.microsoft.com/office/powerpoint/2010/main" val="2797453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26266-F5E1-4018-919C-DCA9035CF90E}" type="datetimeFigureOut">
              <a:rPr lang="de-DE" smtClean="0"/>
              <a:pPr/>
              <a:t>17.12.2016</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9136C-E9FF-4FC4-BC5B-5FC805971247}" type="slidenum">
              <a:rPr lang="de-DE" smtClean="0"/>
              <a:pPr/>
              <a:t>‹N°›</a:t>
            </a:fld>
            <a:endParaRPr lang="de-DE" dirty="0"/>
          </a:p>
        </p:txBody>
      </p:sp>
    </p:spTree>
    <p:extLst>
      <p:ext uri="{BB962C8B-B14F-4D97-AF65-F5344CB8AC3E}">
        <p14:creationId xmlns:p14="http://schemas.microsoft.com/office/powerpoint/2010/main" val="181360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noProof="0" dirty="0"/>
          </a:p>
        </p:txBody>
      </p:sp>
      <p:sp>
        <p:nvSpPr>
          <p:cNvPr id="4" name="Espace réservé du numéro de diapositive 3"/>
          <p:cNvSpPr>
            <a:spLocks noGrp="1"/>
          </p:cNvSpPr>
          <p:nvPr>
            <p:ph type="sldNum" sz="quarter" idx="10"/>
          </p:nvPr>
        </p:nvSpPr>
        <p:spPr/>
        <p:txBody>
          <a:bodyPr/>
          <a:lstStyle/>
          <a:p>
            <a:fld id="{4959136C-E9FF-4FC4-BC5B-5FC805971247}" type="slidenum">
              <a:rPr lang="de-DE" smtClean="0"/>
              <a:pPr/>
              <a:t>9</a:t>
            </a:fld>
            <a:endParaRPr lang="de-DE" dirty="0"/>
          </a:p>
        </p:txBody>
      </p:sp>
    </p:spTree>
    <p:extLst>
      <p:ext uri="{BB962C8B-B14F-4D97-AF65-F5344CB8AC3E}">
        <p14:creationId xmlns:p14="http://schemas.microsoft.com/office/powerpoint/2010/main" val="88602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37FFA05D-0B2A-4C14-B0C9-DEFC5EF1CCD4}" type="datetime1">
              <a:rPr lang="de-DE" smtClean="0"/>
              <a:pPr/>
              <a:t>17.12.2016</a:t>
            </a:fld>
            <a:endParaRPr lang="de-DE" dirty="0"/>
          </a:p>
        </p:txBody>
      </p:sp>
      <p:sp>
        <p:nvSpPr>
          <p:cNvPr id="17" name="Fußzeilenplatzhalter 16"/>
          <p:cNvSpPr>
            <a:spLocks noGrp="1"/>
          </p:cNvSpPr>
          <p:nvPr>
            <p:ph type="ftr" sz="quarter" idx="11"/>
          </p:nvPr>
        </p:nvSpPr>
        <p:spPr/>
        <p:txBody>
          <a:bodyPr/>
          <a:lstStyle/>
          <a:p>
            <a:r>
              <a:rPr lang="de-DE" dirty="0" smtClean="0"/>
              <a:t>Norbert Heyman Katholischer Krankenhausseelsorger</a:t>
            </a:r>
            <a:endParaRPr lang="de-DE" dirty="0"/>
          </a:p>
        </p:txBody>
      </p:sp>
      <p:sp>
        <p:nvSpPr>
          <p:cNvPr id="29" name="Foliennummernplatzhalter 28"/>
          <p:cNvSpPr>
            <a:spLocks noGrp="1"/>
          </p:cNvSpPr>
          <p:nvPr>
            <p:ph type="sldNum" sz="quarter" idx="12"/>
          </p:nvPr>
        </p:nvSpPr>
        <p:spPr/>
        <p:txBody>
          <a:bodyPr/>
          <a:lstStyle/>
          <a:p>
            <a:fld id="{533A6147-FB8F-44BE-83B7-544676C9E845}" type="slidenum">
              <a:rPr lang="de-DE" smtClean="0"/>
              <a:pPr/>
              <a:t>‹N°›</a:t>
            </a:fld>
            <a:endParaRPr lang="de-DE" dirty="0"/>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3E162DCD-C688-438F-AF11-3DCEA35EB419}" type="datetime1">
              <a:rPr lang="de-DE" smtClean="0"/>
              <a:pPr/>
              <a:t>17.12.2016</a:t>
            </a:fld>
            <a:endParaRPr lang="de-DE" dirty="0"/>
          </a:p>
        </p:txBody>
      </p:sp>
      <p:sp>
        <p:nvSpPr>
          <p:cNvPr id="5" name="Fußzeilenplatzhalter 4"/>
          <p:cNvSpPr>
            <a:spLocks noGrp="1"/>
          </p:cNvSpPr>
          <p:nvPr>
            <p:ph type="ftr" sz="quarter" idx="11"/>
          </p:nvPr>
        </p:nvSpPr>
        <p:spPr/>
        <p:txBody>
          <a:bodyPr/>
          <a:lstStyle/>
          <a:p>
            <a:r>
              <a:rPr lang="de-DE" dirty="0" smtClean="0"/>
              <a:t>Norbert Heyman Katholischer Krankenhausseelsorger</a:t>
            </a:r>
            <a:endParaRPr lang="de-DE" dirty="0"/>
          </a:p>
        </p:txBody>
      </p:sp>
      <p:sp>
        <p:nvSpPr>
          <p:cNvPr id="6" name="Foliennummernplatzhalter 5"/>
          <p:cNvSpPr>
            <a:spLocks noGrp="1"/>
          </p:cNvSpPr>
          <p:nvPr>
            <p:ph type="sldNum" sz="quarter" idx="12"/>
          </p:nvPr>
        </p:nvSpPr>
        <p:spPr/>
        <p:txBody>
          <a:bodyPr/>
          <a:lstStyle/>
          <a:p>
            <a:fld id="{533A6147-FB8F-44BE-83B7-544676C9E845}" type="slidenum">
              <a:rPr lang="de-DE" smtClean="0"/>
              <a:pPr/>
              <a:t>‹N°›</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F9B3AC35-5397-4B98-9A7B-E9913538127C}" type="datetime1">
              <a:rPr lang="de-DE" smtClean="0"/>
              <a:pPr/>
              <a:t>17.12.2016</a:t>
            </a:fld>
            <a:endParaRPr lang="de-DE" dirty="0"/>
          </a:p>
        </p:txBody>
      </p:sp>
      <p:sp>
        <p:nvSpPr>
          <p:cNvPr id="5" name="Fußzeilenplatzhalter 4"/>
          <p:cNvSpPr>
            <a:spLocks noGrp="1"/>
          </p:cNvSpPr>
          <p:nvPr>
            <p:ph type="ftr" sz="quarter" idx="11"/>
          </p:nvPr>
        </p:nvSpPr>
        <p:spPr/>
        <p:txBody>
          <a:bodyPr/>
          <a:lstStyle/>
          <a:p>
            <a:r>
              <a:rPr lang="de-DE" dirty="0" smtClean="0"/>
              <a:t>Norbert Heyman Katholischer Krankenhausseelsorger</a:t>
            </a:r>
            <a:endParaRPr lang="de-DE" dirty="0"/>
          </a:p>
        </p:txBody>
      </p:sp>
      <p:sp>
        <p:nvSpPr>
          <p:cNvPr id="6" name="Foliennummernplatzhalter 5"/>
          <p:cNvSpPr>
            <a:spLocks noGrp="1"/>
          </p:cNvSpPr>
          <p:nvPr>
            <p:ph type="sldNum" sz="quarter" idx="12"/>
          </p:nvPr>
        </p:nvSpPr>
        <p:spPr/>
        <p:txBody>
          <a:bodyPr/>
          <a:lstStyle/>
          <a:p>
            <a:fld id="{533A6147-FB8F-44BE-83B7-544676C9E845}" type="slidenum">
              <a:rPr lang="de-DE" smtClean="0"/>
              <a:pPr/>
              <a:t>‹N°›</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153AB1EF-6538-4C60-A421-2FC9114CD837}" type="datetime1">
              <a:rPr lang="de-DE" smtClean="0"/>
              <a:pPr/>
              <a:t>17.12.2016</a:t>
            </a:fld>
            <a:endParaRPr lang="de-DE" dirty="0"/>
          </a:p>
        </p:txBody>
      </p:sp>
      <p:sp>
        <p:nvSpPr>
          <p:cNvPr id="5" name="Fußzeilenplatzhalter 4"/>
          <p:cNvSpPr>
            <a:spLocks noGrp="1"/>
          </p:cNvSpPr>
          <p:nvPr>
            <p:ph type="ftr" sz="quarter" idx="11"/>
          </p:nvPr>
        </p:nvSpPr>
        <p:spPr/>
        <p:txBody>
          <a:bodyPr/>
          <a:lstStyle/>
          <a:p>
            <a:r>
              <a:rPr lang="de-DE" dirty="0" smtClean="0"/>
              <a:t>Norbert Heyman Katholischer Krankenhausseelsorger</a:t>
            </a:r>
            <a:endParaRPr lang="de-DE" dirty="0"/>
          </a:p>
        </p:txBody>
      </p:sp>
      <p:sp>
        <p:nvSpPr>
          <p:cNvPr id="6" name="Foliennummernplatzhalter 5"/>
          <p:cNvSpPr>
            <a:spLocks noGrp="1"/>
          </p:cNvSpPr>
          <p:nvPr>
            <p:ph type="sldNum" sz="quarter" idx="12"/>
          </p:nvPr>
        </p:nvSpPr>
        <p:spPr/>
        <p:txBody>
          <a:bodyPr/>
          <a:lstStyle/>
          <a:p>
            <a:fld id="{533A6147-FB8F-44BE-83B7-544676C9E845}" type="slidenum">
              <a:rPr lang="de-DE" smtClean="0"/>
              <a:pPr/>
              <a:t>‹N°›</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3AE24BF-80B4-499B-8FAD-907452F939FE}" type="datetime1">
              <a:rPr lang="de-DE" smtClean="0"/>
              <a:pPr/>
              <a:t>17.12.2016</a:t>
            </a:fld>
            <a:endParaRPr lang="de-DE" dirty="0"/>
          </a:p>
        </p:txBody>
      </p:sp>
      <p:sp>
        <p:nvSpPr>
          <p:cNvPr id="5" name="Fußzeilenplatzhalter 4"/>
          <p:cNvSpPr>
            <a:spLocks noGrp="1"/>
          </p:cNvSpPr>
          <p:nvPr>
            <p:ph type="ftr" sz="quarter" idx="11"/>
          </p:nvPr>
        </p:nvSpPr>
        <p:spPr/>
        <p:txBody>
          <a:bodyPr/>
          <a:lstStyle/>
          <a:p>
            <a:r>
              <a:rPr lang="de-DE" dirty="0" smtClean="0"/>
              <a:t>Norbert Heyman Katholischer Krankenhausseelsorger</a:t>
            </a:r>
            <a:endParaRPr lang="de-DE" dirty="0"/>
          </a:p>
        </p:txBody>
      </p:sp>
      <p:sp>
        <p:nvSpPr>
          <p:cNvPr id="6" name="Foliennummernplatzhalter 5"/>
          <p:cNvSpPr>
            <a:spLocks noGrp="1"/>
          </p:cNvSpPr>
          <p:nvPr>
            <p:ph type="sldNum" sz="quarter" idx="12"/>
          </p:nvPr>
        </p:nvSpPr>
        <p:spPr>
          <a:xfrm>
            <a:off x="7924800" y="6416675"/>
            <a:ext cx="762000" cy="365125"/>
          </a:xfrm>
        </p:spPr>
        <p:txBody>
          <a:bodyPr/>
          <a:lstStyle/>
          <a:p>
            <a:fld id="{533A6147-FB8F-44BE-83B7-544676C9E845}" type="slidenum">
              <a:rPr lang="de-DE" smtClean="0"/>
              <a:pPr/>
              <a:t>‹N°›</a:t>
            </a:fld>
            <a:endParaRPr lang="de-DE"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330A18F5-8992-410B-A6BE-C46EDDF61DEE}" type="datetime1">
              <a:rPr lang="de-DE" smtClean="0"/>
              <a:pPr/>
              <a:t>17.12.2016</a:t>
            </a:fld>
            <a:endParaRPr lang="de-DE" dirty="0"/>
          </a:p>
        </p:txBody>
      </p:sp>
      <p:sp>
        <p:nvSpPr>
          <p:cNvPr id="6" name="Fußzeilenplatzhalter 5"/>
          <p:cNvSpPr>
            <a:spLocks noGrp="1"/>
          </p:cNvSpPr>
          <p:nvPr>
            <p:ph type="ftr" sz="quarter" idx="11"/>
          </p:nvPr>
        </p:nvSpPr>
        <p:spPr/>
        <p:txBody>
          <a:bodyPr/>
          <a:lstStyle/>
          <a:p>
            <a:r>
              <a:rPr lang="de-DE" dirty="0" smtClean="0"/>
              <a:t>Norbert Heyman Katholischer Krankenhausseelsorger</a:t>
            </a:r>
            <a:endParaRPr lang="de-DE" dirty="0"/>
          </a:p>
        </p:txBody>
      </p:sp>
      <p:sp>
        <p:nvSpPr>
          <p:cNvPr id="7" name="Foliennummernplatzhalter 6"/>
          <p:cNvSpPr>
            <a:spLocks noGrp="1"/>
          </p:cNvSpPr>
          <p:nvPr>
            <p:ph type="sldNum" sz="quarter" idx="12"/>
          </p:nvPr>
        </p:nvSpPr>
        <p:spPr/>
        <p:txBody>
          <a:bodyPr/>
          <a:lstStyle/>
          <a:p>
            <a:fld id="{533A6147-FB8F-44BE-83B7-544676C9E845}" type="slidenum">
              <a:rPr lang="de-DE" smtClean="0"/>
              <a:pPr/>
              <a:t>‹N°›</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CB050665-1AC5-44F1-A4E9-10D29568A17F}" type="datetime1">
              <a:rPr lang="de-DE" smtClean="0"/>
              <a:pPr/>
              <a:t>17.12.2016</a:t>
            </a:fld>
            <a:endParaRPr lang="de-DE" dirty="0"/>
          </a:p>
        </p:txBody>
      </p:sp>
      <p:sp>
        <p:nvSpPr>
          <p:cNvPr id="8" name="Fußzeilenplatzhalter 7"/>
          <p:cNvSpPr>
            <a:spLocks noGrp="1"/>
          </p:cNvSpPr>
          <p:nvPr>
            <p:ph type="ftr" sz="quarter" idx="11"/>
          </p:nvPr>
        </p:nvSpPr>
        <p:spPr/>
        <p:txBody>
          <a:bodyPr/>
          <a:lstStyle/>
          <a:p>
            <a:r>
              <a:rPr lang="de-DE" dirty="0" smtClean="0"/>
              <a:t>Norbert Heyman Katholischer Krankenhausseelsorger</a:t>
            </a:r>
            <a:endParaRPr lang="de-DE" dirty="0"/>
          </a:p>
        </p:txBody>
      </p:sp>
      <p:sp>
        <p:nvSpPr>
          <p:cNvPr id="9" name="Foliennummernplatzhalter 8"/>
          <p:cNvSpPr>
            <a:spLocks noGrp="1"/>
          </p:cNvSpPr>
          <p:nvPr>
            <p:ph type="sldNum" sz="quarter" idx="12"/>
          </p:nvPr>
        </p:nvSpPr>
        <p:spPr/>
        <p:txBody>
          <a:bodyPr/>
          <a:lstStyle/>
          <a:p>
            <a:fld id="{533A6147-FB8F-44BE-83B7-544676C9E845}" type="slidenum">
              <a:rPr lang="de-DE" smtClean="0"/>
              <a:pPr/>
              <a:t>‹N°›</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D4E51521-976A-4231-882B-9CBEC1867013}" type="datetime1">
              <a:rPr lang="de-DE" smtClean="0"/>
              <a:pPr/>
              <a:t>17.12.2016</a:t>
            </a:fld>
            <a:endParaRPr lang="de-DE" dirty="0"/>
          </a:p>
        </p:txBody>
      </p:sp>
      <p:sp>
        <p:nvSpPr>
          <p:cNvPr id="4" name="Fußzeilenplatzhalter 3"/>
          <p:cNvSpPr>
            <a:spLocks noGrp="1"/>
          </p:cNvSpPr>
          <p:nvPr>
            <p:ph type="ftr" sz="quarter" idx="11"/>
          </p:nvPr>
        </p:nvSpPr>
        <p:spPr/>
        <p:txBody>
          <a:bodyPr/>
          <a:lstStyle/>
          <a:p>
            <a:r>
              <a:rPr lang="de-DE" dirty="0" smtClean="0"/>
              <a:t>Norbert Heyman Katholischer Krankenhausseelsorger</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‹N°›</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10BABD3-F87B-4FA9-836D-A8B13542B73E}" type="datetime1">
              <a:rPr lang="de-DE" smtClean="0"/>
              <a:pPr/>
              <a:t>17.12.2016</a:t>
            </a:fld>
            <a:endParaRPr lang="de-DE" dirty="0"/>
          </a:p>
        </p:txBody>
      </p:sp>
      <p:sp>
        <p:nvSpPr>
          <p:cNvPr id="3" name="Fußzeilenplatzhalter 2"/>
          <p:cNvSpPr>
            <a:spLocks noGrp="1"/>
          </p:cNvSpPr>
          <p:nvPr>
            <p:ph type="ftr" sz="quarter" idx="11"/>
          </p:nvPr>
        </p:nvSpPr>
        <p:spPr/>
        <p:txBody>
          <a:bodyPr/>
          <a:lstStyle/>
          <a:p>
            <a:r>
              <a:rPr lang="de-DE" dirty="0" smtClean="0"/>
              <a:t>Norbert Heyman Katholischer Krankenhausseelsorger</a:t>
            </a:r>
            <a:endParaRPr lang="de-DE" dirty="0"/>
          </a:p>
        </p:txBody>
      </p:sp>
      <p:sp>
        <p:nvSpPr>
          <p:cNvPr id="4" name="Foliennummernplatzhalter 3"/>
          <p:cNvSpPr>
            <a:spLocks noGrp="1"/>
          </p:cNvSpPr>
          <p:nvPr>
            <p:ph type="sldNum" sz="quarter" idx="12"/>
          </p:nvPr>
        </p:nvSpPr>
        <p:spPr/>
        <p:txBody>
          <a:bodyPr/>
          <a:lstStyle/>
          <a:p>
            <a:fld id="{533A6147-FB8F-44BE-83B7-544676C9E845}" type="slidenum">
              <a:rPr lang="de-DE" smtClean="0"/>
              <a:pPr/>
              <a:t>‹N°›</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16240497-561D-43C9-B65C-1E4E8A9FEFB7}" type="datetime1">
              <a:rPr lang="de-DE" smtClean="0"/>
              <a:pPr/>
              <a:t>17.12.2016</a:t>
            </a:fld>
            <a:endParaRPr lang="de-DE" dirty="0"/>
          </a:p>
        </p:txBody>
      </p:sp>
      <p:sp>
        <p:nvSpPr>
          <p:cNvPr id="6" name="Fußzeilenplatzhalter 5"/>
          <p:cNvSpPr>
            <a:spLocks noGrp="1"/>
          </p:cNvSpPr>
          <p:nvPr>
            <p:ph type="ftr" sz="quarter" idx="11"/>
          </p:nvPr>
        </p:nvSpPr>
        <p:spPr/>
        <p:txBody>
          <a:bodyPr/>
          <a:lstStyle/>
          <a:p>
            <a:r>
              <a:rPr lang="de-DE" dirty="0" smtClean="0"/>
              <a:t>Norbert Heyman Katholischer Krankenhausseelsorger</a:t>
            </a:r>
            <a:endParaRPr lang="de-DE" dirty="0"/>
          </a:p>
        </p:txBody>
      </p:sp>
      <p:sp>
        <p:nvSpPr>
          <p:cNvPr id="7" name="Foliennummernplatzhalter 6"/>
          <p:cNvSpPr>
            <a:spLocks noGrp="1"/>
          </p:cNvSpPr>
          <p:nvPr>
            <p:ph type="sldNum" sz="quarter" idx="12"/>
          </p:nvPr>
        </p:nvSpPr>
        <p:spPr/>
        <p:txBody>
          <a:bodyPr/>
          <a:lstStyle/>
          <a:p>
            <a:fld id="{533A6147-FB8F-44BE-83B7-544676C9E845}" type="slidenum">
              <a:rPr lang="de-DE" smtClean="0"/>
              <a:pPr/>
              <a:t>‹N°›</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dirty="0"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2A18DC0C-773C-4691-B83D-B49D1C2F3B48}" type="datetime1">
              <a:rPr lang="de-DE" smtClean="0"/>
              <a:pPr/>
              <a:t>17.12.2016</a:t>
            </a:fld>
            <a:endParaRPr lang="de-DE" dirty="0"/>
          </a:p>
        </p:txBody>
      </p:sp>
      <p:sp>
        <p:nvSpPr>
          <p:cNvPr id="6" name="Fußzeilenplatzhalter 5"/>
          <p:cNvSpPr>
            <a:spLocks noGrp="1"/>
          </p:cNvSpPr>
          <p:nvPr>
            <p:ph type="ftr" sz="quarter" idx="11"/>
          </p:nvPr>
        </p:nvSpPr>
        <p:spPr/>
        <p:txBody>
          <a:bodyPr/>
          <a:lstStyle/>
          <a:p>
            <a:r>
              <a:rPr lang="de-DE" dirty="0" smtClean="0"/>
              <a:t>Norbert Heyman Katholischer Krankenhausseelsorger</a:t>
            </a:r>
            <a:endParaRPr lang="de-DE" dirty="0"/>
          </a:p>
        </p:txBody>
      </p:sp>
      <p:sp>
        <p:nvSpPr>
          <p:cNvPr id="7" name="Foliennummernplatzhalter 6"/>
          <p:cNvSpPr>
            <a:spLocks noGrp="1"/>
          </p:cNvSpPr>
          <p:nvPr>
            <p:ph type="sldNum" sz="quarter" idx="12"/>
          </p:nvPr>
        </p:nvSpPr>
        <p:spPr/>
        <p:txBody>
          <a:bodyPr/>
          <a:lstStyle/>
          <a:p>
            <a:fld id="{533A6147-FB8F-44BE-83B7-544676C9E845}" type="slidenum">
              <a:rPr lang="de-DE" smtClean="0"/>
              <a:pPr/>
              <a:t>‹N°›</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CF252AB-AB3A-46AA-B24C-ACBEE47E549F}" type="datetime1">
              <a:rPr lang="de-DE" smtClean="0"/>
              <a:pPr/>
              <a:t>17.12.2016</a:t>
            </a:fld>
            <a:endParaRPr lang="de-DE" dirty="0"/>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de-DE" dirty="0" smtClean="0"/>
              <a:t>Norbert Heyman Katholischer Krankenhausseelsorger</a:t>
            </a:r>
            <a:endParaRPr lang="de-DE" dirty="0"/>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33A6147-FB8F-44BE-83B7-544676C9E845}" type="slidenum">
              <a:rPr lang="de-DE" smtClean="0"/>
              <a:pPr/>
              <a:t>‹N°›</a:t>
            </a:fld>
            <a:endParaRPr lang="de-DE"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fr-FR" dirty="0" smtClean="0"/>
              <a:t>LA MORT ET LA PÉRIODE DE FIN DE VIE</a:t>
            </a:r>
            <a:endParaRPr lang="fr-FR" dirty="0"/>
          </a:p>
        </p:txBody>
      </p:sp>
      <p:sp>
        <p:nvSpPr>
          <p:cNvPr id="5" name="Fußzeilenplatzhalter 4"/>
          <p:cNvSpPr>
            <a:spLocks noGrp="1"/>
          </p:cNvSpPr>
          <p:nvPr>
            <p:ph type="ftr" sz="quarter" idx="11"/>
          </p:nvPr>
        </p:nvSpPr>
        <p:spPr/>
        <p:txBody>
          <a:bodyPr/>
          <a:lstStyle/>
          <a:p>
            <a:r>
              <a:rPr lang="fr-FR" dirty="0" smtClean="0"/>
              <a:t>Norbert Heyman aumônier d‘hôpital catholique</a:t>
            </a:r>
            <a:endParaRPr lang="fr-FR" dirty="0"/>
          </a:p>
        </p:txBody>
      </p:sp>
      <p:sp>
        <p:nvSpPr>
          <p:cNvPr id="4" name="Foliennummernplatzhalter 3"/>
          <p:cNvSpPr>
            <a:spLocks noGrp="1"/>
          </p:cNvSpPr>
          <p:nvPr>
            <p:ph type="sldNum" sz="quarter" idx="12"/>
          </p:nvPr>
        </p:nvSpPr>
        <p:spPr/>
        <p:txBody>
          <a:bodyPr/>
          <a:lstStyle/>
          <a:p>
            <a:fld id="{533A6147-FB8F-44BE-83B7-544676C9E845}" type="slidenum">
              <a:rPr lang="de-DE" smtClean="0"/>
              <a:pPr/>
              <a:t>1</a:t>
            </a:fld>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836712"/>
            <a:ext cx="8229600" cy="3082354"/>
          </a:xfrm>
        </p:spPr>
        <p:txBody>
          <a:bodyPr>
            <a:normAutofit/>
          </a:bodyPr>
          <a:lstStyle/>
          <a:p>
            <a:r>
              <a:rPr lang="de-DE" dirty="0" smtClean="0"/>
              <a:t>2. </a:t>
            </a:r>
            <a:r>
              <a:rPr lang="fr-FR" dirty="0" smtClean="0"/>
              <a:t>Le droit de l‘être humain à être entouré d‘êtres humains de manière adaptée et en continu,</a:t>
            </a:r>
            <a:br>
              <a:rPr lang="fr-FR" dirty="0" smtClean="0"/>
            </a:br>
            <a:endParaRPr lang="fr-FR" dirty="0"/>
          </a:p>
        </p:txBody>
      </p:sp>
      <p:sp>
        <p:nvSpPr>
          <p:cNvPr id="3" name="Inhaltsplatzhalter 2"/>
          <p:cNvSpPr>
            <a:spLocks noGrp="1"/>
          </p:cNvSpPr>
          <p:nvPr>
            <p:ph idx="1"/>
          </p:nvPr>
        </p:nvSpPr>
        <p:spPr>
          <a:xfrm>
            <a:off x="539552" y="4005064"/>
            <a:ext cx="8229600" cy="3413016"/>
          </a:xfrm>
        </p:spPr>
        <p:txBody>
          <a:bodyPr/>
          <a:lstStyle/>
          <a:p>
            <a:pPr>
              <a:buNone/>
            </a:pPr>
            <a:r>
              <a:rPr lang="fr-FR" dirty="0" smtClean="0"/>
              <a:t>même si la guérison doit passer au second plan derrière le bien-être</a:t>
            </a:r>
            <a:endParaRPr lang="fr-FR"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10</a:t>
            </a:fld>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i="1" dirty="0" smtClean="0"/>
              <a:t>Cela exige en détail :</a:t>
            </a:r>
            <a:r>
              <a:rPr lang="fr-FR" dirty="0" smtClean="0"/>
              <a:t/>
            </a:r>
            <a:br>
              <a:rPr lang="fr-FR" dirty="0" smtClean="0"/>
            </a:br>
            <a:endParaRPr lang="fr-FR" dirty="0"/>
          </a:p>
        </p:txBody>
      </p:sp>
      <p:sp>
        <p:nvSpPr>
          <p:cNvPr id="3" name="Inhaltsplatzhalter 2"/>
          <p:cNvSpPr>
            <a:spLocks noGrp="1"/>
          </p:cNvSpPr>
          <p:nvPr>
            <p:ph idx="1"/>
          </p:nvPr>
        </p:nvSpPr>
        <p:spPr>
          <a:xfrm>
            <a:off x="539552" y="2636912"/>
            <a:ext cx="8229600" cy="4709160"/>
          </a:xfrm>
        </p:spPr>
        <p:txBody>
          <a:bodyPr/>
          <a:lstStyle/>
          <a:p>
            <a:r>
              <a:rPr lang="fr-FR" dirty="0" smtClean="0"/>
              <a:t>- de ne pas être seul en période de fin de vie ;</a:t>
            </a:r>
          </a:p>
          <a:p>
            <a:r>
              <a:rPr lang="fr-FR" dirty="0" smtClean="0"/>
              <a:t>- de savoir que je suis entouré d’êtres humains  qui agissent de manière compétente et qui sont entièrement satisfaits parce qu’ils peuvent m’aider à trouver ma mort</a:t>
            </a:r>
          </a:p>
          <a:p>
            <a:pPr>
              <a:buNone/>
            </a:pPr>
            <a:r>
              <a:rPr lang="de-DE" dirty="0" smtClean="0"/>
              <a:t> </a:t>
            </a:r>
          </a:p>
          <a:p>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11</a:t>
            </a:fld>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i="1" dirty="0" smtClean="0"/>
              <a:t>Cela </a:t>
            </a:r>
            <a:r>
              <a:rPr lang="fr-FR" i="1" dirty="0"/>
              <a:t>correspond aux ordres de soins suivants :</a:t>
            </a:r>
            <a:r>
              <a:rPr lang="fr-FR" dirty="0"/>
              <a:t> </a:t>
            </a:r>
            <a:r>
              <a:rPr lang="de-DE" dirty="0" smtClean="0"/>
              <a:t/>
            </a:r>
            <a:br>
              <a:rPr lang="de-DE" dirty="0" smtClean="0"/>
            </a:br>
            <a:endParaRPr lang="de-DE" dirty="0"/>
          </a:p>
        </p:txBody>
      </p:sp>
      <p:sp>
        <p:nvSpPr>
          <p:cNvPr id="3" name="Inhaltsplatzhalter 2"/>
          <p:cNvSpPr>
            <a:spLocks noGrp="1"/>
          </p:cNvSpPr>
          <p:nvPr>
            <p:ph idx="1"/>
          </p:nvPr>
        </p:nvSpPr>
        <p:spPr/>
        <p:txBody>
          <a:bodyPr>
            <a:normAutofit/>
          </a:bodyPr>
          <a:lstStyle/>
          <a:p>
            <a:r>
              <a:rPr lang="de-DE" dirty="0" smtClean="0"/>
              <a:t>- </a:t>
            </a:r>
            <a:r>
              <a:rPr lang="fr-FR" dirty="0" smtClean="0"/>
              <a:t>Tu dois respecter la souveraineté du patient et ton égalité fondamentale avec lui.</a:t>
            </a:r>
          </a:p>
          <a:p>
            <a:r>
              <a:rPr lang="fr-FR" dirty="0" smtClean="0"/>
              <a:t>- Essaie d’impliquer les personnes importantes de la vie du patient dans ta relation avec lui, par leur présence ou en les faisant ressurgir de sa mémoire.</a:t>
            </a:r>
          </a:p>
          <a:p>
            <a:r>
              <a:rPr lang="fr-FR" dirty="0" smtClean="0"/>
              <a:t>- Sois (si possible) toujours disponible dans la mesure où tes propres droits à la liberté te le permettent.</a:t>
            </a:r>
          </a:p>
          <a:p>
            <a:endParaRPr lang="fr-FR" dirty="0"/>
          </a:p>
        </p:txBody>
      </p:sp>
      <p:sp>
        <p:nvSpPr>
          <p:cNvPr id="4" name="Fußzeilenplatzhalter 3"/>
          <p:cNvSpPr>
            <a:spLocks noGrp="1"/>
          </p:cNvSpPr>
          <p:nvPr>
            <p:ph type="ftr" sz="quarter" idx="11"/>
          </p:nvPr>
        </p:nvSpPr>
        <p:spPr/>
        <p:txBody>
          <a:bodyPr/>
          <a:lstStyle/>
          <a:p>
            <a:r>
              <a:rPr lang="de-DE" dirty="0" smtClean="0"/>
              <a:t>Norbert Heyman</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12</a:t>
            </a:fld>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08720"/>
            <a:ext cx="8229600" cy="1143000"/>
          </a:xfrm>
        </p:spPr>
        <p:txBody>
          <a:bodyPr>
            <a:normAutofit fontScale="90000"/>
          </a:bodyPr>
          <a:lstStyle/>
          <a:p>
            <a:r>
              <a:rPr lang="de-DE" dirty="0" smtClean="0"/>
              <a:t>3. </a:t>
            </a:r>
            <a:r>
              <a:rPr lang="fr-FR" dirty="0" smtClean="0"/>
              <a:t>Le droit à l‘espoir et aux rêves</a:t>
            </a:r>
            <a:endParaRPr lang="fr-FR" dirty="0"/>
          </a:p>
        </p:txBody>
      </p:sp>
      <p:sp>
        <p:nvSpPr>
          <p:cNvPr id="3" name="Inhaltsplatzhalter 2"/>
          <p:cNvSpPr>
            <a:spLocks noGrp="1"/>
          </p:cNvSpPr>
          <p:nvPr>
            <p:ph idx="1"/>
          </p:nvPr>
        </p:nvSpPr>
        <p:spPr>
          <a:xfrm>
            <a:off x="467544" y="2492896"/>
            <a:ext cx="8229600" cy="4709160"/>
          </a:xfrm>
        </p:spPr>
        <p:txBody>
          <a:bodyPr/>
          <a:lstStyle/>
          <a:p>
            <a:r>
              <a:rPr lang="fr-FR" dirty="0" smtClean="0"/>
              <a:t>Indépendamment de ce à quoi ceux-ci se réfèrent. </a:t>
            </a:r>
            <a:endParaRPr lang="fr-FR" dirty="0"/>
          </a:p>
        </p:txBody>
      </p:sp>
      <p:sp>
        <p:nvSpPr>
          <p:cNvPr id="4" name="Fußzeilenplatzhalter 3"/>
          <p:cNvSpPr>
            <a:spLocks noGrp="1"/>
          </p:cNvSpPr>
          <p:nvPr>
            <p:ph type="ftr" sz="quarter" idx="11"/>
          </p:nvPr>
        </p:nvSpPr>
        <p:spPr/>
        <p:txBody>
          <a:bodyPr/>
          <a:lstStyle/>
          <a:p>
            <a:r>
              <a:rPr lang="de-DE" dirty="0" smtClean="0"/>
              <a:t>Norbert Heyman </a:t>
            </a:r>
            <a:r>
              <a:rPr lang="fr-FR" dirty="0"/>
              <a:t/>
            </a:r>
            <a:br>
              <a:rPr lang="fr-FR" dirty="0"/>
            </a:b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13</a:t>
            </a:fld>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i="1" dirty="0" smtClean="0"/>
              <a:t>Cela exige en détail :</a:t>
            </a:r>
            <a:r>
              <a:rPr lang="fr-FR" dirty="0" smtClean="0"/>
              <a:t/>
            </a:r>
            <a:br>
              <a:rPr lang="fr-FR" dirty="0" smtClean="0"/>
            </a:br>
            <a:endParaRPr lang="fr-FR" dirty="0"/>
          </a:p>
        </p:txBody>
      </p:sp>
      <p:sp>
        <p:nvSpPr>
          <p:cNvPr id="3" name="Inhaltsplatzhalter 2"/>
          <p:cNvSpPr>
            <a:spLocks noGrp="1"/>
          </p:cNvSpPr>
          <p:nvPr>
            <p:ph idx="1"/>
          </p:nvPr>
        </p:nvSpPr>
        <p:spPr/>
        <p:txBody>
          <a:bodyPr/>
          <a:lstStyle/>
          <a:p>
            <a:r>
              <a:rPr lang="de-DE" dirty="0" smtClean="0"/>
              <a:t>- </a:t>
            </a:r>
            <a:r>
              <a:rPr lang="fr-FR" dirty="0" smtClean="0"/>
              <a:t>Pouvoir parler de mes expériences religieuses et spirituelles, </a:t>
            </a:r>
            <a:r>
              <a:rPr lang="fr-FR" dirty="0" smtClean="0"/>
              <a:t>peu importe </a:t>
            </a:r>
            <a:r>
              <a:rPr lang="fr-FR" dirty="0" smtClean="0"/>
              <a:t>comment les autres réagissent envers celles-ci ;</a:t>
            </a:r>
          </a:p>
          <a:p>
            <a:r>
              <a:rPr lang="fr-FR" dirty="0" smtClean="0"/>
              <a:t>- pouvoir manifester mes sentiments, mes peurs, mes joies etc. face à ma mort.</a:t>
            </a:r>
            <a:endParaRPr lang="fr-FR" b="1" dirty="0" smtClean="0"/>
          </a:p>
          <a:p>
            <a:endParaRPr lang="de-DE" dirty="0"/>
          </a:p>
        </p:txBody>
      </p:sp>
      <p:sp>
        <p:nvSpPr>
          <p:cNvPr id="4" name="Fußzeilenplatzhalter 3"/>
          <p:cNvSpPr>
            <a:spLocks noGrp="1"/>
          </p:cNvSpPr>
          <p:nvPr>
            <p:ph type="ftr" sz="quarter" idx="11"/>
          </p:nvPr>
        </p:nvSpPr>
        <p:spPr/>
        <p:txBody>
          <a:bodyPr/>
          <a:lstStyle/>
          <a:p>
            <a:r>
              <a:rPr lang="de-DE" dirty="0" smtClean="0"/>
              <a:t>Norbert Heyman</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14</a:t>
            </a:fld>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r>
            <a:br>
              <a:rPr lang="de-DE" dirty="0" smtClean="0"/>
            </a:br>
            <a:r>
              <a:rPr lang="de-DE" i="1" dirty="0" smtClean="0"/>
              <a:t> </a:t>
            </a:r>
            <a:r>
              <a:rPr lang="fr-FR" i="1" dirty="0"/>
              <a:t>Cela correspond aux ordres de soins suivants </a:t>
            </a:r>
            <a:r>
              <a:rPr lang="de-DE" i="1" dirty="0" smtClean="0"/>
              <a:t> </a:t>
            </a:r>
            <a:r>
              <a:rPr lang="de-DE" dirty="0" smtClean="0"/>
              <a:t> </a:t>
            </a:r>
            <a:br>
              <a:rPr lang="de-DE" dirty="0" smtClean="0"/>
            </a:br>
            <a:endParaRPr lang="de-DE" dirty="0"/>
          </a:p>
        </p:txBody>
      </p:sp>
      <p:sp>
        <p:nvSpPr>
          <p:cNvPr id="3" name="Inhaltsplatzhalter 2"/>
          <p:cNvSpPr>
            <a:spLocks noGrp="1"/>
          </p:cNvSpPr>
          <p:nvPr>
            <p:ph idx="1"/>
          </p:nvPr>
        </p:nvSpPr>
        <p:spPr>
          <a:xfrm>
            <a:off x="457200" y="1772816"/>
            <a:ext cx="8229600" cy="4536544"/>
          </a:xfrm>
        </p:spPr>
        <p:txBody>
          <a:bodyPr>
            <a:normAutofit fontScale="92500" lnSpcReduction="20000"/>
          </a:bodyPr>
          <a:lstStyle/>
          <a:p>
            <a:r>
              <a:rPr lang="fr-FR" dirty="0" smtClean="0"/>
              <a:t>Laisse le patient (encore) prendre lui-même autant de décisions que cela lui est possible.</a:t>
            </a:r>
          </a:p>
          <a:p>
            <a:r>
              <a:rPr lang="fr-FR" dirty="0" smtClean="0"/>
              <a:t>- Aide l’être humain à accepter sa vie, y compris sa mort, mais tiens compte des complications en résultant et des  impressions que tu as.</a:t>
            </a:r>
          </a:p>
          <a:p>
            <a:r>
              <a:rPr lang="fr-FR" dirty="0" smtClean="0"/>
              <a:t>- Aide l’être humain à vivre et à mourir comme il se l’est représenté (au moins à l’approche).</a:t>
            </a:r>
          </a:p>
          <a:p>
            <a:r>
              <a:rPr lang="fr-FR" dirty="0" smtClean="0"/>
              <a:t>- Corrige et observe tes propres sentiments face à ceux du mourant , essaie d’être « objectif », mais pas sans sentiment. </a:t>
            </a:r>
          </a:p>
          <a:p>
            <a:pPr>
              <a:buNone/>
            </a:pPr>
            <a:r>
              <a:rPr lang="fr-FR" dirty="0" smtClean="0"/>
              <a:t> </a:t>
            </a:r>
          </a:p>
          <a:p>
            <a:r>
              <a:rPr lang="fr-FR" sz="1400" dirty="0" smtClean="0"/>
              <a:t>de Kohlhammer Franco, </a:t>
            </a:r>
          </a:p>
          <a:p>
            <a:r>
              <a:rPr lang="fr-FR" sz="1400" dirty="0" smtClean="0"/>
              <a:t>Assistance au décès, aide aux mourants, accompagnement en fin de vie</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15</a:t>
            </a:fld>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48680"/>
            <a:ext cx="8229600" cy="1143000"/>
          </a:xfrm>
        </p:spPr>
        <p:txBody>
          <a:bodyPr>
            <a:normAutofit fontScale="90000"/>
          </a:bodyPr>
          <a:lstStyle/>
          <a:p>
            <a:r>
              <a:rPr lang="fr-FR" dirty="0" smtClean="0"/>
              <a:t>Trois « règles d’or »</a:t>
            </a:r>
            <a:br>
              <a:rPr lang="fr-FR" dirty="0" smtClean="0"/>
            </a:br>
            <a:endParaRPr lang="fr-FR" dirty="0"/>
          </a:p>
        </p:txBody>
      </p:sp>
      <p:sp>
        <p:nvSpPr>
          <p:cNvPr id="3" name="Inhaltsplatzhalter 2"/>
          <p:cNvSpPr>
            <a:spLocks noGrp="1"/>
          </p:cNvSpPr>
          <p:nvPr>
            <p:ph idx="1"/>
          </p:nvPr>
        </p:nvSpPr>
        <p:spPr/>
        <p:txBody>
          <a:bodyPr>
            <a:normAutofit fontScale="92500" lnSpcReduction="20000"/>
          </a:bodyPr>
          <a:lstStyle/>
          <a:p>
            <a:pPr lvl="0"/>
            <a:r>
              <a:rPr lang="fr-FR" dirty="0" smtClean="0"/>
              <a:t>N’évitez pas les mourants, les malades gravement atteints et leurs proches !</a:t>
            </a:r>
          </a:p>
          <a:p>
            <a:pPr lvl="0"/>
            <a:endParaRPr lang="fr-FR" dirty="0" smtClean="0"/>
          </a:p>
          <a:p>
            <a:pPr lvl="0"/>
            <a:r>
              <a:rPr lang="fr-FR" dirty="0" smtClean="0"/>
              <a:t>Vous n’êtes pas obligé de prêter oreille aux plaisanteries stupides telles que</a:t>
            </a:r>
          </a:p>
          <a:p>
            <a:r>
              <a:rPr lang="fr-FR" b="1" dirty="0" smtClean="0"/>
              <a:t>    « </a:t>
            </a:r>
            <a:r>
              <a:rPr lang="fr-FR" dirty="0" smtClean="0"/>
              <a:t>Tu apprendras avec le temps </a:t>
            </a:r>
            <a:r>
              <a:rPr lang="fr-FR" b="1" dirty="0" smtClean="0"/>
              <a:t>»</a:t>
            </a:r>
            <a:endParaRPr lang="fr-FR" dirty="0" smtClean="0"/>
          </a:p>
          <a:p>
            <a:r>
              <a:rPr lang="fr-FR" dirty="0" smtClean="0"/>
              <a:t>    „Quand tu auras vu le cinquième mort, cela ne te fera plus rien».</a:t>
            </a:r>
          </a:p>
          <a:p>
            <a:endParaRPr lang="fr-FR" dirty="0" smtClean="0"/>
          </a:p>
          <a:p>
            <a:pPr lvl="0"/>
            <a:r>
              <a:rPr lang="fr-FR" dirty="0" smtClean="0"/>
              <a:t>Vous pouvez aussi vous procurer du soulagement si vous êtes bouleversé (en parlant avec une collègue , un prêtre...)</a:t>
            </a:r>
          </a:p>
          <a:p>
            <a:endParaRPr lang="de-DE" dirty="0" smtClean="0"/>
          </a:p>
          <a:p>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16</a:t>
            </a:fld>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descr="img012.jpg"/>
          <p:cNvPicPr>
            <a:picLocks noGrp="1" noChangeAspect="1"/>
          </p:cNvPicPr>
          <p:nvPr>
            <p:ph sz="half" idx="1"/>
          </p:nvPr>
        </p:nvPicPr>
        <p:blipFill>
          <a:blip r:embed="rId2" cstate="print"/>
          <a:stretch>
            <a:fillRect/>
          </a:stretch>
        </p:blipFill>
        <p:spPr>
          <a:xfrm>
            <a:off x="748767" y="1600200"/>
            <a:ext cx="3455466" cy="4525963"/>
          </a:xfrm>
        </p:spPr>
      </p:pic>
      <p:pic>
        <p:nvPicPr>
          <p:cNvPr id="10" name="Inhaltsplatzhalter 9" descr="img015.jpg"/>
          <p:cNvPicPr>
            <a:picLocks noGrp="1" noChangeAspect="1"/>
          </p:cNvPicPr>
          <p:nvPr>
            <p:ph sz="half" idx="2"/>
          </p:nvPr>
        </p:nvPicPr>
        <p:blipFill>
          <a:blip r:embed="rId3" cstate="print"/>
          <a:stretch>
            <a:fillRect/>
          </a:stretch>
        </p:blipFill>
        <p:spPr>
          <a:xfrm>
            <a:off x="4939767" y="1600200"/>
            <a:ext cx="3455466" cy="4525963"/>
          </a:xfrm>
        </p:spPr>
      </p:pic>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17</a:t>
            </a:fld>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smtClean="0"/>
              <a:t>Pertes dans la vie</a:t>
            </a:r>
            <a:endParaRPr lang="fr-FR" dirty="0"/>
          </a:p>
        </p:txBody>
      </p:sp>
      <p:sp>
        <p:nvSpPr>
          <p:cNvPr id="7" name="Inhaltsplatzhalter 6"/>
          <p:cNvSpPr>
            <a:spLocks noGrp="1"/>
          </p:cNvSpPr>
          <p:nvPr>
            <p:ph idx="1"/>
          </p:nvPr>
        </p:nvSpPr>
        <p:spPr/>
        <p:txBody>
          <a:bodyPr>
            <a:normAutofit/>
          </a:bodyPr>
          <a:lstStyle/>
          <a:p>
            <a:r>
              <a:rPr lang="fr-FR" dirty="0" smtClean="0"/>
              <a:t>En plein milieu de la vie, nous sommes imprégnés par la mort….</a:t>
            </a:r>
          </a:p>
          <a:p>
            <a:r>
              <a:rPr lang="fr-FR" sz="1600" dirty="0" smtClean="0"/>
              <a:t>Selon un vieux cantique</a:t>
            </a:r>
          </a:p>
          <a:p>
            <a:endParaRPr lang="fr-FR" sz="1600" dirty="0" smtClean="0"/>
          </a:p>
          <a:p>
            <a:endParaRPr lang="fr-FR" sz="1600" dirty="0" smtClean="0"/>
          </a:p>
          <a:p>
            <a:endParaRPr lang="fr-FR" sz="1600" dirty="0" smtClean="0"/>
          </a:p>
          <a:p>
            <a:r>
              <a:rPr lang="fr-FR" dirty="0" smtClean="0"/>
              <a:t>Dans notre vie, nous subissons de petites morts, des pertes qui font mal</a:t>
            </a:r>
          </a:p>
          <a:p>
            <a:endParaRPr lang="fr-FR" dirty="0" smtClean="0"/>
          </a:p>
          <a:p>
            <a:r>
              <a:rPr lang="fr-FR" dirty="0" smtClean="0"/>
              <a:t>Comment gère-je ces pertes,</a:t>
            </a:r>
          </a:p>
          <a:p>
            <a:r>
              <a:rPr lang="fr-FR" dirty="0" smtClean="0"/>
              <a:t>M’exerce-je à  faire le deuil ?</a:t>
            </a:r>
          </a:p>
        </p:txBody>
      </p:sp>
      <p:sp>
        <p:nvSpPr>
          <p:cNvPr id="5" name="Fußzeilenplatzhalter 4"/>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6" name="Foliennummernplatzhalter 5"/>
          <p:cNvSpPr>
            <a:spLocks noGrp="1"/>
          </p:cNvSpPr>
          <p:nvPr>
            <p:ph type="sldNum" sz="quarter" idx="12"/>
          </p:nvPr>
        </p:nvSpPr>
        <p:spPr/>
        <p:txBody>
          <a:bodyPr/>
          <a:lstStyle/>
          <a:p>
            <a:fld id="{533A6147-FB8F-44BE-83B7-544676C9E845}" type="slidenum">
              <a:rPr lang="de-DE" smtClean="0"/>
              <a:pPr/>
              <a:t>18</a:t>
            </a:fld>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smtClean="0"/>
              <a:t>Pertes manifestes</a:t>
            </a:r>
          </a:p>
        </p:txBody>
      </p:sp>
      <p:sp>
        <p:nvSpPr>
          <p:cNvPr id="3" name="Inhaltsplatzhalter 2"/>
          <p:cNvSpPr>
            <a:spLocks noGrp="1"/>
          </p:cNvSpPr>
          <p:nvPr>
            <p:ph idx="1"/>
          </p:nvPr>
        </p:nvSpPr>
        <p:spPr/>
        <p:txBody>
          <a:bodyPr/>
          <a:lstStyle/>
          <a:p>
            <a:pPr>
              <a:buNone/>
            </a:pPr>
            <a:r>
              <a:rPr lang="de-DE" b="1" dirty="0" smtClean="0"/>
              <a:t> </a:t>
            </a:r>
            <a:endParaRPr lang="de-DE" dirty="0" smtClean="0"/>
          </a:p>
          <a:p>
            <a:r>
              <a:rPr lang="de-DE" dirty="0" smtClean="0"/>
              <a:t>- </a:t>
            </a:r>
            <a:r>
              <a:rPr lang="fr-FR" dirty="0" smtClean="0"/>
              <a:t>Mort d‘une personne aimée</a:t>
            </a:r>
          </a:p>
          <a:p>
            <a:r>
              <a:rPr lang="fr-FR" dirty="0" smtClean="0"/>
              <a:t>- Fin d‘une relation</a:t>
            </a:r>
          </a:p>
          <a:p>
            <a:r>
              <a:rPr lang="fr-FR" dirty="0" smtClean="0"/>
              <a:t>- Séparation</a:t>
            </a:r>
          </a:p>
          <a:p>
            <a:r>
              <a:rPr lang="fr-FR" dirty="0" smtClean="0"/>
              <a:t>- Divorce</a:t>
            </a:r>
            <a:endParaRPr lang="fr-FR"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19</a:t>
            </a:fld>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smtClean="0"/>
              <a:t>Thèses</a:t>
            </a:r>
            <a:endParaRPr lang="fr-FR" dirty="0"/>
          </a:p>
        </p:txBody>
      </p:sp>
      <p:sp>
        <p:nvSpPr>
          <p:cNvPr id="3" name="Inhaltsplatzhalter 2"/>
          <p:cNvSpPr>
            <a:spLocks noGrp="1"/>
          </p:cNvSpPr>
          <p:nvPr>
            <p:ph idx="1"/>
          </p:nvPr>
        </p:nvSpPr>
        <p:spPr/>
        <p:txBody>
          <a:bodyPr/>
          <a:lstStyle/>
          <a:p>
            <a:endParaRPr lang="de-DE" dirty="0" smtClean="0"/>
          </a:p>
          <a:p>
            <a:r>
              <a:rPr lang="fr-FR" dirty="0" smtClean="0"/>
              <a:t>Si je m’occupe moi-même de ma </a:t>
            </a:r>
            <a:r>
              <a:rPr lang="fr-FR" dirty="0" smtClean="0"/>
              <a:t>propre mort</a:t>
            </a:r>
            <a:r>
              <a:rPr lang="fr-FR" dirty="0" smtClean="0"/>
              <a:t>, je peux mieux gérer le thème de la mort.</a:t>
            </a:r>
          </a:p>
          <a:p>
            <a:endParaRPr lang="fr-FR" dirty="0" smtClean="0"/>
          </a:p>
          <a:p>
            <a:r>
              <a:rPr lang="fr-FR" dirty="0" smtClean="0"/>
              <a:t>Si j’accompagne dignement les êtres humains en période de fin de vie, je peux mieux accepter le fait de mourir</a:t>
            </a:r>
            <a:r>
              <a:rPr lang="de-DE" dirty="0" smtClean="0"/>
              <a:t>.</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2</a:t>
            </a:fld>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smtClean="0"/>
              <a:t>Pertes apparentées</a:t>
            </a:r>
            <a:endParaRPr lang="fr-FR" dirty="0"/>
          </a:p>
        </p:txBody>
      </p:sp>
      <p:sp>
        <p:nvSpPr>
          <p:cNvPr id="3" name="Inhaltsplatzhalter 2"/>
          <p:cNvSpPr>
            <a:spLocks noGrp="1"/>
          </p:cNvSpPr>
          <p:nvPr>
            <p:ph idx="1"/>
          </p:nvPr>
        </p:nvSpPr>
        <p:spPr/>
        <p:txBody>
          <a:bodyPr>
            <a:normAutofit fontScale="92500" lnSpcReduction="20000"/>
          </a:bodyPr>
          <a:lstStyle/>
          <a:p>
            <a:r>
              <a:rPr lang="de-DE" dirty="0" smtClean="0"/>
              <a:t>- </a:t>
            </a:r>
            <a:r>
              <a:rPr lang="fr-FR" dirty="0" smtClean="0"/>
              <a:t>Déménagement</a:t>
            </a:r>
          </a:p>
          <a:p>
            <a:r>
              <a:rPr lang="fr-FR" dirty="0" smtClean="0"/>
              <a:t>- Maladie</a:t>
            </a:r>
          </a:p>
          <a:p>
            <a:r>
              <a:rPr lang="fr-FR" dirty="0" smtClean="0"/>
              <a:t>- Changement de professeurs, d‘école</a:t>
            </a:r>
          </a:p>
          <a:p>
            <a:r>
              <a:rPr lang="fr-FR" dirty="0" smtClean="0"/>
              <a:t>- Perte d‘un emploi</a:t>
            </a:r>
          </a:p>
          <a:p>
            <a:r>
              <a:rPr lang="fr-FR" dirty="0" smtClean="0"/>
              <a:t>- Vol</a:t>
            </a:r>
          </a:p>
          <a:p>
            <a:r>
              <a:rPr lang="fr-FR" dirty="0" smtClean="0"/>
              <a:t>- Succès, perte du lutteur</a:t>
            </a:r>
          </a:p>
          <a:p>
            <a:r>
              <a:rPr lang="fr-FR" dirty="0" smtClean="0"/>
              <a:t>- Perte d’un idéal précieux</a:t>
            </a:r>
          </a:p>
          <a:p>
            <a:r>
              <a:rPr lang="fr-FR" dirty="0" smtClean="0"/>
              <a:t>- Perte de l’amour parental</a:t>
            </a:r>
          </a:p>
          <a:p>
            <a:r>
              <a:rPr lang="fr-FR" dirty="0" smtClean="0"/>
              <a:t>- Changement dans la relation avec ses enfants</a:t>
            </a:r>
          </a:p>
          <a:p>
            <a:r>
              <a:rPr lang="fr-FR" dirty="0" smtClean="0"/>
              <a:t>- Perte d’un objectif à long terme</a:t>
            </a:r>
          </a:p>
          <a:p>
            <a:r>
              <a:rPr lang="fr-FR" dirty="0" smtClean="0"/>
              <a:t>- Perte de son aspiration professionnelle</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20</a:t>
            </a:fld>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9885"/>
            <a:ext cx="8229600" cy="1143000"/>
          </a:xfrm>
        </p:spPr>
        <p:txBody>
          <a:bodyPr>
            <a:normAutofit fontScale="90000"/>
          </a:bodyPr>
          <a:lstStyle/>
          <a:p>
            <a:r>
              <a:rPr lang="fr-FR" dirty="0" smtClean="0"/>
              <a:t>Pertes qui font partie de la vieillesse</a:t>
            </a:r>
            <a:br>
              <a:rPr lang="fr-FR" dirty="0" smtClean="0"/>
            </a:br>
            <a:r>
              <a:rPr lang="fr-FR" dirty="0" smtClean="0"/>
              <a:t> </a:t>
            </a:r>
          </a:p>
        </p:txBody>
      </p:sp>
      <p:sp>
        <p:nvSpPr>
          <p:cNvPr id="3" name="Inhaltsplatzhalter 2"/>
          <p:cNvSpPr>
            <a:spLocks noGrp="1"/>
          </p:cNvSpPr>
          <p:nvPr>
            <p:ph idx="1"/>
          </p:nvPr>
        </p:nvSpPr>
        <p:spPr/>
        <p:txBody>
          <a:bodyPr>
            <a:normAutofit fontScale="70000" lnSpcReduction="20000"/>
          </a:bodyPr>
          <a:lstStyle/>
          <a:p>
            <a:r>
              <a:rPr lang="fr-FR" dirty="0" smtClean="0"/>
              <a:t>- Rêves d’enfance</a:t>
            </a:r>
          </a:p>
          <a:p>
            <a:r>
              <a:rPr lang="fr-FR" dirty="0" smtClean="0"/>
              <a:t>- </a:t>
            </a:r>
            <a:r>
              <a:rPr lang="fr-FR" dirty="0"/>
              <a:t>Pertes </a:t>
            </a:r>
            <a:r>
              <a:rPr lang="fr-FR" dirty="0" smtClean="0"/>
              <a:t>de l’ingénuité juvénile</a:t>
            </a:r>
          </a:p>
          <a:p>
            <a:r>
              <a:rPr lang="fr-FR" dirty="0" smtClean="0"/>
              <a:t>- le premier jour à la maternelle</a:t>
            </a:r>
          </a:p>
          <a:p>
            <a:r>
              <a:rPr lang="fr-FR" dirty="0" smtClean="0"/>
              <a:t>- le premier jour à l’école</a:t>
            </a:r>
          </a:p>
          <a:p>
            <a:r>
              <a:rPr lang="fr-FR" dirty="0" smtClean="0"/>
              <a:t>- Engouements</a:t>
            </a:r>
          </a:p>
          <a:p>
            <a:r>
              <a:rPr lang="fr-FR" dirty="0" smtClean="0"/>
              <a:t>- Flirts</a:t>
            </a:r>
          </a:p>
          <a:p>
            <a:r>
              <a:rPr lang="fr-FR" dirty="0" smtClean="0"/>
              <a:t>- Romances de jeunesse</a:t>
            </a:r>
          </a:p>
          <a:p>
            <a:r>
              <a:rPr lang="fr-FR" dirty="0" smtClean="0"/>
              <a:t>- Fin de scolarité, diplôme, interruption</a:t>
            </a:r>
          </a:p>
          <a:p>
            <a:r>
              <a:rPr lang="fr-FR" dirty="0" smtClean="0"/>
              <a:t>- Retraite</a:t>
            </a:r>
          </a:p>
          <a:p>
            <a:r>
              <a:rPr lang="fr-FR" dirty="0" smtClean="0"/>
              <a:t>- Quitter la maison</a:t>
            </a:r>
          </a:p>
          <a:p>
            <a:r>
              <a:rPr lang="fr-FR" dirty="0" smtClean="0"/>
              <a:t>- Perte de sa jeunesse</a:t>
            </a:r>
          </a:p>
          <a:p>
            <a:r>
              <a:rPr lang="fr-FR" dirty="0" smtClean="0"/>
              <a:t>- Perte de sa beauté</a:t>
            </a:r>
          </a:p>
          <a:p>
            <a:r>
              <a:rPr lang="fr-FR" dirty="0" smtClean="0"/>
              <a:t>- Perte du désir sexuel</a:t>
            </a:r>
          </a:p>
          <a:p>
            <a:r>
              <a:rPr lang="fr-FR" dirty="0" smtClean="0"/>
              <a:t>- Perte de </a:t>
            </a:r>
            <a:r>
              <a:rPr lang="fr-FR" dirty="0" smtClean="0"/>
              <a:t>sa puissance </a:t>
            </a:r>
            <a:r>
              <a:rPr lang="fr-FR" dirty="0" smtClean="0"/>
              <a:t>juvénile/sportivité</a:t>
            </a:r>
          </a:p>
          <a:p>
            <a:r>
              <a:rPr lang="fr-FR" dirty="0" smtClean="0"/>
              <a:t>- Perte d’intégrité physique</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21</a:t>
            </a:fld>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b="1" dirty="0" smtClean="0"/>
              <a:t>Réflexions sur sa propre mort</a:t>
            </a:r>
            <a:endParaRPr lang="fr-FR" dirty="0"/>
          </a:p>
        </p:txBody>
      </p:sp>
      <p:sp>
        <p:nvSpPr>
          <p:cNvPr id="3" name="Inhaltsplatzhalter 2"/>
          <p:cNvSpPr>
            <a:spLocks noGrp="1"/>
          </p:cNvSpPr>
          <p:nvPr>
            <p:ph idx="1"/>
          </p:nvPr>
        </p:nvSpPr>
        <p:spPr/>
        <p:txBody>
          <a:bodyPr>
            <a:normAutofit fontScale="70000" lnSpcReduction="20000"/>
          </a:bodyPr>
          <a:lstStyle/>
          <a:p>
            <a:pPr>
              <a:buNone/>
            </a:pPr>
            <a:r>
              <a:rPr lang="de-DE" dirty="0"/>
              <a:t> </a:t>
            </a:r>
          </a:p>
          <a:p>
            <a:pPr marL="651510" indent="-514350">
              <a:buAutoNum type="arabicPeriod"/>
            </a:pPr>
            <a:r>
              <a:rPr lang="fr-FR" dirty="0" smtClean="0"/>
              <a:t>Si vous pouviez décider</a:t>
            </a:r>
            <a:r>
              <a:rPr lang="de-DE" dirty="0" smtClean="0"/>
              <a:t>, quelle </a:t>
            </a:r>
            <a:r>
              <a:rPr lang="fr-FR" dirty="0" smtClean="0"/>
              <a:t>maison, quelle pièce, quel endroit choisirez-vous pour mourir ?</a:t>
            </a:r>
          </a:p>
          <a:p>
            <a:pPr>
              <a:buNone/>
            </a:pPr>
            <a:r>
              <a:rPr lang="fr-FR" dirty="0" smtClean="0"/>
              <a:t>Pourqoi ?</a:t>
            </a:r>
          </a:p>
          <a:p>
            <a:pPr>
              <a:buNone/>
            </a:pPr>
            <a:r>
              <a:rPr lang="fr-FR" dirty="0" smtClean="0"/>
              <a:t> </a:t>
            </a:r>
          </a:p>
          <a:p>
            <a:pPr>
              <a:buNone/>
            </a:pPr>
            <a:r>
              <a:rPr lang="fr-FR" dirty="0" smtClean="0"/>
              <a:t> </a:t>
            </a:r>
          </a:p>
          <a:p>
            <a:pPr>
              <a:buNone/>
            </a:pPr>
            <a:r>
              <a:rPr lang="fr-FR" dirty="0" smtClean="0"/>
              <a:t> </a:t>
            </a:r>
          </a:p>
          <a:p>
            <a:pPr>
              <a:buNone/>
            </a:pPr>
            <a:r>
              <a:rPr lang="fr-FR" dirty="0" smtClean="0"/>
              <a:t>2.   Que souhaitez-vous avoir devant vos yeux au moment de mourir ?</a:t>
            </a:r>
          </a:p>
          <a:p>
            <a:pPr>
              <a:buNone/>
            </a:pPr>
            <a:r>
              <a:rPr lang="fr-FR" dirty="0" smtClean="0"/>
              <a:t> </a:t>
            </a:r>
          </a:p>
          <a:p>
            <a:pPr>
              <a:buNone/>
            </a:pPr>
            <a:r>
              <a:rPr lang="fr-FR" dirty="0" smtClean="0"/>
              <a:t> </a:t>
            </a:r>
          </a:p>
          <a:p>
            <a:pPr>
              <a:buNone/>
            </a:pPr>
            <a:r>
              <a:rPr lang="fr-FR" dirty="0" smtClean="0"/>
              <a:t> </a:t>
            </a:r>
          </a:p>
          <a:p>
            <a:pPr>
              <a:buNone/>
            </a:pPr>
            <a:r>
              <a:rPr lang="fr-FR" dirty="0" smtClean="0"/>
              <a:t>3.   Qui souhaitez-vous avoir à vos côtés au moment de mourir ?</a:t>
            </a:r>
          </a:p>
          <a:p>
            <a:pPr>
              <a:buNone/>
            </a:pPr>
            <a:r>
              <a:rPr lang="fr-FR" dirty="0" smtClean="0"/>
              <a:t>Avez-vous déjà exprimé ce vœu à la personne concernée ?</a:t>
            </a:r>
          </a:p>
          <a:p>
            <a:endParaRPr lang="fr-FR"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22</a:t>
            </a:fld>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dirty="0" smtClean="0"/>
              <a:t>Réflexions </a:t>
            </a:r>
            <a:r>
              <a:rPr lang="fr-FR" dirty="0"/>
              <a:t>sur sa propre </a:t>
            </a:r>
            <a:r>
              <a:rPr lang="fr-FR" dirty="0" smtClean="0"/>
              <a:t>mort</a:t>
            </a:r>
            <a:r>
              <a:rPr lang="de-DE" dirty="0"/>
              <a:t/>
            </a:r>
            <a:br>
              <a:rPr lang="de-DE" dirty="0"/>
            </a:br>
            <a:endParaRPr lang="de-DE" dirty="0"/>
          </a:p>
        </p:txBody>
      </p:sp>
      <p:sp>
        <p:nvSpPr>
          <p:cNvPr id="3" name="Inhaltsplatzhalter 2"/>
          <p:cNvSpPr>
            <a:spLocks noGrp="1"/>
          </p:cNvSpPr>
          <p:nvPr>
            <p:ph idx="1"/>
          </p:nvPr>
        </p:nvSpPr>
        <p:spPr/>
        <p:txBody>
          <a:bodyPr>
            <a:normAutofit fontScale="85000" lnSpcReduction="10000"/>
          </a:bodyPr>
          <a:lstStyle/>
          <a:p>
            <a:pPr marL="651510" indent="-514350">
              <a:buAutoNum type="arabicPeriod" startAt="4"/>
            </a:pPr>
            <a:r>
              <a:rPr lang="fr-FR" dirty="0" smtClean="0"/>
              <a:t>Avant de mourir, souhaiteriez-vous être averti de souffrir d’une maladie incurable ou préféreriez-vous mourir subitement d’une insuffisance cardiaque ?</a:t>
            </a:r>
          </a:p>
          <a:p>
            <a:pPr>
              <a:buNone/>
            </a:pPr>
            <a:r>
              <a:rPr lang="fr-FR" dirty="0" smtClean="0"/>
              <a:t> </a:t>
            </a:r>
          </a:p>
          <a:p>
            <a:pPr>
              <a:buNone/>
            </a:pPr>
            <a:r>
              <a:rPr lang="fr-FR" dirty="0" smtClean="0"/>
              <a:t> </a:t>
            </a:r>
          </a:p>
          <a:p>
            <a:pPr>
              <a:buNone/>
            </a:pPr>
            <a:r>
              <a:rPr lang="fr-FR" dirty="0" smtClean="0"/>
              <a:t> </a:t>
            </a:r>
          </a:p>
          <a:p>
            <a:pPr marL="651510" indent="-514350">
              <a:buAutoNum type="arabicPeriod" startAt="5"/>
            </a:pPr>
            <a:r>
              <a:rPr lang="fr-FR" dirty="0" smtClean="0"/>
              <a:t>Souhaiteriez-vous apprendre la vérité si vous souffriez d’une maladie incurable? Pourquoi ?</a:t>
            </a:r>
          </a:p>
          <a:p>
            <a:pPr>
              <a:buNone/>
            </a:pPr>
            <a:r>
              <a:rPr lang="fr-FR" dirty="0" smtClean="0"/>
              <a:t> </a:t>
            </a:r>
          </a:p>
          <a:p>
            <a:pPr>
              <a:buNone/>
            </a:pPr>
            <a:r>
              <a:rPr lang="fr-FR" dirty="0" smtClean="0"/>
              <a:t> </a:t>
            </a:r>
          </a:p>
          <a:p>
            <a:pPr>
              <a:buNone/>
            </a:pPr>
            <a:r>
              <a:rPr lang="fr-FR" dirty="0" smtClean="0"/>
              <a:t> </a:t>
            </a:r>
          </a:p>
          <a:p>
            <a:pPr>
              <a:buNone/>
            </a:pPr>
            <a:r>
              <a:rPr lang="fr-FR" dirty="0" smtClean="0"/>
              <a:t>6.   De quoi aimeriez-vous parler en tant que mourant(e) ?</a:t>
            </a:r>
          </a:p>
          <a:p>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23</a:t>
            </a:fld>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a:t>Réflexions sur sa propre </a:t>
            </a:r>
            <a:r>
              <a:rPr lang="fr-FR" dirty="0" smtClean="0"/>
              <a:t>mort</a:t>
            </a:r>
            <a:endParaRPr lang="de-DE" dirty="0"/>
          </a:p>
        </p:txBody>
      </p:sp>
      <p:sp>
        <p:nvSpPr>
          <p:cNvPr id="3" name="Inhaltsplatzhalter 2"/>
          <p:cNvSpPr>
            <a:spLocks noGrp="1"/>
          </p:cNvSpPr>
          <p:nvPr>
            <p:ph idx="1"/>
          </p:nvPr>
        </p:nvSpPr>
        <p:spPr/>
        <p:txBody>
          <a:bodyPr>
            <a:normAutofit fontScale="85000" lnSpcReduction="10000"/>
          </a:bodyPr>
          <a:lstStyle/>
          <a:p>
            <a:pPr>
              <a:buNone/>
            </a:pPr>
            <a:r>
              <a:rPr lang="de-DE" dirty="0" smtClean="0"/>
              <a:t>7</a:t>
            </a:r>
            <a:r>
              <a:rPr lang="fr-FR" dirty="0" smtClean="0"/>
              <a:t>.   Y-a-t-il des choses émotionnelles ou pratiques que vous pensez régler avant votre mort</a:t>
            </a:r>
            <a:r>
              <a:rPr lang="de-DE" dirty="0" smtClean="0"/>
              <a:t> </a:t>
            </a:r>
            <a:r>
              <a:rPr lang="fr-FR" dirty="0" smtClean="0"/>
              <a:t>?</a:t>
            </a:r>
          </a:p>
          <a:p>
            <a:pPr>
              <a:buNone/>
            </a:pPr>
            <a:r>
              <a:rPr lang="fr-FR" dirty="0" smtClean="0"/>
              <a:t> </a:t>
            </a:r>
          </a:p>
          <a:p>
            <a:pPr>
              <a:buNone/>
            </a:pPr>
            <a:r>
              <a:rPr lang="fr-FR" dirty="0" smtClean="0"/>
              <a:t> </a:t>
            </a:r>
          </a:p>
          <a:p>
            <a:pPr>
              <a:buNone/>
            </a:pPr>
            <a:r>
              <a:rPr lang="fr-FR" dirty="0" smtClean="0"/>
              <a:t> </a:t>
            </a:r>
          </a:p>
          <a:p>
            <a:pPr>
              <a:buNone/>
            </a:pPr>
            <a:r>
              <a:rPr lang="fr-FR" dirty="0" smtClean="0"/>
              <a:t>8.   Comment voulez-vous passer vos derniers moments avant de mourir ?</a:t>
            </a:r>
          </a:p>
          <a:p>
            <a:pPr>
              <a:buNone/>
            </a:pPr>
            <a:r>
              <a:rPr lang="fr-FR" dirty="0" smtClean="0"/>
              <a:t> </a:t>
            </a:r>
          </a:p>
          <a:p>
            <a:pPr>
              <a:buNone/>
            </a:pPr>
            <a:r>
              <a:rPr lang="fr-FR" dirty="0" smtClean="0"/>
              <a:t> </a:t>
            </a:r>
          </a:p>
          <a:p>
            <a:pPr>
              <a:buNone/>
            </a:pPr>
            <a:r>
              <a:rPr lang="fr-FR" dirty="0" smtClean="0"/>
              <a:t> </a:t>
            </a:r>
          </a:p>
          <a:p>
            <a:pPr marL="651510" indent="-514350">
              <a:buAutoNum type="arabicPeriod" startAt="9"/>
            </a:pPr>
            <a:r>
              <a:rPr lang="fr-FR" dirty="0" smtClean="0"/>
              <a:t>Avez-vous déjà parlé de votre période de fin de vie</a:t>
            </a:r>
          </a:p>
          <a:p>
            <a:pPr marL="651510" indent="-514350">
              <a:buAutoNum type="arabicPeriod" startAt="9"/>
            </a:pPr>
            <a:r>
              <a:rPr lang="fr-FR" dirty="0" smtClean="0"/>
              <a:t> avec votre partenaire, votre famille, vos amis ?</a:t>
            </a:r>
          </a:p>
          <a:p>
            <a:endParaRPr lang="fr-FR"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24</a:t>
            </a:fld>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half" idx="1"/>
          </p:nvPr>
        </p:nvSpPr>
        <p:spPr>
          <a:xfrm>
            <a:off x="323528" y="692696"/>
            <a:ext cx="4172272" cy="5433467"/>
          </a:xfrm>
        </p:spPr>
        <p:txBody>
          <a:bodyPr>
            <a:normAutofit fontScale="70000" lnSpcReduction="20000"/>
          </a:bodyPr>
          <a:lstStyle/>
          <a:p>
            <a:pPr>
              <a:buNone/>
            </a:pPr>
            <a:r>
              <a:rPr lang="fr-FR" sz="6400" dirty="0" smtClean="0"/>
              <a:t>S‘il vous plaît</a:t>
            </a:r>
          </a:p>
          <a:p>
            <a:pPr>
              <a:buNone/>
            </a:pPr>
            <a:endParaRPr lang="fr-FR" dirty="0" smtClean="0"/>
          </a:p>
          <a:p>
            <a:pPr>
              <a:buNone/>
            </a:pPr>
            <a:r>
              <a:rPr lang="fr-FR" dirty="0" smtClean="0"/>
              <a:t>de Hilde Domin</a:t>
            </a:r>
          </a:p>
          <a:p>
            <a:pPr>
              <a:buNone/>
            </a:pPr>
            <a:endParaRPr lang="fr-FR" dirty="0" smtClean="0"/>
          </a:p>
          <a:p>
            <a:pPr>
              <a:buNone/>
            </a:pPr>
            <a:r>
              <a:rPr lang="fr-FR" dirty="0" smtClean="0"/>
              <a:t>Nous sommes immergés</a:t>
            </a:r>
          </a:p>
          <a:p>
            <a:pPr>
              <a:buNone/>
            </a:pPr>
            <a:r>
              <a:rPr lang="fr-FR" dirty="0" smtClean="0"/>
              <a:t>Et lavés avec les eaux du</a:t>
            </a:r>
          </a:p>
          <a:p>
            <a:pPr>
              <a:buNone/>
            </a:pPr>
            <a:r>
              <a:rPr lang="fr-FR" dirty="0" smtClean="0"/>
              <a:t>déluge</a:t>
            </a:r>
          </a:p>
          <a:p>
            <a:pPr>
              <a:buNone/>
            </a:pPr>
            <a:r>
              <a:rPr lang="fr-FR" dirty="0" smtClean="0"/>
              <a:t>Nous sommes trempés</a:t>
            </a:r>
          </a:p>
          <a:p>
            <a:pPr>
              <a:buNone/>
            </a:pPr>
            <a:r>
              <a:rPr lang="fr-FR" dirty="0" smtClean="0"/>
              <a:t>Jusqu’à la peau du cœur</a:t>
            </a:r>
          </a:p>
          <a:p>
            <a:pPr>
              <a:buNone/>
            </a:pPr>
            <a:endParaRPr lang="fr-FR" dirty="0" smtClean="0"/>
          </a:p>
          <a:p>
            <a:pPr>
              <a:buNone/>
            </a:pPr>
            <a:r>
              <a:rPr lang="fr-FR" dirty="0" smtClean="0"/>
              <a:t>Le désir de paysage</a:t>
            </a:r>
          </a:p>
          <a:p>
            <a:pPr>
              <a:buNone/>
            </a:pPr>
            <a:r>
              <a:rPr lang="fr-FR" dirty="0" smtClean="0"/>
              <a:t>De ce côté de la frontière des larmes</a:t>
            </a:r>
          </a:p>
          <a:p>
            <a:pPr>
              <a:buNone/>
            </a:pPr>
            <a:r>
              <a:rPr lang="fr-FR" dirty="0" smtClean="0"/>
              <a:t>N’est bon à rien</a:t>
            </a:r>
          </a:p>
          <a:p>
            <a:pPr>
              <a:buNone/>
            </a:pPr>
            <a:r>
              <a:rPr lang="fr-FR" dirty="0" smtClean="0"/>
              <a:t>Le désir de retenir le printemps en</a:t>
            </a:r>
          </a:p>
          <a:p>
            <a:pPr>
              <a:buNone/>
            </a:pPr>
            <a:r>
              <a:rPr lang="fr-FR" dirty="0" smtClean="0"/>
              <a:t>fleurs</a:t>
            </a:r>
            <a:endParaRPr lang="fr-FR" dirty="0" smtClean="0"/>
          </a:p>
          <a:p>
            <a:pPr>
              <a:buNone/>
            </a:pPr>
            <a:r>
              <a:rPr lang="fr-FR" dirty="0" smtClean="0"/>
              <a:t>Le désir d’être épargné</a:t>
            </a:r>
          </a:p>
          <a:p>
            <a:pPr>
              <a:buNone/>
            </a:pPr>
            <a:r>
              <a:rPr lang="fr-FR" dirty="0" smtClean="0"/>
              <a:t>N’est bon à rien</a:t>
            </a:r>
            <a:endParaRPr lang="de-DE" dirty="0" smtClean="0"/>
          </a:p>
          <a:p>
            <a:endParaRPr lang="de-DE" dirty="0"/>
          </a:p>
        </p:txBody>
      </p:sp>
      <p:sp>
        <p:nvSpPr>
          <p:cNvPr id="8" name="Inhaltsplatzhalter 7"/>
          <p:cNvSpPr>
            <a:spLocks noGrp="1"/>
          </p:cNvSpPr>
          <p:nvPr>
            <p:ph sz="half" idx="2"/>
          </p:nvPr>
        </p:nvSpPr>
        <p:spPr>
          <a:xfrm>
            <a:off x="4648200" y="1600200"/>
            <a:ext cx="4244280" cy="4525963"/>
          </a:xfrm>
        </p:spPr>
        <p:txBody>
          <a:bodyPr>
            <a:normAutofit fontScale="70000" lnSpcReduction="20000"/>
          </a:bodyPr>
          <a:lstStyle/>
          <a:p>
            <a:pPr>
              <a:buNone/>
            </a:pPr>
            <a:r>
              <a:rPr lang="de-DE" dirty="0" smtClean="0"/>
              <a:t>Il </a:t>
            </a:r>
            <a:r>
              <a:rPr lang="fr-FR" dirty="0" smtClean="0"/>
              <a:t>est bon de prier</a:t>
            </a:r>
          </a:p>
          <a:p>
            <a:pPr>
              <a:buNone/>
            </a:pPr>
            <a:r>
              <a:rPr lang="fr-FR" dirty="0" smtClean="0"/>
              <a:t>Qu‘au lever du soleil, le pigeon</a:t>
            </a:r>
          </a:p>
          <a:p>
            <a:pPr>
              <a:buNone/>
            </a:pPr>
            <a:r>
              <a:rPr lang="fr-FR" dirty="0" smtClean="0"/>
              <a:t>Apporte une branche d‘olivier</a:t>
            </a:r>
          </a:p>
          <a:p>
            <a:pPr>
              <a:buNone/>
            </a:pPr>
            <a:r>
              <a:rPr lang="fr-FR" dirty="0" smtClean="0"/>
              <a:t>Que le fruit soit aussi coloré que la </a:t>
            </a:r>
          </a:p>
          <a:p>
            <a:pPr>
              <a:buNone/>
            </a:pPr>
            <a:r>
              <a:rPr lang="fr-FR" dirty="0" smtClean="0"/>
              <a:t> fleur</a:t>
            </a:r>
          </a:p>
          <a:p>
            <a:pPr>
              <a:buNone/>
            </a:pPr>
            <a:r>
              <a:rPr lang="fr-FR" dirty="0" smtClean="0"/>
              <a:t>Que les feuilles de rose forment </a:t>
            </a:r>
          </a:p>
          <a:p>
            <a:pPr>
              <a:buNone/>
            </a:pPr>
            <a:r>
              <a:rPr lang="fr-FR" dirty="0" smtClean="0"/>
              <a:t>encore une couronne brillante au </a:t>
            </a:r>
          </a:p>
          <a:p>
            <a:pPr>
              <a:buNone/>
            </a:pPr>
            <a:r>
              <a:rPr lang="fr-FR" dirty="0" smtClean="0"/>
              <a:t>fond </a:t>
            </a:r>
          </a:p>
          <a:p>
            <a:pPr>
              <a:buNone/>
            </a:pPr>
            <a:endParaRPr lang="fr-FR" dirty="0" smtClean="0"/>
          </a:p>
          <a:p>
            <a:pPr>
              <a:buNone/>
            </a:pPr>
            <a:r>
              <a:rPr lang="fr-FR" smtClean="0"/>
              <a:t>Et </a:t>
            </a:r>
            <a:r>
              <a:rPr lang="fr-FR" smtClean="0"/>
              <a:t>que </a:t>
            </a:r>
            <a:r>
              <a:rPr lang="fr-FR" dirty="0" smtClean="0"/>
              <a:t>de la marée haute,</a:t>
            </a:r>
          </a:p>
          <a:p>
            <a:pPr>
              <a:buNone/>
            </a:pPr>
            <a:r>
              <a:rPr lang="fr-FR" dirty="0" smtClean="0"/>
              <a:t>Que de la fosse aux lions et de la </a:t>
            </a:r>
          </a:p>
          <a:p>
            <a:pPr>
              <a:buNone/>
            </a:pPr>
            <a:r>
              <a:rPr lang="fr-FR" dirty="0" smtClean="0"/>
              <a:t>Fournaise,  </a:t>
            </a:r>
          </a:p>
          <a:p>
            <a:pPr>
              <a:buNone/>
            </a:pPr>
            <a:r>
              <a:rPr lang="fr-FR" dirty="0" smtClean="0"/>
              <a:t>Nous ressortions toujours</a:t>
            </a:r>
          </a:p>
          <a:p>
            <a:pPr>
              <a:buNone/>
            </a:pPr>
            <a:r>
              <a:rPr lang="fr-FR" dirty="0" smtClean="0"/>
              <a:t>indemnes et toujours plus intacts</a:t>
            </a:r>
          </a:p>
          <a:p>
            <a:pPr>
              <a:buNone/>
            </a:pPr>
            <a:r>
              <a:rPr lang="fr-FR" dirty="0" smtClean="0"/>
              <a:t>à nous-mêmes</a:t>
            </a:r>
            <a:endParaRPr lang="fr-FR"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25</a:t>
            </a:fld>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b="1" dirty="0" smtClean="0"/>
              <a:t>Réflexions sur la mort</a:t>
            </a:r>
            <a:endParaRPr lang="fr-FR" dirty="0"/>
          </a:p>
        </p:txBody>
      </p:sp>
      <p:sp>
        <p:nvSpPr>
          <p:cNvPr id="3" name="Inhaltsplatzhalter 2"/>
          <p:cNvSpPr>
            <a:spLocks noGrp="1"/>
          </p:cNvSpPr>
          <p:nvPr>
            <p:ph idx="1"/>
          </p:nvPr>
        </p:nvSpPr>
        <p:spPr/>
        <p:txBody>
          <a:bodyPr>
            <a:normAutofit fontScale="62500" lnSpcReduction="20000"/>
          </a:bodyPr>
          <a:lstStyle/>
          <a:p>
            <a:pPr>
              <a:buNone/>
            </a:pPr>
            <a:r>
              <a:rPr lang="fr-FR" dirty="0" smtClean="0"/>
              <a:t>La particularité de la mort </a:t>
            </a:r>
            <a:r>
              <a:rPr lang="fr-FR" dirty="0" smtClean="0"/>
              <a:t>peut être </a:t>
            </a:r>
            <a:r>
              <a:rPr lang="fr-FR" dirty="0" smtClean="0"/>
              <a:t>décisive, c’est son caractère inéluctable.</a:t>
            </a:r>
          </a:p>
          <a:p>
            <a:pPr>
              <a:buNone/>
            </a:pPr>
            <a:r>
              <a:rPr lang="fr-FR" dirty="0" smtClean="0"/>
              <a:t> </a:t>
            </a:r>
          </a:p>
          <a:p>
            <a:pPr>
              <a:buNone/>
            </a:pPr>
            <a:r>
              <a:rPr lang="fr-FR" dirty="0" smtClean="0"/>
              <a:t> Personne n’y échappe. Ce caractère inéluctable nous préoccupe, nous semble dur et extrêmement triste. La frontière de la mort est immuable et </a:t>
            </a:r>
          </a:p>
          <a:p>
            <a:pPr>
              <a:buNone/>
            </a:pPr>
            <a:r>
              <a:rPr lang="fr-FR" dirty="0" smtClean="0"/>
              <a:t>impénétrablement sombre et insensée. Que signifie ici « Se soumettre», se soumettre tout en recherchant ? </a:t>
            </a:r>
          </a:p>
          <a:p>
            <a:pPr>
              <a:buNone/>
            </a:pPr>
            <a:r>
              <a:rPr lang="fr-FR" dirty="0" smtClean="0"/>
              <a:t> </a:t>
            </a:r>
          </a:p>
          <a:p>
            <a:pPr>
              <a:buNone/>
            </a:pPr>
            <a:r>
              <a:rPr lang="fr-FR" dirty="0" smtClean="0"/>
              <a:t>Nous pouvons peut-être essayer une fois de présager quelque </a:t>
            </a:r>
            <a:r>
              <a:rPr lang="fr-FR" dirty="0" smtClean="0"/>
              <a:t>chose concernant le </a:t>
            </a:r>
            <a:r>
              <a:rPr lang="fr-FR" dirty="0" smtClean="0"/>
              <a:t>mystère de la mort en donnant la parole à </a:t>
            </a:r>
            <a:r>
              <a:rPr lang="fr-FR" dirty="0" smtClean="0"/>
              <a:t>celle-ci. </a:t>
            </a:r>
            <a:r>
              <a:rPr lang="fr-FR" dirty="0" smtClean="0"/>
              <a:t>Nous pouvons la laisser nous parler personnellement. Qu’a-t-elle à nous dire ? </a:t>
            </a:r>
          </a:p>
          <a:p>
            <a:pPr>
              <a:buNone/>
            </a:pPr>
            <a:r>
              <a:rPr lang="fr-FR" dirty="0" smtClean="0"/>
              <a:t>Peut-être ceci :</a:t>
            </a:r>
          </a:p>
          <a:p>
            <a:pPr>
              <a:buNone/>
            </a:pPr>
            <a:r>
              <a:rPr lang="fr-FR" dirty="0" smtClean="0"/>
              <a:t> </a:t>
            </a:r>
          </a:p>
          <a:p>
            <a:pPr>
              <a:buNone/>
            </a:pPr>
            <a:r>
              <a:rPr lang="fr-FR" dirty="0" smtClean="0"/>
              <a:t>Oui, tu ne peux pas m’échapper. Je sais que je te fais peur. Je suis en permanence devant ta porte et tu ne veux rien savoir de moi, tu me nies et tu ne parles pas de moi. Et je comprends pourquoi.</a:t>
            </a:r>
          </a:p>
          <a:p>
            <a:pPr>
              <a:buNone/>
            </a:pPr>
            <a:r>
              <a:rPr lang="fr-FR" dirty="0" smtClean="0"/>
              <a:t> </a:t>
            </a:r>
          </a:p>
          <a:p>
            <a:endParaRPr lang="fr-FR"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3</a:t>
            </a:fld>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a:t>Réflexions sur la </a:t>
            </a:r>
            <a:r>
              <a:rPr lang="fr-FR" dirty="0" smtClean="0"/>
              <a:t>mort</a:t>
            </a:r>
            <a:endParaRPr lang="de-DE" dirty="0"/>
          </a:p>
        </p:txBody>
      </p:sp>
      <p:sp>
        <p:nvSpPr>
          <p:cNvPr id="3" name="Inhaltsplatzhalter 2"/>
          <p:cNvSpPr>
            <a:spLocks noGrp="1"/>
          </p:cNvSpPr>
          <p:nvPr>
            <p:ph idx="1"/>
          </p:nvPr>
        </p:nvSpPr>
        <p:spPr/>
        <p:txBody>
          <a:bodyPr>
            <a:normAutofit/>
          </a:bodyPr>
          <a:lstStyle/>
          <a:p>
            <a:pPr>
              <a:buNone/>
            </a:pPr>
            <a:endParaRPr lang="de-DE" sz="1800" dirty="0"/>
          </a:p>
          <a:p>
            <a:pPr>
              <a:buNone/>
            </a:pPr>
            <a:r>
              <a:rPr lang="fr-FR" sz="1800" dirty="0" smtClean="0"/>
              <a:t>Et la mort pourrait encore parler :</a:t>
            </a:r>
          </a:p>
          <a:p>
            <a:pPr>
              <a:buNone/>
            </a:pPr>
            <a:endParaRPr lang="fr-FR" sz="1800" dirty="0" smtClean="0"/>
          </a:p>
          <a:p>
            <a:pPr>
              <a:buNone/>
            </a:pPr>
            <a:r>
              <a:rPr lang="fr-FR" sz="1800" dirty="0" smtClean="0"/>
              <a:t>Peut-être t’arrêtes-tu maintenant, peut-être prends-tu un peu de temps pour toi et pour moi la mort. Essaie déjà  de vivre maintenant la frontière , un peu aussi la peur et la pression. Essaie de sentir ce qui pourrait te donner de la force et de la confiance dans un pareil moment : la puissance, la propriété, l’argent, la nourriture et la boisson ? Ou peut-être la miséricorde, la compréhension, la proximité et  le contact ? Il est certain que moi la mort reste toujours une frontière dure. </a:t>
            </a:r>
          </a:p>
          <a:p>
            <a:pPr>
              <a:buNone/>
            </a:pPr>
            <a:r>
              <a:rPr lang="fr-FR" sz="1800" dirty="0" smtClean="0"/>
              <a:t>Mais peut-être suis-je aussi une incitation à vivre : une incitation à une plus grande profondeur, une incitation à l’essentiel : une incitation à la miséricorde et à l’amour – maintenant déjà, pour </a:t>
            </a:r>
            <a:r>
              <a:rPr lang="fr-FR" sz="1800" dirty="0" smtClean="0"/>
              <a:t>ta durée </a:t>
            </a:r>
            <a:r>
              <a:rPr lang="fr-FR" sz="1800" dirty="0" smtClean="0"/>
              <a:t>de vie et non pas pour l’heure de ta mort. Il s’agit toujours de la vie.</a:t>
            </a:r>
          </a:p>
          <a:p>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4</a:t>
            </a:fld>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a:t>Réflexions sur la </a:t>
            </a:r>
            <a:r>
              <a:rPr lang="fr-FR" dirty="0" smtClean="0"/>
              <a:t>mort</a:t>
            </a:r>
            <a:endParaRPr lang="de-DE" dirty="0"/>
          </a:p>
        </p:txBody>
      </p:sp>
      <p:sp>
        <p:nvSpPr>
          <p:cNvPr id="3" name="Inhaltsplatzhalter 2"/>
          <p:cNvSpPr>
            <a:spLocks noGrp="1"/>
          </p:cNvSpPr>
          <p:nvPr>
            <p:ph idx="1"/>
          </p:nvPr>
        </p:nvSpPr>
        <p:spPr/>
        <p:txBody>
          <a:bodyPr>
            <a:normAutofit/>
          </a:bodyPr>
          <a:lstStyle/>
          <a:p>
            <a:endParaRPr lang="de-DE" sz="1800" dirty="0" smtClean="0"/>
          </a:p>
          <a:p>
            <a:endParaRPr lang="de-DE" sz="1800" dirty="0"/>
          </a:p>
          <a:p>
            <a:pPr>
              <a:buNone/>
            </a:pPr>
            <a:r>
              <a:rPr lang="fr-FR" sz="1800" dirty="0" smtClean="0"/>
              <a:t>La mort pourrait nous parler ainsi ou de manière semblable, pourrait nous faire sortir un peu de la torpeur et de la peur. Er la frontière de la mort pourrait nous inciter à vivre, nous inciter à nous soumettre en toute dignité humaine. C’est bien de laisser les choses parler, également de la mort. Et c’est bien de garder son âme ouverte à tout ce qui désire nous parler, à tout ce qui nous arrivera.</a:t>
            </a:r>
          </a:p>
          <a:p>
            <a:pPr>
              <a:buNone/>
            </a:pPr>
            <a:r>
              <a:rPr lang="fr-FR" sz="1800" dirty="0" smtClean="0"/>
              <a:t> </a:t>
            </a:r>
          </a:p>
          <a:p>
            <a:pPr>
              <a:buNone/>
            </a:pPr>
            <a:r>
              <a:rPr lang="fr-FR" sz="1800" dirty="0" smtClean="0"/>
              <a:t> </a:t>
            </a:r>
          </a:p>
          <a:p>
            <a:pPr>
              <a:buNone/>
            </a:pPr>
            <a:r>
              <a:rPr lang="fr-FR" sz="1800" i="1" dirty="0" smtClean="0"/>
              <a:t>Lisez le texte et laissez vous guider par celui-ci et les questions qui y sont contenues.....</a:t>
            </a:r>
            <a:endParaRPr lang="fr-FR" sz="1800" dirty="0" smtClean="0"/>
          </a:p>
          <a:p>
            <a:endParaRPr lang="fr-FR"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5</a:t>
            </a:fld>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132856"/>
            <a:ext cx="8229600" cy="1143000"/>
          </a:xfrm>
        </p:spPr>
        <p:txBody>
          <a:bodyPr>
            <a:normAutofit fontScale="90000"/>
          </a:bodyPr>
          <a:lstStyle/>
          <a:p>
            <a:r>
              <a:rPr lang="fr-FR" dirty="0"/>
              <a:t>Réflexions sur la </a:t>
            </a:r>
            <a:r>
              <a:rPr lang="fr-FR" dirty="0" smtClean="0"/>
              <a:t>période en fin de vie</a:t>
            </a:r>
            <a:endParaRPr lang="de-DE" dirty="0"/>
          </a:p>
        </p:txBody>
      </p:sp>
      <p:sp>
        <p:nvSpPr>
          <p:cNvPr id="4" name="Fußzeilenplatzhalter 3"/>
          <p:cNvSpPr>
            <a:spLocks noGrp="1"/>
          </p:cNvSpPr>
          <p:nvPr>
            <p:ph type="ftr" sz="quarter" idx="11"/>
          </p:nvPr>
        </p:nvSpPr>
        <p:spPr/>
        <p:txBody>
          <a:bodyPr/>
          <a:lstStyle/>
          <a:p>
            <a:r>
              <a:rPr lang="de-DE" dirty="0" smtClean="0"/>
              <a:t>Norbert Heyman usseelsorger</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6</a:t>
            </a:fld>
            <a:endParaRPr lang="de-DE" dirty="0"/>
          </a:p>
        </p:txBody>
      </p:sp>
      <p:sp>
        <p:nvSpPr>
          <p:cNvPr id="7" name="Fußzeilenplatzhalter 3"/>
          <p:cNvSpPr txBox="1">
            <a:spLocks/>
          </p:cNvSpPr>
          <p:nvPr/>
        </p:nvSpPr>
        <p:spPr>
          <a:xfrm>
            <a:off x="3276600" y="6569075"/>
            <a:ext cx="2895600" cy="365125"/>
          </a:xfrm>
          <a:prstGeom prst="rect">
            <a:avLst/>
          </a:prstGeom>
        </p:spPr>
        <p:txBody>
          <a:bodyPr vert="horz" anchor="b"/>
          <a:lstStyle>
            <a:defPPr>
              <a:defRPr lang="de-DE"/>
            </a:defPPr>
            <a:lvl1pPr marL="0" algn="ctr" defTabSz="914400" rtl="0" eaLnBrk="1" latinLnBrk="0" hangingPunct="1">
              <a:defRPr kumimoji="0" sz="1200" kern="1200">
                <a:solidFill>
                  <a:schemeClr val="tx1">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Norbert Heyman </a:t>
            </a:r>
            <a:r>
              <a:rPr lang="fr-FR" dirty="0" smtClean="0"/>
              <a:t>aumônier d‘hôpital catholique</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67544" y="1052736"/>
            <a:ext cx="8229600" cy="4018458"/>
          </a:xfrm>
        </p:spPr>
        <p:txBody>
          <a:bodyPr>
            <a:normAutofit/>
          </a:bodyPr>
          <a:lstStyle/>
          <a:p>
            <a:r>
              <a:rPr lang="de-DE" dirty="0" smtClean="0"/>
              <a:t>l. </a:t>
            </a:r>
            <a:r>
              <a:rPr lang="fr-FR" dirty="0" smtClean="0"/>
              <a:t>Le droit </a:t>
            </a:r>
            <a:r>
              <a:rPr lang="fr-FR" dirty="0" smtClean="0"/>
              <a:t>de l‘être </a:t>
            </a:r>
            <a:r>
              <a:rPr lang="fr-FR" dirty="0" smtClean="0"/>
              <a:t>humain de rester un être humain même en période de fin de vie</a:t>
            </a:r>
            <a:endParaRPr lang="fr-FR"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7</a:t>
            </a:fld>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i="1" dirty="0" smtClean="0"/>
              <a:t>Cela exige en  détail :</a:t>
            </a:r>
            <a:r>
              <a:rPr lang="fr-FR" dirty="0" smtClean="0"/>
              <a:t/>
            </a:r>
            <a:br>
              <a:rPr lang="fr-FR" dirty="0" smtClean="0"/>
            </a:br>
            <a:endParaRPr lang="fr-FR" dirty="0"/>
          </a:p>
        </p:txBody>
      </p:sp>
      <p:sp>
        <p:nvSpPr>
          <p:cNvPr id="3" name="Inhaltsplatzhalter 2"/>
          <p:cNvSpPr>
            <a:spLocks noGrp="1"/>
          </p:cNvSpPr>
          <p:nvPr>
            <p:ph idx="1"/>
          </p:nvPr>
        </p:nvSpPr>
        <p:spPr/>
        <p:txBody>
          <a:bodyPr/>
          <a:lstStyle/>
          <a:p>
            <a:r>
              <a:rPr lang="de-DE" dirty="0" smtClean="0"/>
              <a:t>- </a:t>
            </a:r>
            <a:r>
              <a:rPr lang="fr-FR" dirty="0" smtClean="0"/>
              <a:t>Être traité jusqu‘à la mort comme un être humain</a:t>
            </a:r>
            <a:r>
              <a:rPr lang="de-DE" dirty="0" smtClean="0"/>
              <a:t> vivant </a:t>
            </a:r>
            <a:r>
              <a:rPr lang="fr-FR" dirty="0" smtClean="0"/>
              <a:t>;</a:t>
            </a:r>
          </a:p>
          <a:p>
            <a:r>
              <a:rPr lang="fr-FR" dirty="0" smtClean="0"/>
              <a:t>- Individualité et liberté de décision à conserver même si elles sont en contradiction avec les autres ;</a:t>
            </a:r>
          </a:p>
          <a:p>
            <a:r>
              <a:rPr lang="fr-FR" dirty="0" smtClean="0"/>
              <a:t>- Dignité, paix , absence de douleurs, sincérité,  absence de duperie,  inviolabilité du corps jusqu’à la mort.</a:t>
            </a:r>
          </a:p>
          <a:p>
            <a:endParaRPr lang="fr-FR"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8</a:t>
            </a:fld>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8229600" cy="1143000"/>
          </a:xfrm>
        </p:spPr>
        <p:txBody>
          <a:bodyPr>
            <a:normAutofit fontScale="90000"/>
          </a:bodyPr>
          <a:lstStyle/>
          <a:p>
            <a:r>
              <a:rPr lang="fr-FR" i="1" dirty="0" smtClean="0"/>
              <a:t>Cela correspond aux ordres de soins suivants :</a:t>
            </a:r>
            <a:r>
              <a:rPr lang="fr-FR" dirty="0" smtClean="0"/>
              <a:t> </a:t>
            </a:r>
            <a:endParaRPr lang="fr-FR" dirty="0"/>
          </a:p>
        </p:txBody>
      </p:sp>
      <p:sp>
        <p:nvSpPr>
          <p:cNvPr id="3" name="Inhaltsplatzhalter 2"/>
          <p:cNvSpPr>
            <a:spLocks noGrp="1"/>
          </p:cNvSpPr>
          <p:nvPr>
            <p:ph idx="1"/>
          </p:nvPr>
        </p:nvSpPr>
        <p:spPr>
          <a:xfrm>
            <a:off x="457200" y="1772816"/>
            <a:ext cx="8229600" cy="4536544"/>
          </a:xfrm>
        </p:spPr>
        <p:txBody>
          <a:bodyPr>
            <a:normAutofit fontScale="92500" lnSpcReduction="20000"/>
          </a:bodyPr>
          <a:lstStyle/>
          <a:p>
            <a:r>
              <a:rPr lang="de-DE" dirty="0" smtClean="0"/>
              <a:t>- </a:t>
            </a:r>
            <a:r>
              <a:rPr lang="fr-FR" dirty="0" smtClean="0"/>
              <a:t>Représente-toi toujours l‘être humain sans sa maladie.</a:t>
            </a:r>
          </a:p>
          <a:p>
            <a:r>
              <a:rPr lang="fr-FR" dirty="0" smtClean="0"/>
              <a:t>- Ne </a:t>
            </a:r>
            <a:r>
              <a:rPr lang="fr-FR" dirty="0" smtClean="0"/>
              <a:t>l’identifie pas aussitôt à sa maladie et à son état ; respecte-le comme il est.</a:t>
            </a:r>
          </a:p>
          <a:p>
            <a:r>
              <a:rPr lang="fr-FR" dirty="0" smtClean="0"/>
              <a:t>- Ne commet aucun attentat sur le patient compromettant son intégrité et sa liberté ; abstiens-toit de violence de toute sorte, ne te mêle pas de ses affaires personnelles, surtout pas dans sa période de fin de vie personnelle.</a:t>
            </a:r>
          </a:p>
          <a:p>
            <a:r>
              <a:rPr lang="fr-FR" dirty="0" smtClean="0"/>
              <a:t>- Laisse-le parler de tout, de ce qui lui arrive comme il le peut.</a:t>
            </a:r>
          </a:p>
          <a:p>
            <a:r>
              <a:rPr lang="fr-FR" dirty="0" smtClean="0"/>
              <a:t>- Travaille toujours avec le patient dans tout.</a:t>
            </a:r>
          </a:p>
          <a:p>
            <a:endParaRPr lang="fr-FR" dirty="0"/>
          </a:p>
        </p:txBody>
      </p:sp>
      <p:sp>
        <p:nvSpPr>
          <p:cNvPr id="4" name="Fußzeilenplatzhalter 3"/>
          <p:cNvSpPr>
            <a:spLocks noGrp="1"/>
          </p:cNvSpPr>
          <p:nvPr>
            <p:ph type="ftr" sz="quarter" idx="11"/>
          </p:nvPr>
        </p:nvSpPr>
        <p:spPr/>
        <p:txBody>
          <a:bodyPr/>
          <a:lstStyle/>
          <a:p>
            <a:r>
              <a:rPr lang="de-DE" dirty="0" smtClean="0"/>
              <a:t>Norbert Heyman </a:t>
            </a:r>
            <a:r>
              <a:rPr lang="fr-FR" dirty="0"/>
              <a:t>aumônier d‘hôpital </a:t>
            </a:r>
            <a:r>
              <a:rPr lang="fr-FR" dirty="0" smtClean="0"/>
              <a:t>catholique</a:t>
            </a:r>
            <a:endParaRPr lang="de-DE" dirty="0"/>
          </a:p>
        </p:txBody>
      </p:sp>
      <p:sp>
        <p:nvSpPr>
          <p:cNvPr id="5" name="Foliennummernplatzhalter 4"/>
          <p:cNvSpPr>
            <a:spLocks noGrp="1"/>
          </p:cNvSpPr>
          <p:nvPr>
            <p:ph type="sldNum" sz="quarter" idx="12"/>
          </p:nvPr>
        </p:nvSpPr>
        <p:spPr/>
        <p:txBody>
          <a:bodyPr/>
          <a:lstStyle/>
          <a:p>
            <a:fld id="{533A6147-FB8F-44BE-83B7-544676C9E845}" type="slidenum">
              <a:rPr lang="de-DE" smtClean="0"/>
              <a:pPr/>
              <a:t>9</a:t>
            </a:fld>
            <a:endParaRPr lang="de-D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366</TotalTime>
  <Words>1354</Words>
  <Application>Microsoft Office PowerPoint</Application>
  <PresentationFormat>Affichage à l'écran (4:3)</PresentationFormat>
  <Paragraphs>235</Paragraphs>
  <Slides>25</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Book Antiqua</vt:lpstr>
      <vt:lpstr>Calibri</vt:lpstr>
      <vt:lpstr>Lucida Sans</vt:lpstr>
      <vt:lpstr>Wingdings</vt:lpstr>
      <vt:lpstr>Wingdings 2</vt:lpstr>
      <vt:lpstr>Wingdings 3</vt:lpstr>
      <vt:lpstr>Ananke</vt:lpstr>
      <vt:lpstr>LA MORT ET LA PÉRIODE DE FIN DE VIE</vt:lpstr>
      <vt:lpstr>Thèses</vt:lpstr>
      <vt:lpstr>Réflexions sur la mort</vt:lpstr>
      <vt:lpstr>Réflexions sur la mort</vt:lpstr>
      <vt:lpstr>Réflexions sur la mort</vt:lpstr>
      <vt:lpstr>Réflexions sur la période en fin de vie</vt:lpstr>
      <vt:lpstr>l. Le droit de l‘être humain de rester un être humain même en période de fin de vie</vt:lpstr>
      <vt:lpstr>Cela exige en  détail : </vt:lpstr>
      <vt:lpstr>Cela correspond aux ordres de soins suivants : </vt:lpstr>
      <vt:lpstr>2. Le droit de l‘être humain à être entouré d‘êtres humains de manière adaptée et en continu, </vt:lpstr>
      <vt:lpstr>Cela exige en détail : </vt:lpstr>
      <vt:lpstr>Cela correspond aux ordres de soins suivants :  </vt:lpstr>
      <vt:lpstr>3. Le droit à l‘espoir et aux rêves</vt:lpstr>
      <vt:lpstr>Cela exige en détail : </vt:lpstr>
      <vt:lpstr>  Cela correspond aux ordres de soins suivants    </vt:lpstr>
      <vt:lpstr>Trois « règles d’or » </vt:lpstr>
      <vt:lpstr>Présentation PowerPoint</vt:lpstr>
      <vt:lpstr>Pertes dans la vie</vt:lpstr>
      <vt:lpstr>Pertes manifestes</vt:lpstr>
      <vt:lpstr>Pertes apparentées</vt:lpstr>
      <vt:lpstr>Pertes qui font partie de la vieillesse  </vt:lpstr>
      <vt:lpstr>Réflexions sur sa propre mort</vt:lpstr>
      <vt:lpstr>Réflexions sur sa propre mort </vt:lpstr>
      <vt:lpstr>Réflexions sur sa propre mort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 und Sterben</dc:title>
  <dc:creator>seelsorge</dc:creator>
  <cp:lastModifiedBy>Anne-Marie Merour</cp:lastModifiedBy>
  <cp:revision>100</cp:revision>
  <dcterms:created xsi:type="dcterms:W3CDTF">2015-12-09T13:57:14Z</dcterms:created>
  <dcterms:modified xsi:type="dcterms:W3CDTF">2016-12-17T07:50:45Z</dcterms:modified>
</cp:coreProperties>
</file>