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5" r:id="rId3"/>
    <p:sldId id="257" r:id="rId4"/>
    <p:sldId id="258" r:id="rId5"/>
    <p:sldId id="274" r:id="rId6"/>
    <p:sldId id="273" r:id="rId7"/>
    <p:sldId id="262" r:id="rId8"/>
    <p:sldId id="259" r:id="rId9"/>
    <p:sldId id="260" r:id="rId10"/>
    <p:sldId id="271" r:id="rId11"/>
    <p:sldId id="272" r:id="rId12"/>
    <p:sldId id="261" r:id="rId13"/>
    <p:sldId id="269" r:id="rId14"/>
    <p:sldId id="263" r:id="rId15"/>
    <p:sldId id="270" r:id="rId16"/>
    <p:sldId id="264" r:id="rId17"/>
    <p:sldId id="265" r:id="rId18"/>
    <p:sldId id="267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EBB79-0F22-41B2-A702-F8DA20ADB304}" type="datetimeFigureOut">
              <a:rPr lang="de-DE" smtClean="0"/>
              <a:pPr/>
              <a:t>17.12.2016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76E63-881F-40A2-BCEA-595011D102F2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560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1A461-22AE-45C3-A444-1B5358A2459D}" type="datetimeFigureOut">
              <a:rPr lang="de-DE" smtClean="0"/>
              <a:pPr/>
              <a:t>17.12.2016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93CBC-1B6F-440A-BCE6-EF6670976C36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0834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12CC-C197-4D79-BEE1-DACA89967ED6}" type="datetime1">
              <a:rPr lang="de-DE" smtClean="0"/>
              <a:pPr/>
              <a:t>17.12.2016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Norbert Heyman  Katholischer Krankenhausseelsorger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1F30-0378-4D15-80D3-170ABCA1D04F}" type="datetime1">
              <a:rPr lang="de-DE" smtClean="0"/>
              <a:pPr/>
              <a:t>17.12.2016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Norbert Heyman  Katholischer Krankenhausseelsorger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DC72-95C1-4ECF-9F8F-BA354AA88781}" type="datetime1">
              <a:rPr lang="de-DE" smtClean="0"/>
              <a:pPr/>
              <a:t>17.12.2016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Norbert Heyman  Katholischer Krankenhausseelsorger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A357-F4EB-42B4-91FB-9DC749B432CA}" type="datetime1">
              <a:rPr lang="de-DE" smtClean="0"/>
              <a:pPr/>
              <a:t>17.12.2016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Norbert Heyman  Katholischer Krankenhausseelsorger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D617-5F32-4D22-8CAE-FABCAD10A4B1}" type="datetime1">
              <a:rPr lang="de-DE" smtClean="0"/>
              <a:pPr/>
              <a:t>17.12.2016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Norbert Heyman  Katholischer Krankenhausseelsorger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8D75-BFBD-40C5-841F-08EDC4C762DD}" type="datetime1">
              <a:rPr lang="de-DE" smtClean="0"/>
              <a:pPr/>
              <a:t>17.12.2016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Norbert Heyman  Katholischer Krankenhausseelsorger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70B6-279D-4EB5-9485-4270AC2E41B7}" type="datetime1">
              <a:rPr lang="de-DE" smtClean="0"/>
              <a:pPr/>
              <a:t>17.12.2016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Norbert Heyman  Katholischer Krankenhausseelsorger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7618-196E-4A9C-B7DA-05C99A909AB2}" type="datetime1">
              <a:rPr lang="de-DE" smtClean="0"/>
              <a:pPr/>
              <a:t>17.12.2016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Norbert Heyman  Katholischer Krankenhausseelsorger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D843-E77D-4B5C-B62E-0AF1A0DA04AF}" type="datetime1">
              <a:rPr lang="de-DE" smtClean="0"/>
              <a:pPr/>
              <a:t>17.12.2016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Norbert Heyman  Katholischer Krankenhausseelsorger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FC0C-21E7-40D2-81C4-23345FAD4B35}" type="datetime1">
              <a:rPr lang="de-DE" smtClean="0"/>
              <a:pPr/>
              <a:t>17.12.2016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Norbert Heyman  Katholischer Krankenhausseelsorger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7898-F088-4F35-B659-C0B758759830}" type="datetime1">
              <a:rPr lang="de-DE" smtClean="0"/>
              <a:pPr/>
              <a:t>17.12.2016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Norbert Heyman  Katholischer Krankenhausseelsorger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6E452-CD52-418D-A258-63731AB58CBE}" type="datetime1">
              <a:rPr lang="de-DE" smtClean="0"/>
              <a:pPr/>
              <a:t>17.12.2016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Norbert Heyman  Katholischer Krankenhausseelsorger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EE545-FB9C-4C8B-BBED-D8FF41C4BF88}" type="slidenum">
              <a:rPr lang="de-DE" smtClean="0"/>
              <a:pPr/>
              <a:t>‹N°›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Évolution sociétale</a:t>
            </a:r>
            <a:endParaRPr lang="fr-FR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En rapport avec la mort et la période en fin de vie</a:t>
            </a:r>
          </a:p>
          <a:p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</a:t>
            </a:r>
            <a:r>
              <a:rPr lang="fr-FR" dirty="0" err="1" smtClean="0"/>
              <a:t>Heyman</a:t>
            </a:r>
            <a:r>
              <a:rPr lang="fr-FR" dirty="0" smtClean="0"/>
              <a:t>  aumônier d‘hôpital catholique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médecine de pointe a épuisé toutes les possibilités pour </a:t>
            </a:r>
            <a:r>
              <a:rPr lang="fr-FR" dirty="0" smtClean="0"/>
              <a:t>maintenir </a:t>
            </a:r>
            <a:r>
              <a:rPr lang="fr-FR" dirty="0" smtClean="0"/>
              <a:t>les êtres humains en vie le plus longtemps </a:t>
            </a:r>
            <a:r>
              <a:rPr lang="fr-FR" dirty="0" smtClean="0"/>
              <a:t>possible.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Aujourd’hui, cela dépend plus de la qualité de vie et non pas tellement </a:t>
            </a:r>
            <a:r>
              <a:rPr lang="fr-FR" dirty="0" smtClean="0"/>
              <a:t>du fait de vivre plus longtemps si possible.</a:t>
            </a:r>
            <a:endParaRPr lang="fr-FR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</a:t>
            </a:r>
            <a:r>
              <a:rPr lang="de-DE" dirty="0" err="1" smtClean="0"/>
              <a:t>Heyman</a:t>
            </a:r>
            <a:r>
              <a:rPr lang="de-DE" dirty="0" smtClean="0"/>
              <a:t> </a:t>
            </a:r>
            <a:r>
              <a:rPr lang="fr-FR" dirty="0"/>
              <a:t>aumônier d‘hôpital catholique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L’autonomie de la patiente/du patient est respectée. </a:t>
            </a:r>
          </a:p>
          <a:p>
            <a:endParaRPr lang="fr-FR" dirty="0" smtClean="0"/>
          </a:p>
          <a:p>
            <a:r>
              <a:rPr lang="fr-FR" dirty="0" smtClean="0"/>
              <a:t>Ce n’est pas le point de vue paternaliste du médecin qui est au premier plan.</a:t>
            </a:r>
          </a:p>
          <a:p>
            <a:endParaRPr lang="fr-FR" dirty="0" smtClean="0"/>
          </a:p>
          <a:p>
            <a:r>
              <a:rPr lang="fr-FR" dirty="0" smtClean="0"/>
              <a:t>La volonté de la </a:t>
            </a:r>
            <a:r>
              <a:rPr lang="fr-FR" dirty="0" smtClean="0"/>
              <a:t>patiente/du </a:t>
            </a:r>
            <a:r>
              <a:rPr lang="fr-FR" dirty="0" smtClean="0"/>
              <a:t>patient est fixée dans les dispositions de fin de vie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</a:t>
            </a:r>
            <a:r>
              <a:rPr lang="de-DE" dirty="0" err="1" smtClean="0"/>
              <a:t>Heyman</a:t>
            </a:r>
            <a:r>
              <a:rPr lang="de-DE" dirty="0" smtClean="0"/>
              <a:t> </a:t>
            </a:r>
            <a:r>
              <a:rPr lang="fr-FR" dirty="0"/>
              <a:t>aumônier d‘hôpital catholique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Qu’est-ce qui est utile lors de l’accompagnement des mourants et des proches 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1400" dirty="0" smtClean="0"/>
          </a:p>
          <a:p>
            <a:r>
              <a:rPr lang="fr-FR" dirty="0" smtClean="0"/>
              <a:t>Sincérité et authenticité.</a:t>
            </a:r>
          </a:p>
          <a:p>
            <a:endParaRPr lang="fr-FR" dirty="0" smtClean="0"/>
          </a:p>
          <a:p>
            <a:r>
              <a:rPr lang="fr-FR" dirty="0" smtClean="0"/>
              <a:t>Répondre sincèrement aux questions sans  dramatiser.</a:t>
            </a:r>
          </a:p>
          <a:p>
            <a:endParaRPr lang="fr-FR" dirty="0" smtClean="0"/>
          </a:p>
          <a:p>
            <a:r>
              <a:rPr lang="fr-FR" dirty="0" smtClean="0"/>
              <a:t>Je ne dois pas tout dire ce que je sais, mais ce que je dis doit être vrai.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</a:t>
            </a:r>
            <a:r>
              <a:rPr lang="de-DE" dirty="0" err="1" smtClean="0"/>
              <a:t>Heyman</a:t>
            </a:r>
            <a:r>
              <a:rPr lang="de-DE" dirty="0" smtClean="0"/>
              <a:t> </a:t>
            </a:r>
            <a:r>
              <a:rPr lang="fr-FR" dirty="0"/>
              <a:t>aumônier d‘hôpital catholique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Qu’est-ce qui est utile lors de l’accompagnement des mourants et des proches 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fr-FR" dirty="0" smtClean="0"/>
              <a:t>Accepter la dignité.</a:t>
            </a:r>
          </a:p>
          <a:p>
            <a:endParaRPr lang="fr-FR" dirty="0" smtClean="0"/>
          </a:p>
          <a:p>
            <a:r>
              <a:rPr lang="fr-FR" dirty="0" smtClean="0"/>
              <a:t>Être sensible aux désirs et aux besoins.</a:t>
            </a:r>
          </a:p>
          <a:p>
            <a:endParaRPr lang="fr-FR" dirty="0" smtClean="0"/>
          </a:p>
          <a:p>
            <a:r>
              <a:rPr lang="fr-FR" dirty="0" smtClean="0"/>
              <a:t>Accepter les sentiments, ne pas évaluer</a:t>
            </a:r>
            <a:r>
              <a:rPr lang="de-DE" dirty="0" smtClean="0"/>
              <a:t>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</a:t>
            </a:r>
            <a:r>
              <a:rPr lang="de-DE" dirty="0" err="1" smtClean="0"/>
              <a:t>Heyman</a:t>
            </a:r>
            <a:r>
              <a:rPr lang="de-DE" dirty="0" smtClean="0"/>
              <a:t> </a:t>
            </a:r>
            <a:r>
              <a:rPr lang="fr-FR" dirty="0"/>
              <a:t>aumônier d‘hôpital </a:t>
            </a:r>
            <a:r>
              <a:rPr lang="fr-FR" dirty="0" smtClean="0"/>
              <a:t>catholique</a:t>
            </a:r>
            <a:endParaRPr lang="de-D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Qu’est-ce qui est utile lors de l’accompagnement des mourants et des proches 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r>
              <a:rPr lang="fr-FR" dirty="0" smtClean="0"/>
              <a:t>Tantôt </a:t>
            </a:r>
            <a:r>
              <a:rPr lang="fr-FR" dirty="0" smtClean="0"/>
              <a:t>les mourants ont besoin de gens autour d’eux, </a:t>
            </a:r>
            <a:r>
              <a:rPr lang="fr-FR" dirty="0" smtClean="0"/>
              <a:t>tantôt ils ont </a:t>
            </a:r>
            <a:r>
              <a:rPr lang="fr-FR" dirty="0" smtClean="0"/>
              <a:t>besoin d’être seuls.</a:t>
            </a:r>
          </a:p>
          <a:p>
            <a:r>
              <a:rPr lang="fr-FR" dirty="0" smtClean="0"/>
              <a:t>Ne pas s’accrocher (Tu ne dois pas nous laisser seuls, nous avons besoin de toi)</a:t>
            </a:r>
          </a:p>
          <a:p>
            <a:endParaRPr lang="fr-FR" dirty="0" smtClean="0"/>
          </a:p>
          <a:p>
            <a:r>
              <a:rPr lang="fr-FR" dirty="0" smtClean="0"/>
              <a:t>(L’indiquer aux proches)</a:t>
            </a:r>
          </a:p>
          <a:p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</a:t>
            </a:r>
            <a:r>
              <a:rPr lang="de-DE" dirty="0" err="1" smtClean="0"/>
              <a:t>Heyman</a:t>
            </a:r>
            <a:r>
              <a:rPr lang="de-DE" dirty="0" smtClean="0"/>
              <a:t> </a:t>
            </a:r>
            <a:r>
              <a:rPr lang="fr-FR" dirty="0"/>
              <a:t>aumônier d‘hôpital catholique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Qu’est-ce qui est utile lors de l’accompagnement des mourants et des proches 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fr-FR" dirty="0" smtClean="0"/>
              <a:t>Chacun meurt de sa propre mort.</a:t>
            </a:r>
          </a:p>
          <a:p>
            <a:r>
              <a:rPr lang="fr-FR" dirty="0" smtClean="0"/>
              <a:t>Les proches peuvent, si possible, se charger de petites tâches (soins </a:t>
            </a:r>
            <a:r>
              <a:rPr lang="fr-FR" dirty="0" smtClean="0"/>
              <a:t>buccaux, </a:t>
            </a:r>
            <a:r>
              <a:rPr lang="fr-FR" dirty="0" smtClean="0"/>
              <a:t>servir </a:t>
            </a:r>
            <a:r>
              <a:rPr lang="fr-FR" dirty="0" smtClean="0"/>
              <a:t> à manger..)</a:t>
            </a:r>
            <a:endParaRPr lang="fr-FR" dirty="0" smtClean="0"/>
          </a:p>
          <a:p>
            <a:r>
              <a:rPr lang="fr-FR" dirty="0" smtClean="0"/>
              <a:t>Rituels, prières ??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</a:t>
            </a:r>
            <a:r>
              <a:rPr lang="de-DE" dirty="0" err="1" smtClean="0"/>
              <a:t>Heyman</a:t>
            </a:r>
            <a:r>
              <a:rPr lang="de-DE" dirty="0" smtClean="0"/>
              <a:t> </a:t>
            </a:r>
            <a:r>
              <a:rPr lang="fr-FR" dirty="0"/>
              <a:t>aumônier d‘hôpital catholique </a:t>
            </a:r>
            <a:endParaRPr lang="de-D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Qu‘est-ce qui et utile pour moi et mes collègues </a:t>
            </a:r>
            <a:r>
              <a:rPr lang="de-DE" dirty="0" smtClean="0"/>
              <a:t>?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r>
              <a:rPr lang="fr-FR" dirty="0" smtClean="0"/>
              <a:t>Trouver l’équilibre entre la proximité et la distance.</a:t>
            </a:r>
          </a:p>
          <a:p>
            <a:r>
              <a:rPr lang="fr-FR" dirty="0" smtClean="0"/>
              <a:t>« Ce n’est pas ma mère qui meurt – mais je compatis avec Mme </a:t>
            </a:r>
            <a:r>
              <a:rPr lang="fr-FR" dirty="0" err="1" smtClean="0"/>
              <a:t>Schmitz</a:t>
            </a:r>
            <a:r>
              <a:rPr lang="fr-FR" dirty="0" smtClean="0"/>
              <a:t> » </a:t>
            </a:r>
          </a:p>
          <a:p>
            <a:r>
              <a:rPr lang="fr-FR" dirty="0" smtClean="0"/>
              <a:t>Je ne peux pas réparer ce qui a été manqué pendant des années (problèmes relationnels)</a:t>
            </a:r>
          </a:p>
          <a:p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</a:t>
            </a:r>
            <a:r>
              <a:rPr lang="de-DE" dirty="0" err="1" smtClean="0"/>
              <a:t>Heyman</a:t>
            </a:r>
            <a:r>
              <a:rPr lang="de-DE" dirty="0" smtClean="0"/>
              <a:t> </a:t>
            </a:r>
            <a:r>
              <a:rPr lang="fr-FR" dirty="0"/>
              <a:t>aumônier d‘hôpital </a:t>
            </a:r>
            <a:r>
              <a:rPr lang="fr-FR" dirty="0" smtClean="0"/>
              <a:t>catholique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Qu‘est-ce qui et utile pour moi et mes collègues </a:t>
            </a:r>
            <a:r>
              <a:rPr lang="de-DE" dirty="0"/>
              <a:t>?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de-DE" dirty="0" smtClean="0"/>
          </a:p>
          <a:p>
            <a:r>
              <a:rPr lang="fr-FR" dirty="0" smtClean="0"/>
              <a:t>Trouver des rituels à la station (bougie qui brûle, livre de souvenirs, prière, entretien avec des collègues....)</a:t>
            </a:r>
          </a:p>
          <a:p>
            <a:r>
              <a:rPr lang="fr-FR" dirty="0" smtClean="0"/>
              <a:t>Pendre conscience de mes propres sentiments.</a:t>
            </a:r>
          </a:p>
          <a:p>
            <a:r>
              <a:rPr lang="fr-FR" dirty="0" smtClean="0"/>
              <a:t>Avoir des doutes sur sa propre position </a:t>
            </a:r>
            <a:r>
              <a:rPr lang="fr-FR" dirty="0" smtClean="0"/>
              <a:t>vis-à-vis de </a:t>
            </a:r>
            <a:r>
              <a:rPr lang="fr-FR" dirty="0" smtClean="0"/>
              <a:t>la mort. Que </a:t>
            </a:r>
            <a:r>
              <a:rPr lang="fr-FR" dirty="0" smtClean="0"/>
              <a:t>crois-je savoir </a:t>
            </a:r>
            <a:r>
              <a:rPr lang="fr-FR" dirty="0" smtClean="0"/>
              <a:t>ce qui arrive après la mort ?</a:t>
            </a:r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</a:t>
            </a:r>
            <a:r>
              <a:rPr lang="de-DE" dirty="0" err="1" smtClean="0"/>
              <a:t>Heyman</a:t>
            </a:r>
            <a:r>
              <a:rPr lang="de-DE" dirty="0" smtClean="0"/>
              <a:t> </a:t>
            </a:r>
            <a:r>
              <a:rPr lang="fr-FR" dirty="0"/>
              <a:t>aumônier d‘hôpital catholique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38600" cy="57935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000" dirty="0" smtClean="0"/>
              <a:t>Enseignement </a:t>
            </a:r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r>
              <a:rPr lang="fr-FR" sz="1600" dirty="0" smtClean="0"/>
              <a:t>Chaque personne qui s’en va, </a:t>
            </a:r>
          </a:p>
          <a:p>
            <a:pPr>
              <a:buNone/>
            </a:pPr>
            <a:r>
              <a:rPr lang="fr-FR" sz="1600" dirty="0" smtClean="0"/>
              <a:t>Nous donne un peu </a:t>
            </a:r>
            <a:r>
              <a:rPr lang="fr-FR" sz="1600" dirty="0" smtClean="0"/>
              <a:t>une leçon</a:t>
            </a:r>
            <a:endParaRPr lang="fr-FR" sz="1600" dirty="0" smtClean="0"/>
          </a:p>
          <a:p>
            <a:pPr>
              <a:buNone/>
            </a:pPr>
            <a:r>
              <a:rPr lang="fr-FR" sz="1600" dirty="0" smtClean="0"/>
              <a:t>Sur nous-mêmes. </a:t>
            </a:r>
          </a:p>
          <a:p>
            <a:pPr>
              <a:buNone/>
            </a:pPr>
            <a:r>
              <a:rPr lang="fr-FR" sz="1600" dirty="0" smtClean="0"/>
              <a:t>L’enseignement le plus précieux </a:t>
            </a:r>
            <a:endParaRPr lang="fr-FR" sz="1600" dirty="0" smtClean="0"/>
          </a:p>
          <a:p>
            <a:pPr>
              <a:buNone/>
            </a:pPr>
            <a:r>
              <a:rPr lang="fr-FR" sz="1600" dirty="0" smtClean="0"/>
              <a:t>Près </a:t>
            </a:r>
            <a:r>
              <a:rPr lang="fr-FR" sz="1600" dirty="0" smtClean="0"/>
              <a:t>du lit du défunt. </a:t>
            </a:r>
            <a:endParaRPr lang="fr-FR" sz="1600" dirty="0" smtClean="0"/>
          </a:p>
          <a:p>
            <a:pPr>
              <a:buNone/>
            </a:pPr>
            <a:r>
              <a:rPr lang="fr-FR" sz="1600" dirty="0" smtClean="0"/>
              <a:t>Tous les miroirs </a:t>
            </a:r>
            <a:r>
              <a:rPr lang="fr-FR" sz="1600" dirty="0" smtClean="0"/>
              <a:t>semblant si </a:t>
            </a:r>
            <a:r>
              <a:rPr lang="fr-FR" sz="1600" dirty="0" smtClean="0"/>
              <a:t>clairs</a:t>
            </a:r>
          </a:p>
          <a:p>
            <a:pPr>
              <a:buNone/>
            </a:pPr>
            <a:r>
              <a:rPr lang="fr-FR" sz="1600" dirty="0" smtClean="0"/>
              <a:t>Comme un lac après une forte pluie, </a:t>
            </a:r>
          </a:p>
          <a:p>
            <a:pPr>
              <a:buNone/>
            </a:pPr>
            <a:r>
              <a:rPr lang="fr-FR" sz="1600" dirty="0" smtClean="0"/>
              <a:t>Avant que le jour brumeux </a:t>
            </a:r>
          </a:p>
          <a:p>
            <a:pPr>
              <a:buNone/>
            </a:pPr>
            <a:r>
              <a:rPr lang="fr-FR" sz="1600" dirty="0" smtClean="0"/>
              <a:t>N’efface à nouveau les images. </a:t>
            </a:r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r>
              <a:rPr lang="fr-FR" sz="1600" dirty="0" smtClean="0"/>
              <a:t>Ils ne meurent qu’une fois pour nous, </a:t>
            </a:r>
          </a:p>
          <a:p>
            <a:pPr>
              <a:buNone/>
            </a:pPr>
            <a:r>
              <a:rPr lang="fr-FR" sz="1600" dirty="0" smtClean="0"/>
              <a:t>Jamais plus. </a:t>
            </a:r>
            <a:endParaRPr lang="fr-FR" sz="1600" dirty="0" smtClean="0"/>
          </a:p>
          <a:p>
            <a:pPr>
              <a:buNone/>
            </a:pPr>
            <a:r>
              <a:rPr lang="fr-FR" sz="1600" dirty="0" smtClean="0"/>
              <a:t>Que saurions-nous sans eux ? </a:t>
            </a:r>
          </a:p>
          <a:p>
            <a:pPr>
              <a:buNone/>
            </a:pPr>
            <a:r>
              <a:rPr lang="fr-FR" sz="1600" dirty="0" smtClean="0"/>
              <a:t>Sans les </a:t>
            </a:r>
            <a:r>
              <a:rPr lang="fr-FR" sz="1600" dirty="0" smtClean="0"/>
              <a:t>bascules </a:t>
            </a:r>
            <a:r>
              <a:rPr lang="fr-FR" sz="1600" dirty="0" smtClean="0"/>
              <a:t>sûres, </a:t>
            </a:r>
          </a:p>
          <a:p>
            <a:pPr>
              <a:buNone/>
            </a:pPr>
            <a:r>
              <a:rPr lang="fr-FR" sz="1600" dirty="0" smtClean="0"/>
              <a:t>Sur lesquelles nous sommes </a:t>
            </a:r>
            <a:r>
              <a:rPr lang="fr-FR" sz="1600" dirty="0" smtClean="0"/>
              <a:t>placées</a:t>
            </a:r>
            <a:r>
              <a:rPr lang="fr-FR" sz="1600" dirty="0" smtClean="0"/>
              <a:t>, </a:t>
            </a:r>
          </a:p>
          <a:p>
            <a:pPr>
              <a:buNone/>
            </a:pPr>
            <a:r>
              <a:rPr lang="fr-FR" sz="1600" dirty="0" smtClean="0"/>
              <a:t>Lorsque </a:t>
            </a:r>
            <a:r>
              <a:rPr lang="fr-FR" sz="1600" dirty="0" smtClean="0"/>
              <a:t>nous sommes abandonnés. </a:t>
            </a:r>
            <a:endParaRPr lang="fr-FR" sz="1600" dirty="0" smtClean="0"/>
          </a:p>
          <a:p>
            <a:pPr>
              <a:buNone/>
            </a:pPr>
            <a:r>
              <a:rPr lang="fr-FR" sz="1600" dirty="0" smtClean="0"/>
              <a:t>Ces </a:t>
            </a:r>
            <a:r>
              <a:rPr lang="fr-FR" sz="1600" dirty="0" smtClean="0"/>
              <a:t>bascules </a:t>
            </a:r>
            <a:r>
              <a:rPr lang="fr-FR" sz="1600" dirty="0" smtClean="0"/>
              <a:t>sans lesquelles rien </a:t>
            </a:r>
            <a:r>
              <a:rPr lang="fr-FR" sz="1600" dirty="0" smtClean="0"/>
              <a:t>n’a du poids. </a:t>
            </a:r>
            <a:endParaRPr lang="fr-FR" sz="1600" dirty="0" smtClean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1600" dirty="0" smtClean="0"/>
              <a:t>Nous , dont les  mots sont déviés, </a:t>
            </a:r>
          </a:p>
          <a:p>
            <a:pPr>
              <a:buNone/>
            </a:pPr>
            <a:r>
              <a:rPr lang="fr-FR" sz="1600" dirty="0" smtClean="0"/>
              <a:t>Nous l’oublions. </a:t>
            </a:r>
          </a:p>
          <a:p>
            <a:pPr>
              <a:buNone/>
            </a:pPr>
            <a:r>
              <a:rPr lang="fr-FR" sz="1600" dirty="0" smtClean="0"/>
              <a:t>Et </a:t>
            </a:r>
            <a:r>
              <a:rPr lang="fr-FR" sz="1600" dirty="0" smtClean="0"/>
              <a:t>eux? </a:t>
            </a:r>
            <a:endParaRPr lang="fr-FR" sz="1600" dirty="0" smtClean="0"/>
          </a:p>
          <a:p>
            <a:pPr>
              <a:buNone/>
            </a:pPr>
            <a:r>
              <a:rPr lang="fr-FR" sz="1600" dirty="0" smtClean="0"/>
              <a:t>Ils ne peuvent pas </a:t>
            </a:r>
            <a:r>
              <a:rPr lang="fr-FR" sz="1600" dirty="0" smtClean="0"/>
              <a:t>répéter </a:t>
            </a:r>
          </a:p>
          <a:p>
            <a:pPr>
              <a:buNone/>
            </a:pPr>
            <a:r>
              <a:rPr lang="fr-FR" sz="1600" dirty="0" smtClean="0"/>
              <a:t>leur enseignement. </a:t>
            </a:r>
            <a:endParaRPr lang="fr-FR" sz="1600" dirty="0" smtClean="0"/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r>
              <a:rPr lang="fr-FR" sz="1600" dirty="0" smtClean="0"/>
              <a:t>Ta mort et la mienne</a:t>
            </a:r>
          </a:p>
          <a:p>
            <a:pPr>
              <a:buNone/>
            </a:pPr>
            <a:r>
              <a:rPr lang="fr-FR" sz="1600" dirty="0" smtClean="0"/>
              <a:t>La prochaine leçon </a:t>
            </a:r>
            <a:r>
              <a:rPr lang="fr-FR" sz="1600" dirty="0" smtClean="0"/>
              <a:t>: </a:t>
            </a:r>
          </a:p>
          <a:p>
            <a:pPr>
              <a:buNone/>
            </a:pPr>
            <a:r>
              <a:rPr lang="fr-FR" sz="1600" dirty="0" smtClean="0"/>
              <a:t>Si </a:t>
            </a:r>
            <a:r>
              <a:rPr lang="fr-FR" sz="1600" dirty="0" smtClean="0"/>
              <a:t>claire, </a:t>
            </a:r>
            <a:r>
              <a:rPr lang="fr-FR" sz="1600" dirty="0" smtClean="0"/>
              <a:t>si </a:t>
            </a:r>
            <a:r>
              <a:rPr lang="fr-FR" sz="1600" dirty="0" smtClean="0"/>
              <a:t>nette</a:t>
            </a:r>
            <a:endParaRPr lang="fr-FR" sz="1600" dirty="0" smtClean="0"/>
          </a:p>
          <a:p>
            <a:pPr>
              <a:buNone/>
            </a:pPr>
            <a:r>
              <a:rPr lang="fr-FR" sz="1600" dirty="0" smtClean="0"/>
              <a:t>Que l’obscurité s’installe. </a:t>
            </a:r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r>
              <a:rPr lang="fr-FR" sz="1600" dirty="0" smtClean="0"/>
              <a:t>Hilde </a:t>
            </a:r>
            <a:r>
              <a:rPr lang="fr-FR" sz="1600" dirty="0" err="1" smtClean="0"/>
              <a:t>Domin</a:t>
            </a:r>
            <a:r>
              <a:rPr lang="fr-FR" sz="1600" dirty="0" smtClean="0"/>
              <a:t> (1909 - 2006</a:t>
            </a:r>
            <a:r>
              <a:rPr lang="fr-FR" dirty="0" smtClean="0"/>
              <a:t>)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</a:t>
            </a:r>
            <a:r>
              <a:rPr lang="de-DE" dirty="0" err="1" smtClean="0"/>
              <a:t>Heyman</a:t>
            </a:r>
            <a:r>
              <a:rPr lang="de-DE" dirty="0" smtClean="0"/>
              <a:t> </a:t>
            </a:r>
            <a:r>
              <a:rPr lang="fr-FR" dirty="0"/>
              <a:t>aumônier d‘hôpital catholique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fr-FR" dirty="0" smtClean="0"/>
              <a:t>La mort est un thème que notre société ignore </a:t>
            </a:r>
            <a:r>
              <a:rPr lang="fr-FR" dirty="0" smtClean="0"/>
              <a:t>avec </a:t>
            </a:r>
            <a:r>
              <a:rPr lang="fr-FR" dirty="0" smtClean="0"/>
              <a:t>son culte de </a:t>
            </a:r>
            <a:r>
              <a:rPr lang="fr-FR" dirty="0" smtClean="0"/>
              <a:t>la jeunesse </a:t>
            </a:r>
            <a:r>
              <a:rPr lang="fr-FR" dirty="0" smtClean="0"/>
              <a:t>et son orientation vers le progrès, dont elle fait abstraction et qu‘elle nie. Il semble que nous voyons dans la mort une autre maladie qui doit être surmontée. </a:t>
            </a:r>
            <a:r>
              <a:rPr lang="fr-FR" dirty="0" smtClean="0"/>
              <a:t>Mais en fait </a:t>
            </a:r>
            <a:r>
              <a:rPr lang="fr-FR" dirty="0" smtClean="0"/>
              <a:t>la mort est inévitable. Nous mourrons tous. Ce n‘est qu‘une question de moment.</a:t>
            </a:r>
          </a:p>
          <a:p>
            <a:r>
              <a:rPr lang="de-DE" sz="1600" dirty="0" smtClean="0"/>
              <a:t>.     </a:t>
            </a:r>
          </a:p>
          <a:p>
            <a:endParaRPr lang="de-DE" sz="1600" dirty="0" smtClean="0"/>
          </a:p>
          <a:p>
            <a:r>
              <a:rPr lang="de-DE" sz="1600" dirty="0" smtClean="0"/>
              <a:t>                                                                                                                                        Kübler Ross 1981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</a:t>
            </a:r>
            <a:r>
              <a:rPr lang="de-DE" dirty="0" err="1" smtClean="0"/>
              <a:t>Heyman</a:t>
            </a:r>
            <a:r>
              <a:rPr lang="de-DE" dirty="0" smtClean="0"/>
              <a:t> </a:t>
            </a:r>
            <a:r>
              <a:rPr lang="fr-FR" dirty="0"/>
              <a:t>aumônier d‘hôpital catholique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Évolutions</a:t>
            </a:r>
            <a:endParaRPr lang="fr-FR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« Autrefois », les gens avaient encore </a:t>
            </a:r>
            <a:r>
              <a:rPr lang="fr-FR" dirty="0" smtClean="0"/>
              <a:t>un relation directe à </a:t>
            </a:r>
            <a:r>
              <a:rPr lang="fr-FR" dirty="0" smtClean="0"/>
              <a:t>la mort.</a:t>
            </a:r>
          </a:p>
          <a:p>
            <a:r>
              <a:rPr lang="fr-FR" dirty="0" smtClean="0"/>
              <a:t>En règle générale , ils mourraient chez eux et y étaient exposés pendant un certain temps.</a:t>
            </a:r>
          </a:p>
          <a:p>
            <a:r>
              <a:rPr lang="fr-FR" dirty="0" smtClean="0"/>
              <a:t>La famille, les amis et les voisins venaient pour dire adieu au défunt.</a:t>
            </a:r>
          </a:p>
          <a:p>
            <a:r>
              <a:rPr lang="fr-FR" dirty="0" smtClean="0"/>
              <a:t>Les enfants étaient aussi impliqués </a:t>
            </a:r>
            <a:r>
              <a:rPr lang="fr-FR" dirty="0" smtClean="0"/>
              <a:t>dès le très jeune âge.</a:t>
            </a:r>
            <a:endParaRPr lang="fr-FR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</a:t>
            </a:r>
            <a:r>
              <a:rPr lang="de-DE" dirty="0" err="1" smtClean="0"/>
              <a:t>Heyman</a:t>
            </a:r>
            <a:r>
              <a:rPr lang="de-DE" dirty="0" smtClean="0"/>
              <a:t>  </a:t>
            </a:r>
            <a:r>
              <a:rPr lang="fr-FR" dirty="0"/>
              <a:t>aumônier d‘hôpital </a:t>
            </a:r>
            <a:r>
              <a:rPr lang="fr-FR" dirty="0" smtClean="0"/>
              <a:t>catholique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Évolutions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Aujourd‘hui, souvent les gens âgés de cinquante ans n‘ont  </a:t>
            </a:r>
            <a:r>
              <a:rPr lang="fr-FR" dirty="0" smtClean="0"/>
              <a:t>jamais vu un </a:t>
            </a:r>
            <a:r>
              <a:rPr lang="fr-FR" dirty="0" smtClean="0"/>
              <a:t>mort.</a:t>
            </a:r>
          </a:p>
          <a:p>
            <a:r>
              <a:rPr lang="fr-FR" dirty="0" smtClean="0"/>
              <a:t>Si un être humain décède chez lui, les pompes funèbres sont informées au plus vite pour venir chercher le défunt.</a:t>
            </a:r>
          </a:p>
          <a:p>
            <a:r>
              <a:rPr lang="fr-FR" dirty="0" smtClean="0"/>
              <a:t>On ne </a:t>
            </a:r>
            <a:r>
              <a:rPr lang="fr-FR" dirty="0" smtClean="0"/>
              <a:t>« </a:t>
            </a:r>
            <a:r>
              <a:rPr lang="fr-FR" dirty="0" smtClean="0"/>
              <a:t>s’attend</a:t>
            </a:r>
            <a:r>
              <a:rPr lang="fr-FR" dirty="0" smtClean="0"/>
              <a:t> » </a:t>
            </a:r>
            <a:r>
              <a:rPr lang="fr-FR" dirty="0" smtClean="0"/>
              <a:t>pas à ce que l’enfant le voit.</a:t>
            </a:r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</a:t>
            </a:r>
            <a:r>
              <a:rPr lang="de-DE" dirty="0" err="1" smtClean="0"/>
              <a:t>Heyman</a:t>
            </a:r>
            <a:r>
              <a:rPr lang="de-DE" dirty="0" smtClean="0"/>
              <a:t> </a:t>
            </a:r>
            <a:r>
              <a:rPr lang="fr-FR" dirty="0"/>
              <a:t>aumônier d‘hôpital catholique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On n‘aime pas parler de la mort, encore moins si l‘on est jeune.</a:t>
            </a:r>
          </a:p>
          <a:p>
            <a:endParaRPr lang="fr-FR" dirty="0" smtClean="0"/>
          </a:p>
          <a:p>
            <a:r>
              <a:rPr lang="fr-FR" dirty="0" smtClean="0"/>
              <a:t>Parmi vous, qui a déjà rédigé un testament ?</a:t>
            </a:r>
          </a:p>
          <a:p>
            <a:endParaRPr lang="fr-FR" dirty="0" smtClean="0"/>
          </a:p>
          <a:p>
            <a:r>
              <a:rPr lang="fr-FR" dirty="0" smtClean="0"/>
              <a:t>Parmi vous, qui a déposé des dispositions de fin de vie et une procuration ?</a:t>
            </a:r>
            <a:endParaRPr lang="fr-FR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</a:t>
            </a:r>
            <a:r>
              <a:rPr lang="de-DE" dirty="0" err="1" smtClean="0"/>
              <a:t>Heyman</a:t>
            </a:r>
            <a:r>
              <a:rPr lang="de-DE" dirty="0" smtClean="0"/>
              <a:t> </a:t>
            </a:r>
            <a:r>
              <a:rPr lang="fr-FR" dirty="0"/>
              <a:t>aumônier d‘hôpital catholique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 descr="img0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48767" y="1600200"/>
            <a:ext cx="3455466" cy="4525963"/>
          </a:xfrm>
        </p:spPr>
      </p:pic>
      <p:pic>
        <p:nvPicPr>
          <p:cNvPr id="13" name="Inhaltsplatzhalter 12" descr="img0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9767" y="1600200"/>
            <a:ext cx="3455466" cy="4525963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</a:t>
            </a:r>
            <a:r>
              <a:rPr lang="de-DE" dirty="0" err="1" smtClean="0"/>
              <a:t>Heyman</a:t>
            </a:r>
            <a:r>
              <a:rPr lang="de-DE" dirty="0" smtClean="0"/>
              <a:t> </a:t>
            </a:r>
            <a:r>
              <a:rPr lang="fr-FR" dirty="0"/>
              <a:t>aumônier d‘hôpital </a:t>
            </a:r>
            <a:r>
              <a:rPr lang="fr-FR" dirty="0" smtClean="0"/>
              <a:t>catholique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Évolutions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fr-FR" dirty="0" smtClean="0"/>
              <a:t>Autrefois, en cas de grossesse on disait que la femme était « enceinte ».</a:t>
            </a:r>
          </a:p>
          <a:p>
            <a:endParaRPr lang="fr-FR" dirty="0" smtClean="0"/>
          </a:p>
          <a:p>
            <a:r>
              <a:rPr lang="fr-FR" dirty="0" smtClean="0"/>
              <a:t>Aujourd'hui, elle attend un enfant.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</a:t>
            </a:r>
            <a:r>
              <a:rPr lang="de-DE" dirty="0" err="1" smtClean="0"/>
              <a:t>Heyman</a:t>
            </a:r>
            <a:r>
              <a:rPr lang="de-DE" dirty="0" smtClean="0"/>
              <a:t> </a:t>
            </a:r>
            <a:r>
              <a:rPr lang="fr-FR" dirty="0"/>
              <a:t>aumônier d‘hôpital catholique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Évolutions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r>
              <a:rPr lang="fr-FR" dirty="0" smtClean="0"/>
              <a:t>Jusqu'ici, il y a quelque </a:t>
            </a:r>
            <a:r>
              <a:rPr lang="fr-FR" dirty="0" smtClean="0"/>
              <a:t>temps, </a:t>
            </a:r>
            <a:r>
              <a:rPr lang="fr-FR" dirty="0" smtClean="0"/>
              <a:t>la mort était refoulée dans les résidences pour personnes âgées ou les cliniques.</a:t>
            </a:r>
          </a:p>
          <a:p>
            <a:r>
              <a:rPr lang="fr-FR" dirty="0" smtClean="0"/>
              <a:t>Elle ne jouait aucun rôle au quotidien, n’était plus visible et vécue.</a:t>
            </a:r>
          </a:p>
          <a:p>
            <a:r>
              <a:rPr lang="fr-FR" dirty="0" smtClean="0"/>
              <a:t>Là, </a:t>
            </a:r>
            <a:r>
              <a:rPr lang="fr-FR" dirty="0" smtClean="0"/>
              <a:t>une autre façon de pensée se dessine.</a:t>
            </a:r>
          </a:p>
          <a:p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</a:t>
            </a:r>
            <a:r>
              <a:rPr lang="de-DE" dirty="0" err="1" smtClean="0"/>
              <a:t>Heyman</a:t>
            </a:r>
            <a:r>
              <a:rPr lang="de-DE" dirty="0" smtClean="0"/>
              <a:t>  </a:t>
            </a:r>
            <a:r>
              <a:rPr lang="fr-FR" dirty="0"/>
              <a:t>aumônier d‘hôpital </a:t>
            </a:r>
            <a:r>
              <a:rPr lang="fr-FR" dirty="0" smtClean="0"/>
              <a:t>catholique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Évolutions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fr-FR" dirty="0" smtClean="0"/>
              <a:t>La médecine moderne nous fait souvent croire que tout est possible.</a:t>
            </a:r>
          </a:p>
          <a:p>
            <a:r>
              <a:rPr lang="fr-FR" dirty="0" smtClean="0"/>
              <a:t>La maladie et la mort sont vécues comme défaillance ou comme punition.</a:t>
            </a:r>
          </a:p>
          <a:p>
            <a:r>
              <a:rPr lang="fr-FR" dirty="0" smtClean="0"/>
              <a:t>Pourquoi Dieu me punit-il ?</a:t>
            </a:r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</a:t>
            </a:r>
            <a:r>
              <a:rPr lang="de-DE" dirty="0" err="1" smtClean="0"/>
              <a:t>Heyman</a:t>
            </a:r>
            <a:r>
              <a:rPr lang="de-DE" dirty="0" smtClean="0"/>
              <a:t> </a:t>
            </a:r>
            <a:r>
              <a:rPr lang="fr-FR" dirty="0"/>
              <a:t>aumônier d‘hôpital catholique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902</Words>
  <Application>Microsoft Office PowerPoint</Application>
  <PresentationFormat>Affichage à l'écran (4:3)</PresentationFormat>
  <Paragraphs>145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1" baseType="lpstr">
      <vt:lpstr>Arial</vt:lpstr>
      <vt:lpstr>Calibri</vt:lpstr>
      <vt:lpstr>Larissa-Design</vt:lpstr>
      <vt:lpstr>Évolution sociétale</vt:lpstr>
      <vt:lpstr>Présentation PowerPoint</vt:lpstr>
      <vt:lpstr>Évolutions</vt:lpstr>
      <vt:lpstr>Évolutions</vt:lpstr>
      <vt:lpstr>Présentation PowerPoint</vt:lpstr>
      <vt:lpstr>Présentation PowerPoint</vt:lpstr>
      <vt:lpstr>Évolutions</vt:lpstr>
      <vt:lpstr>Évolutions</vt:lpstr>
      <vt:lpstr>Évolutions</vt:lpstr>
      <vt:lpstr>Présentation PowerPoint</vt:lpstr>
      <vt:lpstr>Présentation PowerPoint</vt:lpstr>
      <vt:lpstr>Qu’est-ce qui est utile lors de l’accompagnement des mourants et des proches ?</vt:lpstr>
      <vt:lpstr>Qu’est-ce qui est utile lors de l’accompagnement des mourants et des proches ?</vt:lpstr>
      <vt:lpstr>Qu’est-ce qui est utile lors de l’accompagnement des mourants et des proches ?</vt:lpstr>
      <vt:lpstr>Qu’est-ce qui est utile lors de l’accompagnement des mourants et des proches ?</vt:lpstr>
      <vt:lpstr>Qu‘est-ce qui et utile pour moi et mes collègues ? </vt:lpstr>
      <vt:lpstr>Qu‘est-ce qui et utile pour moi et mes collègues ? 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Gesellschaftliche Entwicklung</dc:title>
  <dc:creator>seelsorge</dc:creator>
  <cp:lastModifiedBy>Anne-Marie Merour</cp:lastModifiedBy>
  <cp:revision>64</cp:revision>
  <dcterms:created xsi:type="dcterms:W3CDTF">2015-12-14T12:53:31Z</dcterms:created>
  <dcterms:modified xsi:type="dcterms:W3CDTF">2016-12-17T07:38:53Z</dcterms:modified>
</cp:coreProperties>
</file>