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90A78-0518-40BA-8CE9-F5150D7798E3}" type="datetimeFigureOut">
              <a:rPr lang="de-DE" smtClean="0"/>
              <a:t>16.12.2016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47D6-AA07-4E5A-BB4E-E2535B2D170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24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 err="1" smtClean="0"/>
              <a:t>Reflecting</a:t>
            </a:r>
            <a:r>
              <a:rPr lang="de-DE" dirty="0" smtClean="0"/>
              <a:t> Team </a:t>
            </a:r>
            <a:br>
              <a:rPr lang="de-DE" dirty="0" smtClean="0"/>
            </a:br>
            <a:r>
              <a:rPr lang="de-DE" dirty="0" smtClean="0"/>
              <a:t>nach Kim-Oliver Tietze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90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69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90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03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28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8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0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63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82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37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11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Reflecting</a:t>
            </a:r>
            <a:r>
              <a:rPr lang="de-DE" dirty="0" smtClean="0"/>
              <a:t> Team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16.12.15</a:t>
            </a:r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0206" y="155986"/>
            <a:ext cx="5941347" cy="333225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 rot="5400000">
            <a:off x="8347502" y="3013504"/>
            <a:ext cx="6858000" cy="830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4450080" algn="l"/>
              </a:tabLst>
            </a:pPr>
            <a:r>
              <a:rPr lang="de-DE" sz="1200" b="1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„Arbeitswelt 2020“</a:t>
            </a:r>
            <a:r>
              <a:rPr lang="de-DE" sz="1200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psychosoziale </a:t>
            </a:r>
            <a:r>
              <a:rPr lang="de-DE" sz="1200" dirty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Folgen des Strukturwandels der Arbeit im europäischen Vergleich – effiziente Instrumente für eine Salutogenese </a:t>
            </a: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 Unternehmen und Organisationen, die im Bereich der Alten- und Krankenpflege tätig sind.</a:t>
            </a:r>
            <a:endParaRPr lang="de-DE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325" y="6279702"/>
            <a:ext cx="590279" cy="518419"/>
          </a:xfrm>
          <a:prstGeom prst="rect">
            <a:avLst/>
          </a:prstGeom>
        </p:spPr>
      </p:pic>
      <p:pic>
        <p:nvPicPr>
          <p:cNvPr id="10" name="Bild 9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00" y="6262686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02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432707" y="1701393"/>
            <a:ext cx="9699834" cy="4726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4000"/>
              <a:t>Etapid </a:t>
            </a:r>
            <a:endParaRPr lang="de-DE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Rollijaotus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Jutustus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Põhiküsimus 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Meetodi valik</a:t>
            </a:r>
            <a:endParaRPr lang="de-DE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/>
              <a:t>Nõustamine 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Lõpetamine</a:t>
            </a:r>
            <a:endParaRPr lang="de-DE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84886" y="6532605"/>
            <a:ext cx="198531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100"/>
              <a:t>16.12.2015</a:t>
            </a:r>
            <a:endParaRPr lang="de-DE" sz="1100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Refleksioonigrupp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Kim-Oliver Tietze järgi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72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/>
              <a:t>Rollid:</a:t>
            </a:r>
            <a:endParaRPr lang="de-DE" sz="3600" dirty="0" smtClean="0"/>
          </a:p>
          <a:p>
            <a:r>
              <a:rPr lang="de-DE" sz="3600"/>
              <a:t>juhtumi jutustaja</a:t>
            </a:r>
            <a:endParaRPr lang="de-DE" sz="3600" dirty="0" smtClean="0"/>
          </a:p>
          <a:p>
            <a:r>
              <a:rPr lang="de-DE" sz="3600"/>
              <a:t>juhataja </a:t>
            </a:r>
            <a:endParaRPr lang="de-DE" sz="3600" dirty="0" smtClean="0"/>
          </a:p>
          <a:p>
            <a:r>
              <a:rPr lang="de-DE" sz="3600"/>
              <a:t>nõustajad </a:t>
            </a:r>
          </a:p>
          <a:p>
            <a:r>
              <a:rPr lang="de-DE" sz="3600"/>
              <a:t>protokollija </a:t>
            </a:r>
          </a:p>
          <a:p>
            <a:r>
              <a:rPr lang="de-DE" sz="3600"/>
              <a:t>vaatleja (ainult vajaduse korral)</a:t>
            </a:r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16.12.2015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2</a:t>
            </a:fld>
            <a:endParaRPr lang="de-DE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64069" y="474781"/>
            <a:ext cx="5946531" cy="1213338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Refleksioonigrupp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Kim-Oliver Tietze </a:t>
            </a:r>
            <a:r>
              <a:rPr lang="de-DE" dirty="0" err="1"/>
              <a:t>järgi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60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3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095633" y="1941328"/>
            <a:ext cx="9284043" cy="40318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de-DE" sz="3200" b="1" dirty="0"/>
              <a:t>1. </a:t>
            </a:r>
            <a:r>
              <a:rPr lang="de-DE" sz="3200" b="1" dirty="0" err="1"/>
              <a:t>etapp</a:t>
            </a:r>
            <a:r>
              <a:rPr lang="de-DE" sz="3200" b="1" dirty="0"/>
              <a:t>: </a:t>
            </a:r>
            <a:r>
              <a:rPr lang="de-DE" sz="3200" b="1" dirty="0" err="1"/>
              <a:t>rollijaotus</a:t>
            </a:r>
            <a:endParaRPr lang="de-DE" sz="3200" b="1" dirty="0"/>
          </a:p>
          <a:p>
            <a:r>
              <a:rPr lang="de-DE" sz="3200" dirty="0" err="1"/>
              <a:t>Rollijaotuse</a:t>
            </a:r>
            <a:r>
              <a:rPr lang="de-DE" sz="3200" dirty="0"/>
              <a:t> </a:t>
            </a:r>
            <a:r>
              <a:rPr lang="de-DE" sz="3200" dirty="0" err="1"/>
              <a:t>etapis</a:t>
            </a:r>
            <a:r>
              <a:rPr lang="de-DE" sz="3200" dirty="0"/>
              <a:t> </a:t>
            </a:r>
            <a:r>
              <a:rPr lang="de-DE" sz="3200" dirty="0" err="1"/>
              <a:t>jagatakse</a:t>
            </a:r>
            <a:r>
              <a:rPr lang="de-DE" sz="3200" dirty="0"/>
              <a:t> </a:t>
            </a:r>
            <a:r>
              <a:rPr lang="de-DE" sz="3200" dirty="0" err="1"/>
              <a:t>nimetatud</a:t>
            </a:r>
            <a:r>
              <a:rPr lang="de-DE" sz="3200" dirty="0"/>
              <a:t> </a:t>
            </a:r>
            <a:r>
              <a:rPr lang="de-DE" sz="3200" dirty="0" err="1"/>
              <a:t>rollid</a:t>
            </a:r>
            <a:r>
              <a:rPr lang="de-DE" sz="3200" dirty="0"/>
              <a:t>.</a:t>
            </a:r>
          </a:p>
          <a:p>
            <a:r>
              <a:rPr lang="de-DE" sz="3200" dirty="0" err="1"/>
              <a:t>Alustatakse</a:t>
            </a:r>
            <a:r>
              <a:rPr lang="de-DE" sz="3200" dirty="0"/>
              <a:t> </a:t>
            </a:r>
            <a:r>
              <a:rPr lang="de-DE" sz="3200" dirty="0" err="1"/>
              <a:t>juhatamisest</a:t>
            </a:r>
            <a:r>
              <a:rPr lang="de-DE" sz="3200" dirty="0"/>
              <a:t>. </a:t>
            </a:r>
          </a:p>
          <a:p>
            <a:r>
              <a:rPr lang="et-EE" sz="3200" dirty="0" smtClean="0"/>
              <a:t>Juhataja alustab </a:t>
            </a:r>
            <a:r>
              <a:rPr lang="de-DE" sz="3200" dirty="0" err="1" smtClean="0"/>
              <a:t>juhtumi</a:t>
            </a:r>
            <a:r>
              <a:rPr lang="de-DE" sz="3200" dirty="0" smtClean="0"/>
              <a:t> </a:t>
            </a:r>
            <a:r>
              <a:rPr lang="de-DE" sz="3200" dirty="0" err="1"/>
              <a:t>jutustaja</a:t>
            </a:r>
            <a:r>
              <a:rPr lang="de-DE" sz="3200" dirty="0"/>
              <a:t> </a:t>
            </a:r>
            <a:r>
              <a:rPr lang="de-DE" sz="3200" dirty="0" err="1" smtClean="0"/>
              <a:t>valimi</a:t>
            </a:r>
            <a:r>
              <a:rPr lang="et-EE" sz="3200" dirty="0" smtClean="0"/>
              <a:t>sest</a:t>
            </a:r>
            <a:r>
              <a:rPr lang="de-DE" sz="3200" dirty="0" smtClean="0"/>
              <a:t> </a:t>
            </a:r>
            <a:r>
              <a:rPr lang="de-DE" sz="3200" dirty="0" err="1"/>
              <a:t>grupis</a:t>
            </a:r>
            <a:r>
              <a:rPr lang="de-DE" sz="3200" dirty="0"/>
              <a:t>.</a:t>
            </a:r>
          </a:p>
          <a:p>
            <a:r>
              <a:rPr lang="de-DE" sz="3200" dirty="0" err="1"/>
              <a:t>Ülejäänutest</a:t>
            </a:r>
            <a:r>
              <a:rPr lang="de-DE" sz="3200" dirty="0"/>
              <a:t> </a:t>
            </a:r>
            <a:r>
              <a:rPr lang="de-DE" sz="3200" dirty="0" err="1"/>
              <a:t>saavad</a:t>
            </a:r>
            <a:r>
              <a:rPr lang="de-DE" sz="3200" dirty="0"/>
              <a:t> </a:t>
            </a:r>
            <a:r>
              <a:rPr lang="de-DE" sz="3200" dirty="0" err="1"/>
              <a:t>kollegiaalsed</a:t>
            </a:r>
            <a:r>
              <a:rPr lang="de-DE" sz="3200" dirty="0"/>
              <a:t> </a:t>
            </a:r>
            <a:r>
              <a:rPr lang="de-DE" sz="3200" dirty="0" err="1"/>
              <a:t>nõustajad</a:t>
            </a:r>
            <a:r>
              <a:rPr lang="de-DE" sz="3200" dirty="0"/>
              <a:t>.</a:t>
            </a:r>
          </a:p>
          <a:p>
            <a:r>
              <a:rPr lang="de-DE" sz="3200" dirty="0" err="1"/>
              <a:t>Protokollija</a:t>
            </a:r>
            <a:r>
              <a:rPr lang="de-DE" sz="3200" dirty="0"/>
              <a:t>.</a:t>
            </a:r>
          </a:p>
          <a:p>
            <a:r>
              <a:rPr lang="de-DE" sz="3200" dirty="0" err="1"/>
              <a:t>Vajaduse</a:t>
            </a:r>
            <a:r>
              <a:rPr lang="de-DE" sz="3200" dirty="0"/>
              <a:t> </a:t>
            </a:r>
            <a:r>
              <a:rPr lang="de-DE" sz="3200" dirty="0" err="1"/>
              <a:t>korral</a:t>
            </a:r>
            <a:r>
              <a:rPr lang="de-DE" sz="3200" dirty="0"/>
              <a:t> 5. </a:t>
            </a:r>
            <a:r>
              <a:rPr lang="de-DE" sz="3200" dirty="0" err="1"/>
              <a:t>etapi</a:t>
            </a:r>
            <a:r>
              <a:rPr lang="de-DE" sz="3200" dirty="0"/>
              <a:t> </a:t>
            </a:r>
            <a:r>
              <a:rPr lang="de-DE" sz="3200" dirty="0" err="1"/>
              <a:t>jaoks</a:t>
            </a:r>
            <a:r>
              <a:rPr lang="de-DE" sz="3200" dirty="0"/>
              <a:t> </a:t>
            </a:r>
            <a:r>
              <a:rPr lang="de-DE" sz="3200" dirty="0" err="1"/>
              <a:t>vaatleja</a:t>
            </a:r>
            <a:r>
              <a:rPr lang="de-DE" sz="3200" dirty="0"/>
              <a:t>.</a:t>
            </a:r>
          </a:p>
          <a:p>
            <a:endParaRPr lang="de-DE" sz="1600" dirty="0" smtClean="0"/>
          </a:p>
          <a:p>
            <a:endParaRPr lang="de-DE" sz="16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64069" y="507733"/>
            <a:ext cx="5946531" cy="1213338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64069" y="474781"/>
            <a:ext cx="5946531" cy="1213338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err="1"/>
              <a:t>Refleksioonigrupp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Kim-Oliver Tietze </a:t>
            </a:r>
            <a:r>
              <a:rPr lang="de-DE" dirty="0" err="1"/>
              <a:t>järgi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8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4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Refleksioonigrupp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Kim-Oliver Tietze järgi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07308" y="2388337"/>
            <a:ext cx="989364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/>
              <a:t>2. etapp: jutustus</a:t>
            </a:r>
          </a:p>
          <a:p>
            <a:r>
              <a:rPr lang="de-DE" sz="3200"/>
              <a:t>Juhataja palub juhtumi jutustajal juhtumit kirjeldada (10 min).</a:t>
            </a:r>
          </a:p>
          <a:p>
            <a:r>
              <a:rPr lang="de-DE" sz="3200"/>
              <a:t>Pärast seda võivad nõustajad küsimustega täpsustada vaid arusaamatusi. </a:t>
            </a:r>
          </a:p>
          <a:p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8721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5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Refleksioonigrupp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Kim-Oliver Tietze järgi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90833" y="2257164"/>
            <a:ext cx="1029729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/>
              <a:t>3. etapp: põhiküsimus</a:t>
            </a:r>
          </a:p>
          <a:p>
            <a:r>
              <a:rPr lang="de-DE" sz="3200"/>
              <a:t>Põhiküsimus on </a:t>
            </a:r>
            <a:r>
              <a:rPr lang="de-DE" sz="3200" b="1"/>
              <a:t>konkreetne </a:t>
            </a:r>
            <a:r>
              <a:rPr lang="de-DE" sz="3200"/>
              <a:t>mure või nõustamise eesmärk, mis on sõnastatud küsimusena.</a:t>
            </a:r>
          </a:p>
          <a:p>
            <a:r>
              <a:rPr lang="de-DE" sz="3200"/>
              <a:t>Juhtumi jutustaja sõnastab oma põhiküsimuse, teda toetab seejuures juhataja. Kui jutustaja vajab abi, esitavad nõustajad talle </a:t>
            </a:r>
            <a:r>
              <a:rPr lang="de-DE" sz="3200" b="1"/>
              <a:t>ettepanekuid</a:t>
            </a:r>
            <a:r>
              <a:rPr lang="de-DE" sz="320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89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6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Refleksioonigrupp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Kim-Oliver Tietze järgi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34314" y="2330672"/>
            <a:ext cx="1037143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b="1" dirty="0"/>
              <a:t>4. </a:t>
            </a:r>
            <a:r>
              <a:rPr lang="de-DE" sz="3600" b="1" dirty="0" err="1"/>
              <a:t>etapp</a:t>
            </a:r>
            <a:r>
              <a:rPr lang="de-DE" sz="3600" b="1" dirty="0"/>
              <a:t>: </a:t>
            </a:r>
            <a:r>
              <a:rPr lang="de-DE" sz="3600" b="1" dirty="0" err="1"/>
              <a:t>meetodi</a:t>
            </a:r>
            <a:r>
              <a:rPr lang="de-DE" sz="3600" b="1" dirty="0"/>
              <a:t> </a:t>
            </a:r>
            <a:r>
              <a:rPr lang="de-DE" sz="3600" b="1" dirty="0" err="1"/>
              <a:t>valik</a:t>
            </a:r>
            <a:endParaRPr lang="de-DE" sz="3600" b="1" dirty="0"/>
          </a:p>
          <a:p>
            <a:r>
              <a:rPr lang="de-DE" sz="3600" dirty="0" err="1"/>
              <a:t>Juhataja</a:t>
            </a:r>
            <a:r>
              <a:rPr lang="de-DE" sz="3600" dirty="0"/>
              <a:t> </a:t>
            </a:r>
            <a:r>
              <a:rPr lang="et-EE" sz="3600" dirty="0" smtClean="0"/>
              <a:t>juhib</a:t>
            </a:r>
            <a:r>
              <a:rPr lang="de-DE" sz="3600" dirty="0" smtClean="0"/>
              <a:t> </a:t>
            </a:r>
            <a:r>
              <a:rPr lang="de-DE" sz="3600" dirty="0" err="1"/>
              <a:t>nõustamismooduli</a:t>
            </a:r>
            <a:r>
              <a:rPr lang="de-DE" sz="3600" dirty="0"/>
              <a:t> </a:t>
            </a:r>
            <a:r>
              <a:rPr lang="de-DE" sz="3600" dirty="0" err="1" smtClean="0"/>
              <a:t>valiku</a:t>
            </a:r>
            <a:r>
              <a:rPr lang="et-EE" sz="3600" dirty="0" smtClean="0"/>
              <a:t>t</a:t>
            </a:r>
            <a:r>
              <a:rPr lang="de-DE" sz="3600" dirty="0" smtClean="0"/>
              <a:t> </a:t>
            </a:r>
            <a:r>
              <a:rPr lang="de-DE" sz="3600" dirty="0"/>
              <a:t>(</a:t>
            </a:r>
            <a:r>
              <a:rPr lang="de-DE" sz="3600" dirty="0" err="1"/>
              <a:t>olukorrapõhine</a:t>
            </a:r>
            <a:r>
              <a:rPr lang="de-DE" sz="3600" dirty="0"/>
              <a:t> </a:t>
            </a:r>
            <a:r>
              <a:rPr lang="de-DE" sz="3600" dirty="0" err="1"/>
              <a:t>suuline</a:t>
            </a:r>
            <a:r>
              <a:rPr lang="de-DE" sz="3600" dirty="0"/>
              <a:t> </a:t>
            </a:r>
            <a:r>
              <a:rPr lang="de-DE" sz="3600" dirty="0" err="1"/>
              <a:t>ajurünnak</a:t>
            </a:r>
            <a:r>
              <a:rPr lang="de-DE" sz="3600" dirty="0"/>
              <a:t> (</a:t>
            </a:r>
            <a:r>
              <a:rPr lang="de-DE" sz="3600" i="1" dirty="0" err="1"/>
              <a:t>actstorming</a:t>
            </a:r>
            <a:r>
              <a:rPr lang="de-DE" sz="3600" dirty="0"/>
              <a:t>), </a:t>
            </a:r>
            <a:r>
              <a:rPr lang="de-DE" sz="3600" dirty="0" err="1"/>
              <a:t>välkideede</a:t>
            </a:r>
            <a:r>
              <a:rPr lang="de-DE" sz="3600" dirty="0"/>
              <a:t> </a:t>
            </a:r>
            <a:r>
              <a:rPr lang="de-DE" sz="3600" dirty="0" err="1"/>
              <a:t>ajurünnak</a:t>
            </a:r>
            <a:r>
              <a:rPr lang="de-DE" sz="3600" dirty="0"/>
              <a:t> (</a:t>
            </a:r>
            <a:r>
              <a:rPr lang="de-DE" sz="3600" i="1" dirty="0" err="1"/>
              <a:t>brainstorming</a:t>
            </a:r>
            <a:r>
              <a:rPr lang="de-DE" sz="3600" dirty="0"/>
              <a:t>), </a:t>
            </a:r>
            <a:r>
              <a:rPr lang="de-DE" sz="3600" dirty="0" err="1"/>
              <a:t>tõlgendamine</a:t>
            </a:r>
            <a:r>
              <a:rPr lang="de-DE" sz="3600" dirty="0"/>
              <a:t>, </a:t>
            </a:r>
            <a:r>
              <a:rPr lang="de-DE" sz="3600" dirty="0" err="1"/>
              <a:t>hüpoteeside</a:t>
            </a:r>
            <a:r>
              <a:rPr lang="de-DE" sz="3600" dirty="0"/>
              <a:t> </a:t>
            </a:r>
            <a:r>
              <a:rPr lang="de-DE" sz="3600" dirty="0" err="1"/>
              <a:t>püstitamine</a:t>
            </a:r>
            <a:r>
              <a:rPr lang="de-DE" sz="3600" dirty="0"/>
              <a:t>, </a:t>
            </a:r>
            <a:r>
              <a:rPr lang="de-DE" sz="3600" dirty="0" err="1"/>
              <a:t>samastumine</a:t>
            </a:r>
            <a:r>
              <a:rPr lang="de-DE" sz="3600" dirty="0"/>
              <a:t>), </a:t>
            </a:r>
            <a:r>
              <a:rPr lang="de-DE" sz="3600" dirty="0" err="1"/>
              <a:t>mille</a:t>
            </a:r>
            <a:r>
              <a:rPr lang="de-DE" sz="3600" dirty="0"/>
              <a:t> </a:t>
            </a:r>
            <a:r>
              <a:rPr lang="de-DE" sz="3600" dirty="0" err="1"/>
              <a:t>alusel</a:t>
            </a:r>
            <a:r>
              <a:rPr lang="de-DE" sz="3600" dirty="0"/>
              <a:t> </a:t>
            </a:r>
            <a:r>
              <a:rPr lang="de-DE" sz="3600" dirty="0" err="1"/>
              <a:t>hakatakse</a:t>
            </a:r>
            <a:r>
              <a:rPr lang="de-DE" sz="3600" dirty="0"/>
              <a:t> </a:t>
            </a:r>
            <a:r>
              <a:rPr lang="de-DE" sz="3600" dirty="0" err="1"/>
              <a:t>põhiküsimusega</a:t>
            </a:r>
            <a:r>
              <a:rPr lang="de-DE" sz="3600" dirty="0"/>
              <a:t> </a:t>
            </a:r>
            <a:r>
              <a:rPr lang="de-DE" sz="3600" dirty="0" err="1"/>
              <a:t>tegelema</a:t>
            </a:r>
            <a:r>
              <a:rPr lang="de-DE" sz="3600" dirty="0"/>
              <a:t>.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9735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27221" y="1090206"/>
            <a:ext cx="1056914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/>
              <a:t>5. </a:t>
            </a:r>
            <a:r>
              <a:rPr lang="de-DE" sz="2400" b="1" dirty="0" err="1"/>
              <a:t>etapp</a:t>
            </a:r>
            <a:r>
              <a:rPr lang="de-DE" sz="2400" b="1" dirty="0"/>
              <a:t>: </a:t>
            </a:r>
            <a:r>
              <a:rPr lang="de-DE" sz="2400" b="1" dirty="0" err="1"/>
              <a:t>nõustamine</a:t>
            </a:r>
            <a:endParaRPr lang="de-DE" sz="2400" b="1" dirty="0"/>
          </a:p>
          <a:p>
            <a:r>
              <a:rPr lang="de-DE" sz="2400" dirty="0" err="1"/>
              <a:t>Vastavalt</a:t>
            </a:r>
            <a:r>
              <a:rPr lang="de-DE" sz="2400" dirty="0"/>
              <a:t> </a:t>
            </a:r>
            <a:r>
              <a:rPr lang="de-DE" sz="2400" dirty="0" err="1"/>
              <a:t>eelmises</a:t>
            </a:r>
            <a:r>
              <a:rPr lang="de-DE" sz="2400" dirty="0"/>
              <a:t> </a:t>
            </a:r>
            <a:r>
              <a:rPr lang="de-DE" sz="2400" dirty="0" err="1"/>
              <a:t>etapis</a:t>
            </a:r>
            <a:r>
              <a:rPr lang="de-DE" sz="2400" dirty="0"/>
              <a:t> </a:t>
            </a:r>
            <a:r>
              <a:rPr lang="de-DE" sz="2400" dirty="0" err="1"/>
              <a:t>valitud</a:t>
            </a:r>
            <a:r>
              <a:rPr lang="de-DE" sz="2400" dirty="0"/>
              <a:t> </a:t>
            </a:r>
            <a:r>
              <a:rPr lang="de-DE" sz="2400" dirty="0" err="1"/>
              <a:t>nõustamismooduli</a:t>
            </a:r>
            <a:r>
              <a:rPr lang="de-DE" sz="2400" dirty="0"/>
              <a:t> </a:t>
            </a:r>
            <a:r>
              <a:rPr lang="de-DE" sz="2400" dirty="0" err="1"/>
              <a:t>põhimõtetele</a:t>
            </a:r>
            <a:r>
              <a:rPr lang="de-DE" sz="2400" dirty="0"/>
              <a:t> </a:t>
            </a:r>
            <a:r>
              <a:rPr lang="de-DE" sz="2400" dirty="0" err="1"/>
              <a:t>nõustavad</a:t>
            </a:r>
            <a:r>
              <a:rPr lang="de-DE" sz="2400" dirty="0"/>
              <a:t> </a:t>
            </a:r>
            <a:r>
              <a:rPr lang="de-DE" sz="2400" dirty="0" err="1"/>
              <a:t>kollegiaalsed</a:t>
            </a:r>
            <a:r>
              <a:rPr lang="de-DE" sz="2400" dirty="0"/>
              <a:t> </a:t>
            </a:r>
            <a:r>
              <a:rPr lang="de-DE" sz="2400" dirty="0" err="1"/>
              <a:t>nõustajad</a:t>
            </a:r>
            <a:r>
              <a:rPr lang="de-DE" sz="2400" dirty="0"/>
              <a:t> </a:t>
            </a:r>
            <a:r>
              <a:rPr lang="de-DE" sz="2400" dirty="0" err="1"/>
              <a:t>juhtumi</a:t>
            </a:r>
            <a:r>
              <a:rPr lang="de-DE" sz="2400" dirty="0"/>
              <a:t> </a:t>
            </a:r>
            <a:r>
              <a:rPr lang="de-DE" sz="2400" dirty="0" err="1"/>
              <a:t>jutustajat</a:t>
            </a:r>
            <a:r>
              <a:rPr lang="de-DE" sz="2400" dirty="0"/>
              <a:t> </a:t>
            </a:r>
            <a:r>
              <a:rPr lang="de-DE" sz="2400" dirty="0" err="1"/>
              <a:t>nüüd</a:t>
            </a:r>
            <a:r>
              <a:rPr lang="de-DE" sz="2400" dirty="0"/>
              <a:t> </a:t>
            </a:r>
            <a:r>
              <a:rPr lang="de-DE" sz="2400" dirty="0" err="1"/>
              <a:t>tema</a:t>
            </a:r>
            <a:r>
              <a:rPr lang="de-DE" sz="2400" dirty="0"/>
              <a:t> </a:t>
            </a:r>
            <a:r>
              <a:rPr lang="de-DE" sz="2400" dirty="0" err="1"/>
              <a:t>põhiküsimuses</a:t>
            </a:r>
            <a:r>
              <a:rPr lang="de-DE" sz="2400" dirty="0"/>
              <a:t>. </a:t>
            </a:r>
          </a:p>
          <a:p>
            <a:r>
              <a:rPr lang="de-DE" sz="2400" dirty="0"/>
              <a:t>„Sekretär” </a:t>
            </a:r>
            <a:r>
              <a:rPr lang="de-DE" sz="2400" dirty="0" err="1"/>
              <a:t>paneb</a:t>
            </a:r>
            <a:r>
              <a:rPr lang="de-DE" sz="2400" dirty="0"/>
              <a:t> </a:t>
            </a:r>
            <a:r>
              <a:rPr lang="de-DE" sz="2400" dirty="0" err="1"/>
              <a:t>nõustajate</a:t>
            </a:r>
            <a:r>
              <a:rPr lang="de-DE" sz="2400" dirty="0"/>
              <a:t> </a:t>
            </a:r>
            <a:r>
              <a:rPr lang="de-DE" sz="2400" dirty="0" err="1"/>
              <a:t>sõnavõtud</a:t>
            </a:r>
            <a:r>
              <a:rPr lang="de-DE" sz="2400" dirty="0"/>
              <a:t> </a:t>
            </a:r>
            <a:r>
              <a:rPr lang="de-DE" sz="2400" dirty="0" err="1"/>
              <a:t>kirja</a:t>
            </a:r>
            <a:r>
              <a:rPr lang="de-DE" sz="2400" dirty="0"/>
              <a:t>. </a:t>
            </a:r>
            <a:r>
              <a:rPr lang="de-DE" sz="2400" dirty="0" err="1"/>
              <a:t>Nii</a:t>
            </a:r>
            <a:r>
              <a:rPr lang="de-DE" sz="2400" dirty="0"/>
              <a:t> </a:t>
            </a:r>
            <a:r>
              <a:rPr lang="de-DE" sz="2400" dirty="0" err="1"/>
              <a:t>saab</a:t>
            </a:r>
            <a:r>
              <a:rPr lang="de-DE" sz="2400" dirty="0"/>
              <a:t> </a:t>
            </a:r>
            <a:r>
              <a:rPr lang="de-DE" sz="2400" dirty="0" err="1"/>
              <a:t>juhtumi</a:t>
            </a:r>
            <a:r>
              <a:rPr lang="de-DE" sz="2400" dirty="0"/>
              <a:t> </a:t>
            </a:r>
            <a:r>
              <a:rPr lang="de-DE" sz="2400" dirty="0" err="1"/>
              <a:t>jutustaja</a:t>
            </a:r>
            <a:r>
              <a:rPr lang="de-DE" sz="2400" dirty="0"/>
              <a:t> </a:t>
            </a:r>
            <a:r>
              <a:rPr lang="de-DE" sz="2400" dirty="0" err="1"/>
              <a:t>keskenduda</a:t>
            </a:r>
            <a:r>
              <a:rPr lang="de-DE" sz="2400" dirty="0"/>
              <a:t> </a:t>
            </a:r>
            <a:r>
              <a:rPr lang="de-DE" sz="2400" dirty="0" err="1"/>
              <a:t>ainult</a:t>
            </a:r>
            <a:r>
              <a:rPr lang="de-DE" sz="2400" dirty="0"/>
              <a:t> </a:t>
            </a:r>
            <a:r>
              <a:rPr lang="de-DE" sz="2400" dirty="0" err="1"/>
              <a:t>võnavõttude</a:t>
            </a:r>
            <a:r>
              <a:rPr lang="de-DE" sz="2400" dirty="0"/>
              <a:t> </a:t>
            </a:r>
            <a:r>
              <a:rPr lang="de-DE" sz="2400" dirty="0" err="1"/>
              <a:t>sisule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Nõustajad</a:t>
            </a:r>
            <a:r>
              <a:rPr lang="de-DE" sz="2400" dirty="0"/>
              <a:t> </a:t>
            </a:r>
            <a:r>
              <a:rPr lang="de-DE" sz="2400" dirty="0" err="1"/>
              <a:t>sõnastavad</a:t>
            </a:r>
            <a:r>
              <a:rPr lang="de-DE" sz="2400" dirty="0"/>
              <a:t> </a:t>
            </a:r>
            <a:r>
              <a:rPr lang="de-DE" sz="2400" dirty="0" err="1"/>
              <a:t>oma</a:t>
            </a:r>
            <a:r>
              <a:rPr lang="de-DE" sz="2400" dirty="0"/>
              <a:t> </a:t>
            </a:r>
            <a:r>
              <a:rPr lang="de-DE" sz="2400" dirty="0" err="1"/>
              <a:t>ütlused</a:t>
            </a:r>
            <a:r>
              <a:rPr lang="de-DE" sz="2400" dirty="0"/>
              <a:t> </a:t>
            </a:r>
            <a:r>
              <a:rPr lang="de-DE" sz="2400" dirty="0" err="1"/>
              <a:t>valitud</a:t>
            </a:r>
            <a:r>
              <a:rPr lang="de-DE" sz="2400" dirty="0"/>
              <a:t> </a:t>
            </a:r>
            <a:r>
              <a:rPr lang="de-DE" sz="2400" dirty="0" err="1"/>
              <a:t>nõustamismooduli</a:t>
            </a:r>
            <a:r>
              <a:rPr lang="de-DE" sz="2400" dirty="0"/>
              <a:t> </a:t>
            </a:r>
            <a:r>
              <a:rPr lang="de-DE" sz="2400" dirty="0" err="1"/>
              <a:t>reeglite</a:t>
            </a:r>
            <a:r>
              <a:rPr lang="de-DE" sz="2400" dirty="0"/>
              <a:t> </a:t>
            </a:r>
            <a:r>
              <a:rPr lang="de-DE" sz="2400" dirty="0" err="1"/>
              <a:t>järgi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Juhtumi</a:t>
            </a:r>
            <a:r>
              <a:rPr lang="de-DE" sz="2400" dirty="0"/>
              <a:t> </a:t>
            </a:r>
            <a:r>
              <a:rPr lang="de-DE" sz="2400" dirty="0" err="1"/>
              <a:t>jutustaja</a:t>
            </a:r>
            <a:r>
              <a:rPr lang="de-DE" sz="2400" dirty="0"/>
              <a:t> on </a:t>
            </a:r>
            <a:r>
              <a:rPr lang="de-DE" sz="2400" dirty="0" err="1"/>
              <a:t>selles</a:t>
            </a:r>
            <a:r>
              <a:rPr lang="de-DE" sz="2400" dirty="0"/>
              <a:t> </a:t>
            </a:r>
            <a:r>
              <a:rPr lang="de-DE" sz="2400" dirty="0" err="1"/>
              <a:t>etapis</a:t>
            </a:r>
            <a:r>
              <a:rPr lang="de-DE" sz="2400" dirty="0"/>
              <a:t> </a:t>
            </a:r>
            <a:r>
              <a:rPr lang="de-DE" sz="2400" dirty="0" err="1"/>
              <a:t>ainult</a:t>
            </a:r>
            <a:r>
              <a:rPr lang="de-DE" sz="2400" dirty="0"/>
              <a:t> </a:t>
            </a:r>
            <a:r>
              <a:rPr lang="de-DE" sz="2400" dirty="0" err="1"/>
              <a:t>kuulaja</a:t>
            </a:r>
            <a:r>
              <a:rPr lang="de-DE" sz="2400" dirty="0"/>
              <a:t> </a:t>
            </a:r>
            <a:r>
              <a:rPr lang="de-DE" sz="2400" dirty="0" err="1"/>
              <a:t>rollis</a:t>
            </a:r>
            <a:r>
              <a:rPr lang="de-DE" sz="2400" dirty="0"/>
              <a:t> ja </a:t>
            </a:r>
            <a:r>
              <a:rPr lang="de-DE" sz="2400" dirty="0" err="1"/>
              <a:t>ammutab</a:t>
            </a:r>
            <a:r>
              <a:rPr lang="de-DE" sz="2400" dirty="0"/>
              <a:t> </a:t>
            </a:r>
            <a:r>
              <a:rPr lang="de-DE" sz="2400" dirty="0" err="1"/>
              <a:t>nõustajatelt</a:t>
            </a:r>
            <a:r>
              <a:rPr lang="de-DE" sz="2400" dirty="0"/>
              <a:t> </a:t>
            </a:r>
            <a:r>
              <a:rPr lang="de-DE" sz="2400" dirty="0" err="1"/>
              <a:t>ideid</a:t>
            </a:r>
            <a:r>
              <a:rPr lang="de-DE" sz="2400" dirty="0"/>
              <a:t>.</a:t>
            </a:r>
          </a:p>
          <a:p>
            <a:r>
              <a:rPr lang="de-DE" sz="2400" dirty="0" err="1"/>
              <a:t>Juhataja</a:t>
            </a:r>
            <a:r>
              <a:rPr lang="de-DE" sz="2400" dirty="0"/>
              <a:t> </a:t>
            </a:r>
            <a:r>
              <a:rPr lang="de-DE" sz="2400" dirty="0" err="1"/>
              <a:t>jälgib</a:t>
            </a:r>
            <a:r>
              <a:rPr lang="de-DE" sz="2400" dirty="0"/>
              <a:t> </a:t>
            </a:r>
            <a:r>
              <a:rPr lang="de-DE" sz="2400" dirty="0" err="1"/>
              <a:t>ajalisest</a:t>
            </a:r>
            <a:r>
              <a:rPr lang="de-DE" sz="2400" dirty="0"/>
              <a:t> </a:t>
            </a:r>
            <a:r>
              <a:rPr lang="de-DE" sz="2400" dirty="0" err="1"/>
              <a:t>piirangust</a:t>
            </a:r>
            <a:r>
              <a:rPr lang="de-DE" sz="2400" dirty="0"/>
              <a:t> (u 10 min) </a:t>
            </a:r>
            <a:r>
              <a:rPr lang="de-DE" sz="2400" dirty="0" err="1"/>
              <a:t>kinnipidamist</a:t>
            </a:r>
            <a:r>
              <a:rPr lang="de-DE" sz="2400" dirty="0"/>
              <a:t>. Peale </a:t>
            </a:r>
            <a:r>
              <a:rPr lang="de-DE" sz="2400" dirty="0" err="1"/>
              <a:t>selle</a:t>
            </a:r>
            <a:r>
              <a:rPr lang="de-DE" sz="2400" dirty="0"/>
              <a:t> </a:t>
            </a:r>
            <a:r>
              <a:rPr lang="de-DE" sz="2400" dirty="0" err="1"/>
              <a:t>jälgib</a:t>
            </a:r>
            <a:r>
              <a:rPr lang="de-DE" sz="2400" dirty="0"/>
              <a:t> </a:t>
            </a:r>
            <a:r>
              <a:rPr lang="de-DE" sz="2400" dirty="0" err="1"/>
              <a:t>ta</a:t>
            </a:r>
            <a:r>
              <a:rPr lang="de-DE" sz="2400" dirty="0"/>
              <a:t>, et </a:t>
            </a:r>
            <a:r>
              <a:rPr lang="de-DE" sz="2400" dirty="0" err="1"/>
              <a:t>erinevad</a:t>
            </a:r>
            <a:r>
              <a:rPr lang="de-DE" sz="2400" dirty="0"/>
              <a:t> </a:t>
            </a:r>
            <a:r>
              <a:rPr lang="de-DE" sz="2400" dirty="0" err="1"/>
              <a:t>sõnavõtud</a:t>
            </a:r>
            <a:r>
              <a:rPr lang="de-DE" sz="2400" dirty="0"/>
              <a:t> ei </a:t>
            </a:r>
            <a:r>
              <a:rPr lang="de-DE" sz="2400" dirty="0" err="1"/>
              <a:t>järgneks</a:t>
            </a:r>
            <a:r>
              <a:rPr lang="de-DE" sz="2400" dirty="0"/>
              <a:t> </a:t>
            </a:r>
            <a:r>
              <a:rPr lang="de-DE" sz="2400" dirty="0" err="1"/>
              <a:t>üksteisele</a:t>
            </a:r>
            <a:r>
              <a:rPr lang="de-DE" sz="2400" dirty="0"/>
              <a:t> </a:t>
            </a:r>
            <a:r>
              <a:rPr lang="de-DE" sz="2400" dirty="0" err="1"/>
              <a:t>liiga</a:t>
            </a:r>
            <a:r>
              <a:rPr lang="de-DE" sz="2400" dirty="0"/>
              <a:t> </a:t>
            </a:r>
            <a:r>
              <a:rPr lang="de-DE" sz="2400" dirty="0" err="1"/>
              <a:t>kiiresti</a:t>
            </a:r>
            <a:r>
              <a:rPr lang="de-DE" sz="2400" dirty="0"/>
              <a:t> ja et </a:t>
            </a:r>
            <a:r>
              <a:rPr lang="de-DE" sz="2400" dirty="0" err="1"/>
              <a:t>nõustajad</a:t>
            </a:r>
            <a:r>
              <a:rPr lang="de-DE" sz="2400" dirty="0"/>
              <a:t> </a:t>
            </a:r>
            <a:r>
              <a:rPr lang="de-DE" sz="2400" dirty="0" err="1"/>
              <a:t>võtaksid</a:t>
            </a:r>
            <a:r>
              <a:rPr lang="de-DE" sz="2400" dirty="0"/>
              <a:t> </a:t>
            </a:r>
            <a:r>
              <a:rPr lang="de-DE" sz="2400" dirty="0" err="1"/>
              <a:t>ühe</a:t>
            </a:r>
            <a:r>
              <a:rPr lang="de-DE" sz="2400" dirty="0"/>
              <a:t> </a:t>
            </a:r>
            <a:r>
              <a:rPr lang="de-DE" sz="2400" dirty="0" err="1"/>
              <a:t>sõnasoovi</a:t>
            </a:r>
            <a:r>
              <a:rPr lang="de-DE" sz="2400" dirty="0"/>
              <a:t> </a:t>
            </a:r>
            <a:r>
              <a:rPr lang="de-DE" sz="2400" dirty="0" err="1"/>
              <a:t>kohta</a:t>
            </a:r>
            <a:r>
              <a:rPr lang="de-DE" sz="2400" dirty="0"/>
              <a:t> </a:t>
            </a:r>
            <a:r>
              <a:rPr lang="de-DE" sz="2400" dirty="0" err="1"/>
              <a:t>sõna</a:t>
            </a:r>
            <a:r>
              <a:rPr lang="de-DE" sz="2400" dirty="0"/>
              <a:t> </a:t>
            </a:r>
            <a:r>
              <a:rPr lang="de-DE" sz="2400" dirty="0" err="1"/>
              <a:t>vaid</a:t>
            </a:r>
            <a:r>
              <a:rPr lang="de-DE" sz="2400" dirty="0"/>
              <a:t> </a:t>
            </a:r>
            <a:r>
              <a:rPr lang="de-DE" sz="2400" dirty="0" err="1"/>
              <a:t>üks</a:t>
            </a:r>
            <a:r>
              <a:rPr lang="de-DE" sz="2400" dirty="0"/>
              <a:t> </a:t>
            </a:r>
            <a:r>
              <a:rPr lang="de-DE" sz="2400" dirty="0" err="1"/>
              <a:t>kord</a:t>
            </a:r>
            <a:r>
              <a:rPr lang="de-DE" sz="2400" dirty="0"/>
              <a:t>.</a:t>
            </a:r>
            <a:endParaRPr lang="de-DE" sz="2400" dirty="0" smtClean="0"/>
          </a:p>
          <a:p>
            <a:endParaRPr lang="de-DE" sz="1200" dirty="0"/>
          </a:p>
        </p:txBody>
      </p:sp>
      <p:sp>
        <p:nvSpPr>
          <p:cNvPr id="7" name="Titel 1"/>
          <p:cNvSpPr txBox="1">
            <a:spLocks noGrp="1"/>
          </p:cNvSpPr>
          <p:nvPr>
            <p:ph type="ctrTitle"/>
          </p:nvPr>
        </p:nvSpPr>
        <p:spPr>
          <a:xfrm>
            <a:off x="6096000" y="474781"/>
            <a:ext cx="5107458" cy="349003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/>
              <a:t>Refleksioonigrupp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/>
              <a:t>Kim-Oliver Tietze järgi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3468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8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Refleksioonigrupp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Kim-Oliver Tietze järgi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42551" y="1869989"/>
            <a:ext cx="10420865" cy="4416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/>
              <a:t>6. etapp: lõpetamine</a:t>
            </a:r>
          </a:p>
          <a:p>
            <a:r>
              <a:rPr lang="de-DE" sz="3200"/>
              <a:t>Juhataja küsib juhtumi jutustajalt, millised nõustajate ideed on tema arvates tema põhiküsimuses abiks ja milliseid neist võiks kaaluda.</a:t>
            </a:r>
          </a:p>
          <a:p>
            <a:r>
              <a:rPr lang="de-DE" sz="3200"/>
              <a:t>Juhtumi jutustaja avaldab arvamust tema seisukohast kasulike ettepanekute kohta ning tänab seejärel kõike kollegiaalseid nõustajaid toetuse eest.</a:t>
            </a:r>
          </a:p>
          <a:p>
            <a:r>
              <a:rPr lang="de-DE" sz="3200"/>
              <a:t>Vaatleja võib jagada oma tähelepanekuid.</a:t>
            </a:r>
          </a:p>
          <a:p>
            <a:endParaRPr lang="de-DE" sz="1100" dirty="0" smtClean="0"/>
          </a:p>
          <a:p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08369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319</Words>
  <Application>Microsoft Office PowerPoint</Application>
  <PresentationFormat>Custom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Refleksioonigrupp  Kim-Oliver Tietze järgi</vt:lpstr>
      <vt:lpstr>PowerPoint Presentation</vt:lpstr>
      <vt:lpstr>PowerPoint Presentation</vt:lpstr>
      <vt:lpstr>Refleksioonigrupp  Kim-Oliver Tietze järgi</vt:lpstr>
      <vt:lpstr>Refleksioonigrupp  Kim-Oliver Tietze järgi</vt:lpstr>
      <vt:lpstr>Refleksioonigrupp  Kim-Oliver Tietze järgi</vt:lpstr>
      <vt:lpstr>Refleksioonigrupp  Kim-Oliver Tietze järgi</vt:lpstr>
      <vt:lpstr>Refleksioonigrupp  Kim-Oliver Tietze järgi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Herrmann</dc:creator>
  <cp:lastModifiedBy>Helle</cp:lastModifiedBy>
  <cp:revision>33</cp:revision>
  <dcterms:created xsi:type="dcterms:W3CDTF">2015-12-08T13:18:58Z</dcterms:created>
  <dcterms:modified xsi:type="dcterms:W3CDTF">2016-12-16T10:07:13Z</dcterms:modified>
</cp:coreProperties>
</file>